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9"/>
  </p:notesMasterIdLst>
  <p:sldIdLst>
    <p:sldId id="256" r:id="rId5"/>
    <p:sldId id="290" r:id="rId6"/>
    <p:sldId id="292" r:id="rId7"/>
    <p:sldId id="291" r:id="rId8"/>
    <p:sldId id="293" r:id="rId9"/>
    <p:sldId id="324" r:id="rId10"/>
    <p:sldId id="294" r:id="rId11"/>
    <p:sldId id="289" r:id="rId12"/>
    <p:sldId id="298" r:id="rId13"/>
    <p:sldId id="267" r:id="rId14"/>
    <p:sldId id="274" r:id="rId15"/>
    <p:sldId id="299" r:id="rId16"/>
    <p:sldId id="300" r:id="rId17"/>
    <p:sldId id="309" r:id="rId18"/>
    <p:sldId id="282" r:id="rId19"/>
    <p:sldId id="311" r:id="rId20"/>
    <p:sldId id="295" r:id="rId21"/>
    <p:sldId id="318" r:id="rId22"/>
    <p:sldId id="319" r:id="rId23"/>
    <p:sldId id="320" r:id="rId24"/>
    <p:sldId id="321" r:id="rId25"/>
    <p:sldId id="322" r:id="rId26"/>
    <p:sldId id="310" r:id="rId27"/>
    <p:sldId id="273" r:id="rId28"/>
    <p:sldId id="312" r:id="rId29"/>
    <p:sldId id="313" r:id="rId30"/>
    <p:sldId id="315" r:id="rId31"/>
    <p:sldId id="317" r:id="rId32"/>
    <p:sldId id="325" r:id="rId33"/>
    <p:sldId id="326" r:id="rId34"/>
    <p:sldId id="276" r:id="rId35"/>
    <p:sldId id="314" r:id="rId36"/>
    <p:sldId id="327" r:id="rId37"/>
    <p:sldId id="264" r:id="rId3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6" d="100"/>
          <a:sy n="76" d="100"/>
        </p:scale>
        <p:origin x="-90" y="-8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filesrv\EKT%20Shared%20Documents\ETAK\R&amp;D\PUBLICATIONS\Pocketbook_R&amp;D_2013\Graphs\FIGURES_v.3_20150720_after_revisions\FIGURES_REPORT_KEF5_MEROS1_GR20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3721756969155"/>
          <c:y val="2.6721415307547243E-2"/>
          <c:w val="0.8524277109233247"/>
          <c:h val="0.82680490578531429"/>
        </c:manualLayout>
      </c:layout>
      <c:barChart>
        <c:barDir val="col"/>
        <c:grouping val="clustered"/>
        <c:varyColors val="0"/>
        <c:ser>
          <c:idx val="0"/>
          <c:order val="0"/>
          <c:spPr>
            <a:solidFill>
              <a:srgbClr val="7F7F7F"/>
            </a:solidFill>
          </c:spPr>
          <c:invertIfNegative val="0"/>
          <c:dPt>
            <c:idx val="8"/>
            <c:invertIfNegative val="0"/>
            <c:bubble3D val="0"/>
            <c:spPr>
              <a:solidFill>
                <a:srgbClr val="F46722"/>
              </a:solidFill>
            </c:spPr>
          </c:dPt>
          <c:dPt>
            <c:idx val="24"/>
            <c:invertIfNegative val="0"/>
            <c:bubble3D val="0"/>
            <c:spPr>
              <a:solidFill>
                <a:srgbClr val="02ACAB"/>
              </a:solidFill>
            </c:spPr>
          </c:dPt>
          <c:dLbls>
            <c:numFmt formatCode="#,##0.00" sourceLinked="0"/>
            <c:spPr>
              <a:noFill/>
              <a:ln>
                <a:noFill/>
              </a:ln>
              <a:effectLst/>
            </c:spPr>
            <c:txPr>
              <a:bodyPr wrap="square" lIns="38100" tIns="19050" rIns="38100" bIns="19050" anchor="ctr">
                <a:spAutoFit/>
              </a:bodyPr>
              <a:lstStyle/>
              <a:p>
                <a:pPr>
                  <a:defRPr lang="en-US" sz="850"/>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'[FIGURES_REPORT_KEF5_MEROS1_GR2013.xlsx]ΚΕΦ5-ΔΙΑΓΡ 0'!$A$32:$A$60</c:f>
              <c:strCache>
                <c:ptCount val="29"/>
                <c:pt idx="0">
                  <c:v>Finland</c:v>
                </c:pt>
                <c:pt idx="1">
                  <c:v>Sweden</c:v>
                </c:pt>
                <c:pt idx="2">
                  <c:v>Denmark</c:v>
                </c:pt>
                <c:pt idx="3">
                  <c:v>Slovenia</c:v>
                </c:pt>
                <c:pt idx="4">
                  <c:v>Austria</c:v>
                </c:pt>
                <c:pt idx="5">
                  <c:v>Germany</c:v>
                </c:pt>
                <c:pt idx="6">
                  <c:v>Belgium</c:v>
                </c:pt>
                <c:pt idx="7">
                  <c:v>France</c:v>
                </c:pt>
                <c:pt idx="8">
                  <c:v>EU28</c:v>
                </c:pt>
                <c:pt idx="9">
                  <c:v>Ireland</c:v>
                </c:pt>
                <c:pt idx="10">
                  <c:v>Netherlands</c:v>
                </c:pt>
                <c:pt idx="11">
                  <c:v>United Kingdom</c:v>
                </c:pt>
                <c:pt idx="12">
                  <c:v>Czech Republic</c:v>
                </c:pt>
                <c:pt idx="13">
                  <c:v>Hungary</c:v>
                </c:pt>
                <c:pt idx="14">
                  <c:v>Estonia</c:v>
                </c:pt>
                <c:pt idx="15">
                  <c:v>Luxembourg</c:v>
                </c:pt>
                <c:pt idx="16">
                  <c:v>Italy</c:v>
                </c:pt>
                <c:pt idx="17">
                  <c:v>Spain</c:v>
                </c:pt>
                <c:pt idx="18">
                  <c:v>Portugal</c:v>
                </c:pt>
                <c:pt idx="19">
                  <c:v>Malta</c:v>
                </c:pt>
                <c:pt idx="20">
                  <c:v>Croatia</c:v>
                </c:pt>
                <c:pt idx="21">
                  <c:v>Bulgaria</c:v>
                </c:pt>
                <c:pt idx="22">
                  <c:v>Poland</c:v>
                </c:pt>
                <c:pt idx="23">
                  <c:v>Slovakia</c:v>
                </c:pt>
                <c:pt idx="24">
                  <c:v>Greece</c:v>
                </c:pt>
                <c:pt idx="25">
                  <c:v>Lithuania</c:v>
                </c:pt>
                <c:pt idx="26">
                  <c:v>Latvia</c:v>
                </c:pt>
                <c:pt idx="27">
                  <c:v>Romania</c:v>
                </c:pt>
                <c:pt idx="28">
                  <c:v>Cyprus</c:v>
                </c:pt>
              </c:strCache>
            </c:strRef>
          </c:cat>
          <c:val>
            <c:numRef>
              <c:f>'[FIGURES_REPORT_KEF5_MEROS1_GR2013.xlsx]ΚΕΦ5-ΔΙΑΓΡ 0'!$B$32:$B$60</c:f>
              <c:numCache>
                <c:formatCode>General</c:formatCode>
                <c:ptCount val="29"/>
                <c:pt idx="0">
                  <c:v>2.2799999999999998</c:v>
                </c:pt>
                <c:pt idx="1">
                  <c:v>2.2799999999999998</c:v>
                </c:pt>
                <c:pt idx="2">
                  <c:v>2</c:v>
                </c:pt>
                <c:pt idx="3">
                  <c:v>1.9800000000000011</c:v>
                </c:pt>
                <c:pt idx="4">
                  <c:v>1.930000000000001</c:v>
                </c:pt>
                <c:pt idx="5">
                  <c:v>1.9100000000000001</c:v>
                </c:pt>
                <c:pt idx="6">
                  <c:v>1.58</c:v>
                </c:pt>
                <c:pt idx="7">
                  <c:v>1.44</c:v>
                </c:pt>
                <c:pt idx="8">
                  <c:v>1.28</c:v>
                </c:pt>
                <c:pt idx="9">
                  <c:v>1.1399999999999988</c:v>
                </c:pt>
                <c:pt idx="10">
                  <c:v>1.1399999999999988</c:v>
                </c:pt>
                <c:pt idx="11">
                  <c:v>1.05</c:v>
                </c:pt>
                <c:pt idx="12">
                  <c:v>1.03</c:v>
                </c:pt>
                <c:pt idx="13">
                  <c:v>0.98</c:v>
                </c:pt>
                <c:pt idx="14">
                  <c:v>0.83000000000000052</c:v>
                </c:pt>
                <c:pt idx="15">
                  <c:v>0.71000000000000052</c:v>
                </c:pt>
                <c:pt idx="16">
                  <c:v>0.68</c:v>
                </c:pt>
                <c:pt idx="17">
                  <c:v>0.66000000000000081</c:v>
                </c:pt>
                <c:pt idx="18">
                  <c:v>0.6500000000000008</c:v>
                </c:pt>
                <c:pt idx="19">
                  <c:v>0.46</c:v>
                </c:pt>
                <c:pt idx="20">
                  <c:v>0.41000000000000025</c:v>
                </c:pt>
                <c:pt idx="21">
                  <c:v>0.4</c:v>
                </c:pt>
                <c:pt idx="22">
                  <c:v>0.38000000000000034</c:v>
                </c:pt>
                <c:pt idx="23">
                  <c:v>0.38000000000000034</c:v>
                </c:pt>
                <c:pt idx="24" formatCode="#,##0.00">
                  <c:v>0.27</c:v>
                </c:pt>
                <c:pt idx="25">
                  <c:v>0.24000000000000013</c:v>
                </c:pt>
                <c:pt idx="26">
                  <c:v>0.17</c:v>
                </c:pt>
                <c:pt idx="27">
                  <c:v>0.12000000000000002</c:v>
                </c:pt>
                <c:pt idx="28">
                  <c:v>7.0000000000000021E-2</c:v>
                </c:pt>
              </c:numCache>
            </c:numRef>
          </c:val>
        </c:ser>
        <c:dLbls>
          <c:showLegendKey val="0"/>
          <c:showVal val="0"/>
          <c:showCatName val="0"/>
          <c:showSerName val="0"/>
          <c:showPercent val="0"/>
          <c:showBubbleSize val="0"/>
        </c:dLbls>
        <c:gapWidth val="150"/>
        <c:axId val="77842944"/>
        <c:axId val="36861568"/>
      </c:barChart>
      <c:catAx>
        <c:axId val="77842944"/>
        <c:scaling>
          <c:orientation val="minMax"/>
        </c:scaling>
        <c:delete val="0"/>
        <c:axPos val="b"/>
        <c:numFmt formatCode="General" sourceLinked="0"/>
        <c:majorTickMark val="out"/>
        <c:minorTickMark val="none"/>
        <c:tickLblPos val="nextTo"/>
        <c:txPr>
          <a:bodyPr/>
          <a:lstStyle/>
          <a:p>
            <a:pPr>
              <a:defRPr lang="en-US"/>
            </a:pPr>
            <a:endParaRPr lang="el-GR"/>
          </a:p>
        </c:txPr>
        <c:crossAx val="36861568"/>
        <c:crosses val="autoZero"/>
        <c:auto val="1"/>
        <c:lblAlgn val="ctr"/>
        <c:lblOffset val="100"/>
        <c:noMultiLvlLbl val="0"/>
      </c:catAx>
      <c:valAx>
        <c:axId val="36861568"/>
        <c:scaling>
          <c:orientation val="minMax"/>
        </c:scaling>
        <c:delete val="0"/>
        <c:axPos val="l"/>
        <c:majorGridlines/>
        <c:title>
          <c:tx>
            <c:rich>
              <a:bodyPr/>
              <a:lstStyle/>
              <a:p>
                <a:pPr>
                  <a:defRPr lang="en-US"/>
                </a:pPr>
                <a:r>
                  <a:rPr lang="en-US"/>
                  <a:t>% of  </a:t>
                </a:r>
                <a:r>
                  <a:rPr lang="el-GR"/>
                  <a:t>ΑΕΠ</a:t>
                </a:r>
                <a:endParaRPr lang="en-US"/>
              </a:p>
            </c:rich>
          </c:tx>
          <c:layout>
            <c:manualLayout>
              <c:xMode val="edge"/>
              <c:yMode val="edge"/>
              <c:x val="1.2666301374018604E-2"/>
              <c:y val="3.4632857821474398E-2"/>
            </c:manualLayout>
          </c:layout>
          <c:overlay val="0"/>
        </c:title>
        <c:numFmt formatCode="0.00" sourceLinked="0"/>
        <c:majorTickMark val="out"/>
        <c:minorTickMark val="none"/>
        <c:tickLblPos val="nextTo"/>
        <c:txPr>
          <a:bodyPr/>
          <a:lstStyle/>
          <a:p>
            <a:pPr>
              <a:defRPr lang="en-US"/>
            </a:pPr>
            <a:endParaRPr lang="el-GR"/>
          </a:p>
        </c:txPr>
        <c:crossAx val="77842944"/>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Φύλλο1!$A$2</c:f>
              <c:strCache>
                <c:ptCount val="1"/>
                <c:pt idx="0">
                  <c:v>% δαπανών για Έρευνα &amp; Τεχνολογική Ανάπτυξη ως προς το ΑΕΠ </c:v>
                </c:pt>
              </c:strCache>
            </c:strRef>
          </c:tx>
          <c:spPr>
            <a:solidFill>
              <a:schemeClr val="accent4">
                <a:lumMod val="60000"/>
                <a:lumOff val="40000"/>
              </a:schemeClr>
            </a:solidFill>
          </c:spPr>
          <c:invertIfNegative val="0"/>
          <c:dLbls>
            <c:dLbl>
              <c:idx val="0"/>
              <c:layout>
                <c:manualLayout>
                  <c:x val="2.8116518895710842E-17"/>
                  <c:y val="0.13109670648148702"/>
                </c:manualLayout>
              </c:layout>
              <c:showLegendKey val="0"/>
              <c:showVal val="1"/>
              <c:showCatName val="0"/>
              <c:showSerName val="0"/>
              <c:showPercent val="0"/>
              <c:showBubbleSize val="0"/>
            </c:dLbl>
            <c:dLbl>
              <c:idx val="1"/>
              <c:layout>
                <c:manualLayout>
                  <c:x val="1.3084657260304413E-2"/>
                  <c:y val="0.23012545885295493"/>
                </c:manualLayout>
              </c:layout>
              <c:showLegendKey val="0"/>
              <c:showVal val="1"/>
              <c:showCatName val="0"/>
              <c:showSerName val="0"/>
              <c:showPercent val="0"/>
              <c:showBubbleSize val="0"/>
            </c:dLbl>
            <c:txPr>
              <a:bodyPr/>
              <a:lstStyle/>
              <a:p>
                <a:pPr>
                  <a:defRPr sz="1800">
                    <a:solidFill>
                      <a:srgbClr val="000000"/>
                    </a:solidFill>
                  </a:defRPr>
                </a:pPr>
                <a:endParaRPr lang="el-GR"/>
              </a:p>
            </c:txPr>
            <c:showLegendKey val="0"/>
            <c:showVal val="1"/>
            <c:showCatName val="0"/>
            <c:showSerName val="0"/>
            <c:showPercent val="0"/>
            <c:showBubbleSize val="0"/>
            <c:showLeaderLines val="0"/>
          </c:dLbls>
          <c:cat>
            <c:numRef>
              <c:f>Φύλλο1!$B$1:$C$1</c:f>
              <c:numCache>
                <c:formatCode>General</c:formatCode>
                <c:ptCount val="2"/>
                <c:pt idx="0">
                  <c:v>2013</c:v>
                </c:pt>
                <c:pt idx="1">
                  <c:v>2020</c:v>
                </c:pt>
              </c:numCache>
            </c:numRef>
          </c:cat>
          <c:val>
            <c:numRef>
              <c:f>Φύλλο1!$B$2:$C$2</c:f>
              <c:numCache>
                <c:formatCode>0.00%</c:formatCode>
                <c:ptCount val="2"/>
                <c:pt idx="0">
                  <c:v>8.0000000000000158E-3</c:v>
                </c:pt>
                <c:pt idx="1">
                  <c:v>1.2000000000000007E-2</c:v>
                </c:pt>
              </c:numCache>
            </c:numRef>
          </c:val>
        </c:ser>
        <c:ser>
          <c:idx val="1"/>
          <c:order val="1"/>
          <c:tx>
            <c:strRef>
              <c:f>Φύλλο1!$A$3</c:f>
              <c:strCache>
                <c:ptCount val="1"/>
                <c:pt idx="0">
                  <c:v>Δαπάνες των επιχειρήσεων για Έρευνα &amp; Τεχνολογική Ανάπτυξη ως προς το ΑΕΠ </c:v>
                </c:pt>
              </c:strCache>
            </c:strRef>
          </c:tx>
          <c:spPr>
            <a:solidFill>
              <a:srgbClr val="CC3300"/>
            </a:solidFill>
          </c:spPr>
          <c:invertIfNegative val="0"/>
          <c:dLbls>
            <c:dLbl>
              <c:idx val="0"/>
              <c:layout>
                <c:manualLayout>
                  <c:x val="2.4024024024024491E-3"/>
                  <c:y val="2.1857923497267756E-2"/>
                </c:manualLayout>
              </c:layout>
              <c:showLegendKey val="0"/>
              <c:showVal val="1"/>
              <c:showCatName val="0"/>
              <c:showSerName val="0"/>
              <c:showPercent val="0"/>
              <c:showBubbleSize val="0"/>
            </c:dLbl>
            <c:dLbl>
              <c:idx val="1"/>
              <c:layout>
                <c:manualLayout>
                  <c:x val="1.6816816816816745E-2"/>
                  <c:y val="2.1857923497267815E-2"/>
                </c:manualLayout>
              </c:layout>
              <c:showLegendKey val="0"/>
              <c:showVal val="1"/>
              <c:showCatName val="0"/>
              <c:showSerName val="0"/>
              <c:showPercent val="0"/>
              <c:showBubbleSize val="0"/>
            </c:dLbl>
            <c:txPr>
              <a:bodyPr/>
              <a:lstStyle/>
              <a:p>
                <a:pPr>
                  <a:defRPr sz="2000">
                    <a:solidFill>
                      <a:schemeClr val="bg1"/>
                    </a:solidFill>
                  </a:defRPr>
                </a:pPr>
                <a:endParaRPr lang="el-GR"/>
              </a:p>
            </c:txPr>
            <c:showLegendKey val="0"/>
            <c:showVal val="1"/>
            <c:showCatName val="0"/>
            <c:showSerName val="0"/>
            <c:showPercent val="0"/>
            <c:showBubbleSize val="0"/>
            <c:showLeaderLines val="0"/>
          </c:dLbls>
          <c:cat>
            <c:numRef>
              <c:f>Φύλλο1!$B$1:$C$1</c:f>
              <c:numCache>
                <c:formatCode>General</c:formatCode>
                <c:ptCount val="2"/>
                <c:pt idx="0">
                  <c:v>2013</c:v>
                </c:pt>
                <c:pt idx="1">
                  <c:v>2020</c:v>
                </c:pt>
              </c:numCache>
            </c:numRef>
          </c:cat>
          <c:val>
            <c:numRef>
              <c:f>Φύλλο1!$B$3:$C$3</c:f>
              <c:numCache>
                <c:formatCode>0.00%</c:formatCode>
                <c:ptCount val="2"/>
                <c:pt idx="0">
                  <c:v>2.7000000000000053E-3</c:v>
                </c:pt>
                <c:pt idx="1">
                  <c:v>3.8000000000000048E-3</c:v>
                </c:pt>
              </c:numCache>
            </c:numRef>
          </c:val>
        </c:ser>
        <c:dLbls>
          <c:showLegendKey val="0"/>
          <c:showVal val="0"/>
          <c:showCatName val="0"/>
          <c:showSerName val="0"/>
          <c:showPercent val="0"/>
          <c:showBubbleSize val="0"/>
        </c:dLbls>
        <c:gapWidth val="75"/>
        <c:shape val="box"/>
        <c:axId val="87593984"/>
        <c:axId val="36862720"/>
        <c:axId val="0"/>
      </c:bar3DChart>
      <c:catAx>
        <c:axId val="87593984"/>
        <c:scaling>
          <c:orientation val="minMax"/>
        </c:scaling>
        <c:delete val="0"/>
        <c:axPos val="b"/>
        <c:numFmt formatCode="General" sourceLinked="1"/>
        <c:majorTickMark val="none"/>
        <c:minorTickMark val="none"/>
        <c:tickLblPos val="nextTo"/>
        <c:crossAx val="36862720"/>
        <c:crosses val="autoZero"/>
        <c:auto val="1"/>
        <c:lblAlgn val="ctr"/>
        <c:lblOffset val="100"/>
        <c:noMultiLvlLbl val="0"/>
      </c:catAx>
      <c:valAx>
        <c:axId val="36862720"/>
        <c:scaling>
          <c:orientation val="minMax"/>
        </c:scaling>
        <c:delete val="0"/>
        <c:axPos val="l"/>
        <c:majorGridlines/>
        <c:numFmt formatCode="0.00%" sourceLinked="1"/>
        <c:majorTickMark val="none"/>
        <c:minorTickMark val="none"/>
        <c:tickLblPos val="nextTo"/>
        <c:spPr>
          <a:ln w="9525">
            <a:noFill/>
          </a:ln>
        </c:spPr>
        <c:crossAx val="87593984"/>
        <c:crosses val="autoZero"/>
        <c:crossBetween val="between"/>
      </c:valAx>
    </c:plotArea>
    <c:legend>
      <c:legendPos val="b"/>
      <c:layout/>
      <c:overlay val="0"/>
      <c:txPr>
        <a:bodyPr/>
        <a:lstStyle/>
        <a:p>
          <a:pPr>
            <a:defRPr sz="1100"/>
          </a:pPr>
          <a:endParaRPr lang="el-GR"/>
        </a:p>
      </c:txPr>
    </c:legend>
    <c:plotVisOnly val="1"/>
    <c:dispBlanksAs val="gap"/>
    <c:showDLblsOverMax val="0"/>
  </c:chart>
  <c:spPr>
    <a:ln>
      <a:noFill/>
    </a:ln>
  </c:sp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ata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image" Target="../media/image24.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AEE8F-7E15-40F7-9E5D-929218F34055}" type="doc">
      <dgm:prSet loTypeId="urn:microsoft.com/office/officeart/2005/8/layout/radial1" loCatId="cycle" qsTypeId="urn:microsoft.com/office/officeart/2005/8/quickstyle/simple5" qsCatId="simple" csTypeId="urn:microsoft.com/office/officeart/2005/8/colors/accent1_2" csCatId="accent1" phldr="1"/>
      <dgm:spPr/>
      <dgm:t>
        <a:bodyPr/>
        <a:lstStyle/>
        <a:p>
          <a:endParaRPr lang="el-GR"/>
        </a:p>
      </dgm:t>
    </dgm:pt>
    <dgm:pt modelId="{4C776C57-6E2A-4E65-B33C-CEDE385EE6A5}">
      <dgm:prSet phldrT="[Κείμενο]" custT="1"/>
      <dgm:spPr>
        <a:solidFill>
          <a:srgbClr val="FFC000"/>
        </a:solidFill>
      </dgm:spPr>
      <dgm:t>
        <a:bodyPr/>
        <a:lstStyle/>
        <a:p>
          <a:r>
            <a:rPr lang="el-GR" sz="1200" b="1" dirty="0" smtClean="0">
              <a:solidFill>
                <a:schemeClr val="bg1"/>
              </a:solidFill>
            </a:rPr>
            <a:t>Επιχειρήσεις</a:t>
          </a:r>
        </a:p>
        <a:p>
          <a:r>
            <a:rPr lang="el-GR" sz="1200" b="1" dirty="0" smtClean="0">
              <a:solidFill>
                <a:schemeClr val="bg1"/>
              </a:solidFill>
            </a:rPr>
            <a:t>Ερευνητικοί Φορείς</a:t>
          </a:r>
        </a:p>
        <a:p>
          <a:r>
            <a:rPr lang="el-GR" sz="1200" b="1" dirty="0" smtClean="0">
              <a:solidFill>
                <a:schemeClr val="bg1"/>
              </a:solidFill>
            </a:rPr>
            <a:t>Υπουργεία</a:t>
          </a:r>
        </a:p>
        <a:p>
          <a:r>
            <a:rPr lang="el-GR" sz="1200" b="1" dirty="0" smtClean="0">
              <a:solidFill>
                <a:schemeClr val="bg1"/>
              </a:solidFill>
            </a:rPr>
            <a:t>Περιφέρειες</a:t>
          </a:r>
        </a:p>
        <a:p>
          <a:r>
            <a:rPr lang="el-GR" sz="1200" b="1" dirty="0" smtClean="0">
              <a:solidFill>
                <a:schemeClr val="bg1"/>
              </a:solidFill>
            </a:rPr>
            <a:t>Χρηματοπιστωτικοί φορείς</a:t>
          </a:r>
          <a:endParaRPr lang="el-GR" sz="1200" b="1" dirty="0">
            <a:solidFill>
              <a:schemeClr val="bg1"/>
            </a:solidFill>
          </a:endParaRPr>
        </a:p>
      </dgm:t>
    </dgm:pt>
    <dgm:pt modelId="{CD794375-B767-40D8-8C84-09C43768C41B}" type="parTrans" cxnId="{51CE7C9B-4676-41C6-8FF8-A63FF50ACD7B}">
      <dgm:prSet/>
      <dgm:spPr/>
      <dgm:t>
        <a:bodyPr/>
        <a:lstStyle/>
        <a:p>
          <a:endParaRPr lang="el-GR"/>
        </a:p>
      </dgm:t>
    </dgm:pt>
    <dgm:pt modelId="{CEE010B2-4A13-4180-8F6B-9B5BE0F79FD6}" type="sibTrans" cxnId="{51CE7C9B-4676-41C6-8FF8-A63FF50ACD7B}">
      <dgm:prSet/>
      <dgm:spPr/>
      <dgm:t>
        <a:bodyPr/>
        <a:lstStyle/>
        <a:p>
          <a:endParaRPr lang="el-GR"/>
        </a:p>
      </dgm:t>
    </dgm:pt>
    <dgm:pt modelId="{F227FF3D-9EEF-458D-9B1D-1F7B5DEED538}">
      <dgm:prSet/>
      <dgm:spPr>
        <a:blipFill rotWithShape="0">
          <a:blip xmlns:r="http://schemas.openxmlformats.org/officeDocument/2006/relationships" r:embed="rId1"/>
          <a:stretch>
            <a:fillRect/>
          </a:stretch>
        </a:blipFill>
      </dgm:spPr>
      <dgm:t>
        <a:bodyPr/>
        <a:lstStyle/>
        <a:p>
          <a:r>
            <a:rPr lang="el-GR" dirty="0" smtClean="0">
              <a:solidFill>
                <a:schemeClr val="bg1"/>
              </a:solidFill>
            </a:rPr>
            <a:t>Τεχνολογίες Πληροφορικής και Επικοινωνιών</a:t>
          </a:r>
          <a:endParaRPr lang="el-GR" dirty="0">
            <a:solidFill>
              <a:schemeClr val="bg1"/>
            </a:solidFill>
          </a:endParaRPr>
        </a:p>
      </dgm:t>
    </dgm:pt>
    <dgm:pt modelId="{0B0AEAC8-AE43-4E65-B415-C307FFCE3EF3}" type="sibTrans" cxnId="{DEF324B7-B6B0-4BF8-AAEE-8248850B0B5E}">
      <dgm:prSet/>
      <dgm:spPr/>
      <dgm:t>
        <a:bodyPr/>
        <a:lstStyle/>
        <a:p>
          <a:endParaRPr lang="el-GR"/>
        </a:p>
      </dgm:t>
    </dgm:pt>
    <dgm:pt modelId="{A4512A78-8FD1-4310-8FD3-A05E42E31A52}" type="parTrans" cxnId="{DEF324B7-B6B0-4BF8-AAEE-8248850B0B5E}">
      <dgm:prSet/>
      <dgm:spPr/>
      <dgm:t>
        <a:bodyPr/>
        <a:lstStyle/>
        <a:p>
          <a:endParaRPr lang="el-GR"/>
        </a:p>
      </dgm:t>
    </dgm:pt>
    <dgm:pt modelId="{E84D869D-1C12-4D55-8DA6-3DDB7AEBCCE0}">
      <dgm:prSet/>
      <dgm:spPr>
        <a:blipFill rotWithShape="0">
          <a:blip xmlns:r="http://schemas.openxmlformats.org/officeDocument/2006/relationships" r:embed="rId2"/>
          <a:stretch>
            <a:fillRect/>
          </a:stretch>
        </a:blipFill>
      </dgm:spPr>
      <dgm:t>
        <a:bodyPr/>
        <a:lstStyle/>
        <a:p>
          <a:r>
            <a:rPr lang="el-GR" dirty="0" err="1" smtClean="0">
              <a:solidFill>
                <a:schemeClr val="tx1"/>
              </a:solidFill>
            </a:rPr>
            <a:t>Αγροδιατροφη</a:t>
          </a:r>
          <a:endParaRPr lang="el-GR" dirty="0">
            <a:solidFill>
              <a:schemeClr val="tx1"/>
            </a:solidFill>
          </a:endParaRPr>
        </a:p>
      </dgm:t>
    </dgm:pt>
    <dgm:pt modelId="{A7ECE242-8CAE-495C-9505-AF9DB7060A39}" type="sibTrans" cxnId="{70E0CCAB-094A-4A7D-B802-FACB9CCDA854}">
      <dgm:prSet/>
      <dgm:spPr/>
      <dgm:t>
        <a:bodyPr/>
        <a:lstStyle/>
        <a:p>
          <a:endParaRPr lang="el-GR"/>
        </a:p>
      </dgm:t>
    </dgm:pt>
    <dgm:pt modelId="{8005DCB1-5A99-46D8-A78B-7565D2106131}" type="parTrans" cxnId="{70E0CCAB-094A-4A7D-B802-FACB9CCDA854}">
      <dgm:prSet/>
      <dgm:spPr/>
      <dgm:t>
        <a:bodyPr/>
        <a:lstStyle/>
        <a:p>
          <a:endParaRPr lang="el-GR"/>
        </a:p>
      </dgm:t>
    </dgm:pt>
    <dgm:pt modelId="{3DACC6FA-D735-47BA-A2B7-F7FA0E7198EB}">
      <dgm:prSet/>
      <dgm:spPr>
        <a:blipFill rotWithShape="0">
          <a:blip xmlns:r="http://schemas.openxmlformats.org/officeDocument/2006/relationships" r:embed="rId3"/>
          <a:stretch>
            <a:fillRect/>
          </a:stretch>
        </a:blipFill>
      </dgm:spPr>
      <dgm:t>
        <a:bodyPr/>
        <a:lstStyle/>
        <a:p>
          <a:r>
            <a:rPr lang="el-GR" b="1" dirty="0" smtClean="0">
              <a:solidFill>
                <a:schemeClr val="tx1"/>
              </a:solidFill>
            </a:rPr>
            <a:t>Βιοεπιστήμες </a:t>
          </a:r>
          <a:r>
            <a:rPr lang="el-GR" b="1" dirty="0" err="1" smtClean="0">
              <a:solidFill>
                <a:schemeClr val="tx1"/>
              </a:solidFill>
            </a:rPr>
            <a:t>Υγεια</a:t>
          </a:r>
          <a:r>
            <a:rPr lang="el-GR" b="1" dirty="0" smtClean="0">
              <a:solidFill>
                <a:schemeClr val="tx1"/>
              </a:solidFill>
            </a:rPr>
            <a:t> και </a:t>
          </a:r>
          <a:r>
            <a:rPr lang="el-GR" b="1" dirty="0" err="1" smtClean="0">
              <a:solidFill>
                <a:schemeClr val="tx1"/>
              </a:solidFill>
            </a:rPr>
            <a:t>Φαρμακα</a:t>
          </a:r>
          <a:endParaRPr lang="el-GR" b="1" dirty="0">
            <a:solidFill>
              <a:schemeClr val="tx1"/>
            </a:solidFill>
          </a:endParaRPr>
        </a:p>
      </dgm:t>
    </dgm:pt>
    <dgm:pt modelId="{6610BD08-7F2F-416B-8797-F31767873565}" type="sibTrans" cxnId="{42B5599C-1166-4129-82EC-0D40332B7613}">
      <dgm:prSet/>
      <dgm:spPr/>
      <dgm:t>
        <a:bodyPr/>
        <a:lstStyle/>
        <a:p>
          <a:endParaRPr lang="el-GR"/>
        </a:p>
      </dgm:t>
    </dgm:pt>
    <dgm:pt modelId="{A15BC054-B09C-43E1-B1DF-300991E9C11E}" type="parTrans" cxnId="{42B5599C-1166-4129-82EC-0D40332B7613}">
      <dgm:prSet/>
      <dgm:spPr/>
      <dgm:t>
        <a:bodyPr/>
        <a:lstStyle/>
        <a:p>
          <a:endParaRPr lang="el-GR"/>
        </a:p>
      </dgm:t>
    </dgm:pt>
    <dgm:pt modelId="{183C53B9-6D8B-4058-8AC0-18B166715453}">
      <dgm:prSet/>
      <dgm:spPr>
        <a:blipFill rotWithShape="0">
          <a:blip xmlns:r="http://schemas.openxmlformats.org/officeDocument/2006/relationships" r:embed="rId4"/>
          <a:stretch>
            <a:fillRect/>
          </a:stretch>
        </a:blipFill>
      </dgm:spPr>
      <dgm:t>
        <a:bodyPr/>
        <a:lstStyle/>
        <a:p>
          <a:r>
            <a:rPr lang="el-GR" b="1" dirty="0" smtClean="0">
              <a:solidFill>
                <a:schemeClr val="tx1"/>
              </a:solidFill>
            </a:rPr>
            <a:t>Υλικά -Κατασκευές</a:t>
          </a:r>
          <a:endParaRPr lang="el-GR" b="1" dirty="0">
            <a:solidFill>
              <a:schemeClr val="tx1"/>
            </a:solidFill>
          </a:endParaRPr>
        </a:p>
      </dgm:t>
    </dgm:pt>
    <dgm:pt modelId="{DB5A2D25-F774-4156-8E05-EF54FA715272}" type="sibTrans" cxnId="{58AE13B7-52B3-4119-9111-980086EBCF12}">
      <dgm:prSet/>
      <dgm:spPr/>
      <dgm:t>
        <a:bodyPr/>
        <a:lstStyle/>
        <a:p>
          <a:endParaRPr lang="el-GR"/>
        </a:p>
      </dgm:t>
    </dgm:pt>
    <dgm:pt modelId="{4D1E445F-B82C-48FF-AE26-EE69B7BE62AA}" type="parTrans" cxnId="{58AE13B7-52B3-4119-9111-980086EBCF12}">
      <dgm:prSet/>
      <dgm:spPr/>
      <dgm:t>
        <a:bodyPr/>
        <a:lstStyle/>
        <a:p>
          <a:endParaRPr lang="el-GR"/>
        </a:p>
      </dgm:t>
    </dgm:pt>
    <dgm:pt modelId="{A882896B-E55C-4626-B725-CA7F3D60E0CE}">
      <dgm:prSet phldrT="[Κείμενο]"/>
      <dgm:spPr>
        <a:blipFill rotWithShape="0">
          <a:blip xmlns:r="http://schemas.openxmlformats.org/officeDocument/2006/relationships" r:embed="rId5"/>
          <a:stretch>
            <a:fillRect/>
          </a:stretch>
        </a:blipFill>
      </dgm:spPr>
      <dgm:t>
        <a:bodyPr/>
        <a:lstStyle/>
        <a:p>
          <a:r>
            <a:rPr lang="el-GR" b="1" dirty="0" smtClean="0">
              <a:solidFill>
                <a:schemeClr val="tx1"/>
              </a:solidFill>
            </a:rPr>
            <a:t>Ενέργεια</a:t>
          </a:r>
          <a:endParaRPr lang="el-GR" b="1" dirty="0">
            <a:solidFill>
              <a:schemeClr val="tx1"/>
            </a:solidFill>
          </a:endParaRPr>
        </a:p>
      </dgm:t>
    </dgm:pt>
    <dgm:pt modelId="{A23ECBDA-78CF-48DC-88F6-1A8C224ACCE0}" type="sibTrans" cxnId="{D1597312-DA9A-4BDF-948E-34E7B3AEBDED}">
      <dgm:prSet/>
      <dgm:spPr/>
      <dgm:t>
        <a:bodyPr/>
        <a:lstStyle/>
        <a:p>
          <a:endParaRPr lang="el-GR"/>
        </a:p>
      </dgm:t>
    </dgm:pt>
    <dgm:pt modelId="{41F81EA3-2A6E-4CC8-BAE0-80CBB4D64D5F}" type="parTrans" cxnId="{D1597312-DA9A-4BDF-948E-34E7B3AEBDED}">
      <dgm:prSet/>
      <dgm:spPr/>
      <dgm:t>
        <a:bodyPr/>
        <a:lstStyle/>
        <a:p>
          <a:endParaRPr lang="el-GR"/>
        </a:p>
      </dgm:t>
    </dgm:pt>
    <dgm:pt modelId="{888800AA-EB57-4981-A5E9-39A02C1D2BC0}">
      <dgm:prSet phldrT="[Κείμενο]"/>
      <dgm:spPr>
        <a:blipFill rotWithShape="0">
          <a:blip xmlns:r="http://schemas.openxmlformats.org/officeDocument/2006/relationships" r:embed="rId6"/>
          <a:stretch>
            <a:fillRect/>
          </a:stretch>
        </a:blipFill>
      </dgm:spPr>
      <dgm:t>
        <a:bodyPr/>
        <a:lstStyle/>
        <a:p>
          <a:r>
            <a:rPr lang="el-GR" b="1" dirty="0" smtClean="0">
              <a:solidFill>
                <a:schemeClr val="tx1"/>
              </a:solidFill>
            </a:rPr>
            <a:t>Περιβάλλον</a:t>
          </a:r>
          <a:endParaRPr lang="el-GR" b="1" dirty="0">
            <a:solidFill>
              <a:schemeClr val="tx1"/>
            </a:solidFill>
          </a:endParaRPr>
        </a:p>
      </dgm:t>
    </dgm:pt>
    <dgm:pt modelId="{32B8B9F6-FCE8-4CA3-A4D7-1CE60583E6A6}" type="sibTrans" cxnId="{DE067E47-8BD3-4FCD-A34C-0D33A6645844}">
      <dgm:prSet/>
      <dgm:spPr/>
      <dgm:t>
        <a:bodyPr/>
        <a:lstStyle/>
        <a:p>
          <a:endParaRPr lang="el-GR"/>
        </a:p>
      </dgm:t>
    </dgm:pt>
    <dgm:pt modelId="{1AAC7414-560C-4C65-A999-CEAE6A6ECB55}" type="parTrans" cxnId="{DE067E47-8BD3-4FCD-A34C-0D33A6645844}">
      <dgm:prSet/>
      <dgm:spPr/>
      <dgm:t>
        <a:bodyPr/>
        <a:lstStyle/>
        <a:p>
          <a:endParaRPr lang="el-GR"/>
        </a:p>
      </dgm:t>
    </dgm:pt>
    <dgm:pt modelId="{A12246B2-C39B-47A1-A6A0-3FD99F7E7484}">
      <dgm:prSet phldrT="[Κείμενο]"/>
      <dgm:spPr>
        <a:blipFill rotWithShape="0">
          <a:blip xmlns:r="http://schemas.openxmlformats.org/officeDocument/2006/relationships" r:embed="rId7"/>
          <a:stretch>
            <a:fillRect/>
          </a:stretch>
        </a:blipFill>
      </dgm:spPr>
      <dgm:t>
        <a:bodyPr/>
        <a:lstStyle/>
        <a:p>
          <a:r>
            <a:rPr lang="el-GR" b="1" dirty="0" err="1" smtClean="0">
              <a:solidFill>
                <a:schemeClr val="tx1"/>
              </a:solidFill>
            </a:rPr>
            <a:t>Μεταφορες</a:t>
          </a:r>
          <a:r>
            <a:rPr lang="el-GR" b="1" dirty="0" smtClean="0">
              <a:solidFill>
                <a:schemeClr val="tx1"/>
              </a:solidFill>
            </a:rPr>
            <a:t> </a:t>
          </a:r>
          <a:r>
            <a:rPr lang="en-US" b="1" dirty="0" smtClean="0">
              <a:solidFill>
                <a:schemeClr val="tx1"/>
              </a:solidFill>
            </a:rPr>
            <a:t>Logistics</a:t>
          </a:r>
          <a:endParaRPr lang="el-GR" b="1" dirty="0">
            <a:solidFill>
              <a:schemeClr val="tx1"/>
            </a:solidFill>
          </a:endParaRPr>
        </a:p>
      </dgm:t>
    </dgm:pt>
    <dgm:pt modelId="{E020C056-B417-4B47-9749-86D573E8DECB}" type="sibTrans" cxnId="{13AA64DA-19C9-4BC8-84F1-97FE34C8AA00}">
      <dgm:prSet/>
      <dgm:spPr/>
      <dgm:t>
        <a:bodyPr/>
        <a:lstStyle/>
        <a:p>
          <a:endParaRPr lang="el-GR"/>
        </a:p>
      </dgm:t>
    </dgm:pt>
    <dgm:pt modelId="{F674B28F-5AF2-496F-A147-0B0DAC967A1C}" type="parTrans" cxnId="{13AA64DA-19C9-4BC8-84F1-97FE34C8AA00}">
      <dgm:prSet/>
      <dgm:spPr/>
      <dgm:t>
        <a:bodyPr/>
        <a:lstStyle/>
        <a:p>
          <a:endParaRPr lang="el-GR"/>
        </a:p>
      </dgm:t>
    </dgm:pt>
    <dgm:pt modelId="{B9A7ABD4-A3A6-419E-B42A-8E4460734CD4}">
      <dgm:prSet phldrT="[Κείμενο]"/>
      <dgm:spPr>
        <a:blipFill rotWithShape="0">
          <a:blip xmlns:r="http://schemas.openxmlformats.org/officeDocument/2006/relationships" r:embed="rId8"/>
          <a:stretch>
            <a:fillRect/>
          </a:stretch>
        </a:blipFill>
      </dgm:spPr>
      <dgm:t>
        <a:bodyPr/>
        <a:lstStyle/>
        <a:p>
          <a:r>
            <a:rPr lang="el-GR" b="1" dirty="0" smtClean="0"/>
            <a:t>Πολιτισμός-Τουρισμός και Δημιουργική Βιομηχανία</a:t>
          </a:r>
          <a:endParaRPr lang="el-GR" b="1" dirty="0"/>
        </a:p>
      </dgm:t>
    </dgm:pt>
    <dgm:pt modelId="{F06CD475-ABB7-438E-B10B-8E018555E7ED}" type="sibTrans" cxnId="{1B8E9877-9627-43CD-A370-ACE1D5985DCC}">
      <dgm:prSet/>
      <dgm:spPr/>
      <dgm:t>
        <a:bodyPr/>
        <a:lstStyle/>
        <a:p>
          <a:endParaRPr lang="el-GR"/>
        </a:p>
      </dgm:t>
    </dgm:pt>
    <dgm:pt modelId="{0F8B8DC9-504E-4510-88B9-242CBD83B8FB}" type="parTrans" cxnId="{1B8E9877-9627-43CD-A370-ACE1D5985DCC}">
      <dgm:prSet/>
      <dgm:spPr/>
      <dgm:t>
        <a:bodyPr/>
        <a:lstStyle/>
        <a:p>
          <a:endParaRPr lang="el-GR"/>
        </a:p>
      </dgm:t>
    </dgm:pt>
    <dgm:pt modelId="{067ADB37-1426-49EC-B409-7F4C1F78D299}" type="pres">
      <dgm:prSet presAssocID="{16BAEE8F-7E15-40F7-9E5D-929218F34055}" presName="cycle" presStyleCnt="0">
        <dgm:presLayoutVars>
          <dgm:chMax val="1"/>
          <dgm:dir/>
          <dgm:animLvl val="ctr"/>
          <dgm:resizeHandles val="exact"/>
        </dgm:presLayoutVars>
      </dgm:prSet>
      <dgm:spPr/>
      <dgm:t>
        <a:bodyPr/>
        <a:lstStyle/>
        <a:p>
          <a:endParaRPr lang="el-GR"/>
        </a:p>
      </dgm:t>
    </dgm:pt>
    <dgm:pt modelId="{686214CE-2424-4701-8411-78BA1E7F1BB9}" type="pres">
      <dgm:prSet presAssocID="{4C776C57-6E2A-4E65-B33C-CEDE385EE6A5}" presName="centerShape" presStyleLbl="node0" presStyleIdx="0" presStyleCnt="1" custScaleX="169486" custScaleY="169486" custLinFactNeighborX="1456" custLinFactNeighborY="-1955"/>
      <dgm:spPr/>
      <dgm:t>
        <a:bodyPr/>
        <a:lstStyle/>
        <a:p>
          <a:endParaRPr lang="el-GR"/>
        </a:p>
      </dgm:t>
    </dgm:pt>
    <dgm:pt modelId="{A39F563D-DB3C-4D00-8CB1-2A17B4B7A5CB}" type="pres">
      <dgm:prSet presAssocID="{0F8B8DC9-504E-4510-88B9-242CBD83B8FB}" presName="Name9" presStyleLbl="parChTrans1D2" presStyleIdx="0" presStyleCnt="8"/>
      <dgm:spPr/>
      <dgm:t>
        <a:bodyPr/>
        <a:lstStyle/>
        <a:p>
          <a:endParaRPr lang="el-GR"/>
        </a:p>
      </dgm:t>
    </dgm:pt>
    <dgm:pt modelId="{08EA0314-6E3A-4FA7-BB6E-D2FBCAAF725D}" type="pres">
      <dgm:prSet presAssocID="{0F8B8DC9-504E-4510-88B9-242CBD83B8FB}" presName="connTx" presStyleLbl="parChTrans1D2" presStyleIdx="0" presStyleCnt="8"/>
      <dgm:spPr/>
      <dgm:t>
        <a:bodyPr/>
        <a:lstStyle/>
        <a:p>
          <a:endParaRPr lang="el-GR"/>
        </a:p>
      </dgm:t>
    </dgm:pt>
    <dgm:pt modelId="{E50F3457-BBE8-4ADC-860D-3E064357E018}" type="pres">
      <dgm:prSet presAssocID="{B9A7ABD4-A3A6-419E-B42A-8E4460734CD4}" presName="node" presStyleLbl="node1" presStyleIdx="0" presStyleCnt="8" custScaleX="126804" custScaleY="126804">
        <dgm:presLayoutVars>
          <dgm:bulletEnabled val="1"/>
        </dgm:presLayoutVars>
      </dgm:prSet>
      <dgm:spPr/>
      <dgm:t>
        <a:bodyPr/>
        <a:lstStyle/>
        <a:p>
          <a:endParaRPr lang="el-GR"/>
        </a:p>
      </dgm:t>
    </dgm:pt>
    <dgm:pt modelId="{953BB999-F1CA-4F8F-BB95-1FFDD03C86A6}" type="pres">
      <dgm:prSet presAssocID="{F674B28F-5AF2-496F-A147-0B0DAC967A1C}" presName="Name9" presStyleLbl="parChTrans1D2" presStyleIdx="1" presStyleCnt="8"/>
      <dgm:spPr/>
      <dgm:t>
        <a:bodyPr/>
        <a:lstStyle/>
        <a:p>
          <a:endParaRPr lang="el-GR"/>
        </a:p>
      </dgm:t>
    </dgm:pt>
    <dgm:pt modelId="{B253937C-FA11-4B51-A865-86F56CD93764}" type="pres">
      <dgm:prSet presAssocID="{F674B28F-5AF2-496F-A147-0B0DAC967A1C}" presName="connTx" presStyleLbl="parChTrans1D2" presStyleIdx="1" presStyleCnt="8"/>
      <dgm:spPr/>
      <dgm:t>
        <a:bodyPr/>
        <a:lstStyle/>
        <a:p>
          <a:endParaRPr lang="el-GR"/>
        </a:p>
      </dgm:t>
    </dgm:pt>
    <dgm:pt modelId="{EC285E9C-AE59-467B-A295-9BFA3459F7DB}" type="pres">
      <dgm:prSet presAssocID="{A12246B2-C39B-47A1-A6A0-3FD99F7E7484}" presName="node" presStyleLbl="node1" presStyleIdx="1" presStyleCnt="8" custScaleX="126804" custScaleY="126804">
        <dgm:presLayoutVars>
          <dgm:bulletEnabled val="1"/>
        </dgm:presLayoutVars>
      </dgm:prSet>
      <dgm:spPr/>
      <dgm:t>
        <a:bodyPr/>
        <a:lstStyle/>
        <a:p>
          <a:endParaRPr lang="el-GR"/>
        </a:p>
      </dgm:t>
    </dgm:pt>
    <dgm:pt modelId="{C76BDC61-FDB1-4BE9-8693-655987912013}" type="pres">
      <dgm:prSet presAssocID="{1AAC7414-560C-4C65-A999-CEAE6A6ECB55}" presName="Name9" presStyleLbl="parChTrans1D2" presStyleIdx="2" presStyleCnt="8"/>
      <dgm:spPr/>
      <dgm:t>
        <a:bodyPr/>
        <a:lstStyle/>
        <a:p>
          <a:endParaRPr lang="el-GR"/>
        </a:p>
      </dgm:t>
    </dgm:pt>
    <dgm:pt modelId="{8866E751-542F-4753-A38B-FA807B6CAB14}" type="pres">
      <dgm:prSet presAssocID="{1AAC7414-560C-4C65-A999-CEAE6A6ECB55}" presName="connTx" presStyleLbl="parChTrans1D2" presStyleIdx="2" presStyleCnt="8"/>
      <dgm:spPr/>
      <dgm:t>
        <a:bodyPr/>
        <a:lstStyle/>
        <a:p>
          <a:endParaRPr lang="el-GR"/>
        </a:p>
      </dgm:t>
    </dgm:pt>
    <dgm:pt modelId="{A04DEB44-C771-409E-991E-5B9DA8D5ECD7}" type="pres">
      <dgm:prSet presAssocID="{888800AA-EB57-4981-A5E9-39A02C1D2BC0}" presName="node" presStyleLbl="node1" presStyleIdx="2" presStyleCnt="8" custScaleX="126804" custScaleY="126804">
        <dgm:presLayoutVars>
          <dgm:bulletEnabled val="1"/>
        </dgm:presLayoutVars>
      </dgm:prSet>
      <dgm:spPr/>
      <dgm:t>
        <a:bodyPr/>
        <a:lstStyle/>
        <a:p>
          <a:endParaRPr lang="el-GR"/>
        </a:p>
      </dgm:t>
    </dgm:pt>
    <dgm:pt modelId="{839C7E6D-776E-41E8-829F-5E0871F9EACB}" type="pres">
      <dgm:prSet presAssocID="{41F81EA3-2A6E-4CC8-BAE0-80CBB4D64D5F}" presName="Name9" presStyleLbl="parChTrans1D2" presStyleIdx="3" presStyleCnt="8"/>
      <dgm:spPr/>
      <dgm:t>
        <a:bodyPr/>
        <a:lstStyle/>
        <a:p>
          <a:endParaRPr lang="el-GR"/>
        </a:p>
      </dgm:t>
    </dgm:pt>
    <dgm:pt modelId="{3FF1064C-B20C-4C5B-B14A-005AB3FDF5CD}" type="pres">
      <dgm:prSet presAssocID="{41F81EA3-2A6E-4CC8-BAE0-80CBB4D64D5F}" presName="connTx" presStyleLbl="parChTrans1D2" presStyleIdx="3" presStyleCnt="8"/>
      <dgm:spPr/>
      <dgm:t>
        <a:bodyPr/>
        <a:lstStyle/>
        <a:p>
          <a:endParaRPr lang="el-GR"/>
        </a:p>
      </dgm:t>
    </dgm:pt>
    <dgm:pt modelId="{0B0D67F7-8BCD-4BD3-A724-FCCBE5F21C43}" type="pres">
      <dgm:prSet presAssocID="{A882896B-E55C-4626-B725-CA7F3D60E0CE}" presName="node" presStyleLbl="node1" presStyleIdx="3" presStyleCnt="8" custScaleX="126804" custScaleY="126804">
        <dgm:presLayoutVars>
          <dgm:bulletEnabled val="1"/>
        </dgm:presLayoutVars>
      </dgm:prSet>
      <dgm:spPr/>
      <dgm:t>
        <a:bodyPr/>
        <a:lstStyle/>
        <a:p>
          <a:endParaRPr lang="el-GR"/>
        </a:p>
      </dgm:t>
    </dgm:pt>
    <dgm:pt modelId="{8A54885B-3EF7-4C98-93D0-94FDE703C99C}" type="pres">
      <dgm:prSet presAssocID="{4D1E445F-B82C-48FF-AE26-EE69B7BE62AA}" presName="Name9" presStyleLbl="parChTrans1D2" presStyleIdx="4" presStyleCnt="8"/>
      <dgm:spPr/>
      <dgm:t>
        <a:bodyPr/>
        <a:lstStyle/>
        <a:p>
          <a:endParaRPr lang="el-GR"/>
        </a:p>
      </dgm:t>
    </dgm:pt>
    <dgm:pt modelId="{2F776B99-5AC3-4C8F-992C-00E9C912750D}" type="pres">
      <dgm:prSet presAssocID="{4D1E445F-B82C-48FF-AE26-EE69B7BE62AA}" presName="connTx" presStyleLbl="parChTrans1D2" presStyleIdx="4" presStyleCnt="8"/>
      <dgm:spPr/>
      <dgm:t>
        <a:bodyPr/>
        <a:lstStyle/>
        <a:p>
          <a:endParaRPr lang="el-GR"/>
        </a:p>
      </dgm:t>
    </dgm:pt>
    <dgm:pt modelId="{ED618D06-F9D9-4A0F-8428-EEB021F55EBD}" type="pres">
      <dgm:prSet presAssocID="{183C53B9-6D8B-4058-8AC0-18B166715453}" presName="node" presStyleLbl="node1" presStyleIdx="4" presStyleCnt="8" custScaleX="126804" custScaleY="126804" custRadScaleRad="98269" custRadScaleInc="6268">
        <dgm:presLayoutVars>
          <dgm:bulletEnabled val="1"/>
        </dgm:presLayoutVars>
      </dgm:prSet>
      <dgm:spPr/>
      <dgm:t>
        <a:bodyPr/>
        <a:lstStyle/>
        <a:p>
          <a:endParaRPr lang="el-GR"/>
        </a:p>
      </dgm:t>
    </dgm:pt>
    <dgm:pt modelId="{675333F4-41CC-41A0-BB1D-585A530D979B}" type="pres">
      <dgm:prSet presAssocID="{A15BC054-B09C-43E1-B1DF-300991E9C11E}" presName="Name9" presStyleLbl="parChTrans1D2" presStyleIdx="5" presStyleCnt="8"/>
      <dgm:spPr/>
      <dgm:t>
        <a:bodyPr/>
        <a:lstStyle/>
        <a:p>
          <a:endParaRPr lang="el-GR"/>
        </a:p>
      </dgm:t>
    </dgm:pt>
    <dgm:pt modelId="{29C6D45E-E9CF-4107-A099-3FB4AA760C87}" type="pres">
      <dgm:prSet presAssocID="{A15BC054-B09C-43E1-B1DF-300991E9C11E}" presName="connTx" presStyleLbl="parChTrans1D2" presStyleIdx="5" presStyleCnt="8"/>
      <dgm:spPr/>
      <dgm:t>
        <a:bodyPr/>
        <a:lstStyle/>
        <a:p>
          <a:endParaRPr lang="el-GR"/>
        </a:p>
      </dgm:t>
    </dgm:pt>
    <dgm:pt modelId="{471A3ED6-4579-4BDA-A868-3AABEF9D83BF}" type="pres">
      <dgm:prSet presAssocID="{3DACC6FA-D735-47BA-A2B7-F7FA0E7198EB}" presName="node" presStyleLbl="node1" presStyleIdx="5" presStyleCnt="8" custScaleX="126804" custScaleY="126804">
        <dgm:presLayoutVars>
          <dgm:bulletEnabled val="1"/>
        </dgm:presLayoutVars>
      </dgm:prSet>
      <dgm:spPr/>
      <dgm:t>
        <a:bodyPr/>
        <a:lstStyle/>
        <a:p>
          <a:endParaRPr lang="el-GR"/>
        </a:p>
      </dgm:t>
    </dgm:pt>
    <dgm:pt modelId="{D7C705B1-C324-4020-81E9-ED8C26CB7908}" type="pres">
      <dgm:prSet presAssocID="{8005DCB1-5A99-46D8-A78B-7565D2106131}" presName="Name9" presStyleLbl="parChTrans1D2" presStyleIdx="6" presStyleCnt="8"/>
      <dgm:spPr/>
      <dgm:t>
        <a:bodyPr/>
        <a:lstStyle/>
        <a:p>
          <a:endParaRPr lang="el-GR"/>
        </a:p>
      </dgm:t>
    </dgm:pt>
    <dgm:pt modelId="{EE4E12AB-F779-45E0-BF3A-97037F13A71A}" type="pres">
      <dgm:prSet presAssocID="{8005DCB1-5A99-46D8-A78B-7565D2106131}" presName="connTx" presStyleLbl="parChTrans1D2" presStyleIdx="6" presStyleCnt="8"/>
      <dgm:spPr/>
      <dgm:t>
        <a:bodyPr/>
        <a:lstStyle/>
        <a:p>
          <a:endParaRPr lang="el-GR"/>
        </a:p>
      </dgm:t>
    </dgm:pt>
    <dgm:pt modelId="{8D3E85E2-4EB4-4E82-9F5E-4918AED6A7FD}" type="pres">
      <dgm:prSet presAssocID="{E84D869D-1C12-4D55-8DA6-3DDB7AEBCCE0}" presName="node" presStyleLbl="node1" presStyleIdx="6" presStyleCnt="8" custScaleX="126804" custScaleY="126804">
        <dgm:presLayoutVars>
          <dgm:bulletEnabled val="1"/>
        </dgm:presLayoutVars>
      </dgm:prSet>
      <dgm:spPr/>
      <dgm:t>
        <a:bodyPr/>
        <a:lstStyle/>
        <a:p>
          <a:endParaRPr lang="el-GR"/>
        </a:p>
      </dgm:t>
    </dgm:pt>
    <dgm:pt modelId="{92C7AE0C-074D-4C52-92B9-17836B312375}" type="pres">
      <dgm:prSet presAssocID="{A4512A78-8FD1-4310-8FD3-A05E42E31A52}" presName="Name9" presStyleLbl="parChTrans1D2" presStyleIdx="7" presStyleCnt="8"/>
      <dgm:spPr/>
      <dgm:t>
        <a:bodyPr/>
        <a:lstStyle/>
        <a:p>
          <a:endParaRPr lang="el-GR"/>
        </a:p>
      </dgm:t>
    </dgm:pt>
    <dgm:pt modelId="{ED60EA64-B19D-42D8-B1EB-77327C8868F0}" type="pres">
      <dgm:prSet presAssocID="{A4512A78-8FD1-4310-8FD3-A05E42E31A52}" presName="connTx" presStyleLbl="parChTrans1D2" presStyleIdx="7" presStyleCnt="8"/>
      <dgm:spPr/>
      <dgm:t>
        <a:bodyPr/>
        <a:lstStyle/>
        <a:p>
          <a:endParaRPr lang="el-GR"/>
        </a:p>
      </dgm:t>
    </dgm:pt>
    <dgm:pt modelId="{60CA6C36-448B-4C18-9A80-D292CC787E7A}" type="pres">
      <dgm:prSet presAssocID="{F227FF3D-9EEF-458D-9B1D-1F7B5DEED538}" presName="node" presStyleLbl="node1" presStyleIdx="7" presStyleCnt="8" custScaleX="126804" custScaleY="126804">
        <dgm:presLayoutVars>
          <dgm:bulletEnabled val="1"/>
        </dgm:presLayoutVars>
      </dgm:prSet>
      <dgm:spPr/>
      <dgm:t>
        <a:bodyPr/>
        <a:lstStyle/>
        <a:p>
          <a:endParaRPr lang="el-GR"/>
        </a:p>
      </dgm:t>
    </dgm:pt>
  </dgm:ptLst>
  <dgm:cxnLst>
    <dgm:cxn modelId="{DEF324B7-B6B0-4BF8-AAEE-8248850B0B5E}" srcId="{4C776C57-6E2A-4E65-B33C-CEDE385EE6A5}" destId="{F227FF3D-9EEF-458D-9B1D-1F7B5DEED538}" srcOrd="7" destOrd="0" parTransId="{A4512A78-8FD1-4310-8FD3-A05E42E31A52}" sibTransId="{0B0AEAC8-AE43-4E65-B415-C307FFCE3EF3}"/>
    <dgm:cxn modelId="{3B46B9C9-0C99-434F-B969-CD1AB4A681C6}" type="presOf" srcId="{E84D869D-1C12-4D55-8DA6-3DDB7AEBCCE0}" destId="{8D3E85E2-4EB4-4E82-9F5E-4918AED6A7FD}" srcOrd="0" destOrd="0" presId="urn:microsoft.com/office/officeart/2005/8/layout/radial1"/>
    <dgm:cxn modelId="{81491DD6-5D54-4194-9DA2-BD27B342F040}" type="presOf" srcId="{A882896B-E55C-4626-B725-CA7F3D60E0CE}" destId="{0B0D67F7-8BCD-4BD3-A724-FCCBE5F21C43}" srcOrd="0" destOrd="0" presId="urn:microsoft.com/office/officeart/2005/8/layout/radial1"/>
    <dgm:cxn modelId="{9F8B8B08-577D-4BAD-8AD0-BA949C0208EF}" type="presOf" srcId="{8005DCB1-5A99-46D8-A78B-7565D2106131}" destId="{EE4E12AB-F779-45E0-BF3A-97037F13A71A}" srcOrd="1" destOrd="0" presId="urn:microsoft.com/office/officeart/2005/8/layout/radial1"/>
    <dgm:cxn modelId="{270B123C-3309-4F6C-AE36-AE401C1C6178}" type="presOf" srcId="{3DACC6FA-D735-47BA-A2B7-F7FA0E7198EB}" destId="{471A3ED6-4579-4BDA-A868-3AABEF9D83BF}" srcOrd="0" destOrd="0" presId="urn:microsoft.com/office/officeart/2005/8/layout/radial1"/>
    <dgm:cxn modelId="{D33DAD60-A13B-4AF5-B557-71C3D3A42525}" type="presOf" srcId="{4D1E445F-B82C-48FF-AE26-EE69B7BE62AA}" destId="{8A54885B-3EF7-4C98-93D0-94FDE703C99C}" srcOrd="0" destOrd="0" presId="urn:microsoft.com/office/officeart/2005/8/layout/radial1"/>
    <dgm:cxn modelId="{49720AFD-5B84-481C-9AA2-4412657E1CAC}" type="presOf" srcId="{A4512A78-8FD1-4310-8FD3-A05E42E31A52}" destId="{ED60EA64-B19D-42D8-B1EB-77327C8868F0}" srcOrd="1" destOrd="0" presId="urn:microsoft.com/office/officeart/2005/8/layout/radial1"/>
    <dgm:cxn modelId="{E1D36982-369E-4E90-BFB8-4F72D57E5C74}" type="presOf" srcId="{4D1E445F-B82C-48FF-AE26-EE69B7BE62AA}" destId="{2F776B99-5AC3-4C8F-992C-00E9C912750D}" srcOrd="1" destOrd="0" presId="urn:microsoft.com/office/officeart/2005/8/layout/radial1"/>
    <dgm:cxn modelId="{51CE7C9B-4676-41C6-8FF8-A63FF50ACD7B}" srcId="{16BAEE8F-7E15-40F7-9E5D-929218F34055}" destId="{4C776C57-6E2A-4E65-B33C-CEDE385EE6A5}" srcOrd="0" destOrd="0" parTransId="{CD794375-B767-40D8-8C84-09C43768C41B}" sibTransId="{CEE010B2-4A13-4180-8F6B-9B5BE0F79FD6}"/>
    <dgm:cxn modelId="{33D057DD-B56F-4A70-9630-216DC5F7EFAC}" type="presOf" srcId="{F227FF3D-9EEF-458D-9B1D-1F7B5DEED538}" destId="{60CA6C36-448B-4C18-9A80-D292CC787E7A}" srcOrd="0" destOrd="0" presId="urn:microsoft.com/office/officeart/2005/8/layout/radial1"/>
    <dgm:cxn modelId="{3EA51544-F7BB-4584-A81B-2C0DE7B9A698}" type="presOf" srcId="{4C776C57-6E2A-4E65-B33C-CEDE385EE6A5}" destId="{686214CE-2424-4701-8411-78BA1E7F1BB9}" srcOrd="0" destOrd="0" presId="urn:microsoft.com/office/officeart/2005/8/layout/radial1"/>
    <dgm:cxn modelId="{FAB317FF-E86C-43B3-AE16-1F4B88C02CE8}" type="presOf" srcId="{0F8B8DC9-504E-4510-88B9-242CBD83B8FB}" destId="{08EA0314-6E3A-4FA7-BB6E-D2FBCAAF725D}" srcOrd="1" destOrd="0" presId="urn:microsoft.com/office/officeart/2005/8/layout/radial1"/>
    <dgm:cxn modelId="{58AE13B7-52B3-4119-9111-980086EBCF12}" srcId="{4C776C57-6E2A-4E65-B33C-CEDE385EE6A5}" destId="{183C53B9-6D8B-4058-8AC0-18B166715453}" srcOrd="4" destOrd="0" parTransId="{4D1E445F-B82C-48FF-AE26-EE69B7BE62AA}" sibTransId="{DB5A2D25-F774-4156-8E05-EF54FA715272}"/>
    <dgm:cxn modelId="{13AA64DA-19C9-4BC8-84F1-97FE34C8AA00}" srcId="{4C776C57-6E2A-4E65-B33C-CEDE385EE6A5}" destId="{A12246B2-C39B-47A1-A6A0-3FD99F7E7484}" srcOrd="1" destOrd="0" parTransId="{F674B28F-5AF2-496F-A147-0B0DAC967A1C}" sibTransId="{E020C056-B417-4B47-9749-86D573E8DECB}"/>
    <dgm:cxn modelId="{7149C765-FEF1-4913-923E-3FDFCBC1AF3F}" type="presOf" srcId="{A15BC054-B09C-43E1-B1DF-300991E9C11E}" destId="{29C6D45E-E9CF-4107-A099-3FB4AA760C87}" srcOrd="1" destOrd="0" presId="urn:microsoft.com/office/officeart/2005/8/layout/radial1"/>
    <dgm:cxn modelId="{53EDFA98-B226-4ECE-9182-506A9B4BEBD4}" type="presOf" srcId="{0F8B8DC9-504E-4510-88B9-242CBD83B8FB}" destId="{A39F563D-DB3C-4D00-8CB1-2A17B4B7A5CB}" srcOrd="0" destOrd="0" presId="urn:microsoft.com/office/officeart/2005/8/layout/radial1"/>
    <dgm:cxn modelId="{A2DA9E98-7C6A-4B9E-8B0F-549ED74BA5BD}" type="presOf" srcId="{F674B28F-5AF2-496F-A147-0B0DAC967A1C}" destId="{953BB999-F1CA-4F8F-BB95-1FFDD03C86A6}" srcOrd="0" destOrd="0" presId="urn:microsoft.com/office/officeart/2005/8/layout/radial1"/>
    <dgm:cxn modelId="{D1597312-DA9A-4BDF-948E-34E7B3AEBDED}" srcId="{4C776C57-6E2A-4E65-B33C-CEDE385EE6A5}" destId="{A882896B-E55C-4626-B725-CA7F3D60E0CE}" srcOrd="3" destOrd="0" parTransId="{41F81EA3-2A6E-4CC8-BAE0-80CBB4D64D5F}" sibTransId="{A23ECBDA-78CF-48DC-88F6-1A8C224ACCE0}"/>
    <dgm:cxn modelId="{18227A70-AFD0-44B2-8556-3A6FC7E2EFEB}" type="presOf" srcId="{183C53B9-6D8B-4058-8AC0-18B166715453}" destId="{ED618D06-F9D9-4A0F-8428-EEB021F55EBD}" srcOrd="0" destOrd="0" presId="urn:microsoft.com/office/officeart/2005/8/layout/radial1"/>
    <dgm:cxn modelId="{ABE403AA-7567-4C20-86BA-573C392F5CC6}" type="presOf" srcId="{1AAC7414-560C-4C65-A999-CEAE6A6ECB55}" destId="{C76BDC61-FDB1-4BE9-8693-655987912013}" srcOrd="0" destOrd="0" presId="urn:microsoft.com/office/officeart/2005/8/layout/radial1"/>
    <dgm:cxn modelId="{E6D7403C-1C3E-490B-8611-C240191FC64C}" type="presOf" srcId="{8005DCB1-5A99-46D8-A78B-7565D2106131}" destId="{D7C705B1-C324-4020-81E9-ED8C26CB7908}" srcOrd="0" destOrd="0" presId="urn:microsoft.com/office/officeart/2005/8/layout/radial1"/>
    <dgm:cxn modelId="{2459978D-B9FF-4991-B7D6-AEA9242FE556}" type="presOf" srcId="{F674B28F-5AF2-496F-A147-0B0DAC967A1C}" destId="{B253937C-FA11-4B51-A865-86F56CD93764}" srcOrd="1" destOrd="0" presId="urn:microsoft.com/office/officeart/2005/8/layout/radial1"/>
    <dgm:cxn modelId="{42B5599C-1166-4129-82EC-0D40332B7613}" srcId="{4C776C57-6E2A-4E65-B33C-CEDE385EE6A5}" destId="{3DACC6FA-D735-47BA-A2B7-F7FA0E7198EB}" srcOrd="5" destOrd="0" parTransId="{A15BC054-B09C-43E1-B1DF-300991E9C11E}" sibTransId="{6610BD08-7F2F-416B-8797-F31767873565}"/>
    <dgm:cxn modelId="{3B7BE645-69C8-4242-AA1F-8FAC6D678BAF}" type="presOf" srcId="{41F81EA3-2A6E-4CC8-BAE0-80CBB4D64D5F}" destId="{3FF1064C-B20C-4C5B-B14A-005AB3FDF5CD}" srcOrd="1" destOrd="0" presId="urn:microsoft.com/office/officeart/2005/8/layout/radial1"/>
    <dgm:cxn modelId="{EC157670-1971-42EA-BCA7-F5B5A6756162}" type="presOf" srcId="{41F81EA3-2A6E-4CC8-BAE0-80CBB4D64D5F}" destId="{839C7E6D-776E-41E8-829F-5E0871F9EACB}" srcOrd="0" destOrd="0" presId="urn:microsoft.com/office/officeart/2005/8/layout/radial1"/>
    <dgm:cxn modelId="{C367B378-BB7C-4172-9C84-93AFC09B4770}" type="presOf" srcId="{888800AA-EB57-4981-A5E9-39A02C1D2BC0}" destId="{A04DEB44-C771-409E-991E-5B9DA8D5ECD7}" srcOrd="0" destOrd="0" presId="urn:microsoft.com/office/officeart/2005/8/layout/radial1"/>
    <dgm:cxn modelId="{1B8E9877-9627-43CD-A370-ACE1D5985DCC}" srcId="{4C776C57-6E2A-4E65-B33C-CEDE385EE6A5}" destId="{B9A7ABD4-A3A6-419E-B42A-8E4460734CD4}" srcOrd="0" destOrd="0" parTransId="{0F8B8DC9-504E-4510-88B9-242CBD83B8FB}" sibTransId="{F06CD475-ABB7-438E-B10B-8E018555E7ED}"/>
    <dgm:cxn modelId="{3C035364-1FCC-40D2-8743-6619561090E3}" type="presOf" srcId="{A4512A78-8FD1-4310-8FD3-A05E42E31A52}" destId="{92C7AE0C-074D-4C52-92B9-17836B312375}" srcOrd="0" destOrd="0" presId="urn:microsoft.com/office/officeart/2005/8/layout/radial1"/>
    <dgm:cxn modelId="{5066E1D1-8D91-4656-A08A-60CF4E71A8B9}" type="presOf" srcId="{A15BC054-B09C-43E1-B1DF-300991E9C11E}" destId="{675333F4-41CC-41A0-BB1D-585A530D979B}" srcOrd="0" destOrd="0" presId="urn:microsoft.com/office/officeart/2005/8/layout/radial1"/>
    <dgm:cxn modelId="{94289123-B34C-4A79-814D-4893B2C2E508}" type="presOf" srcId="{B9A7ABD4-A3A6-419E-B42A-8E4460734CD4}" destId="{E50F3457-BBE8-4ADC-860D-3E064357E018}" srcOrd="0" destOrd="0" presId="urn:microsoft.com/office/officeart/2005/8/layout/radial1"/>
    <dgm:cxn modelId="{DE067E47-8BD3-4FCD-A34C-0D33A6645844}" srcId="{4C776C57-6E2A-4E65-B33C-CEDE385EE6A5}" destId="{888800AA-EB57-4981-A5E9-39A02C1D2BC0}" srcOrd="2" destOrd="0" parTransId="{1AAC7414-560C-4C65-A999-CEAE6A6ECB55}" sibTransId="{32B8B9F6-FCE8-4CA3-A4D7-1CE60583E6A6}"/>
    <dgm:cxn modelId="{E0A8E360-34E6-4FE6-8B24-E13D01522E03}" type="presOf" srcId="{1AAC7414-560C-4C65-A999-CEAE6A6ECB55}" destId="{8866E751-542F-4753-A38B-FA807B6CAB14}" srcOrd="1" destOrd="0" presId="urn:microsoft.com/office/officeart/2005/8/layout/radial1"/>
    <dgm:cxn modelId="{70E0CCAB-094A-4A7D-B802-FACB9CCDA854}" srcId="{4C776C57-6E2A-4E65-B33C-CEDE385EE6A5}" destId="{E84D869D-1C12-4D55-8DA6-3DDB7AEBCCE0}" srcOrd="6" destOrd="0" parTransId="{8005DCB1-5A99-46D8-A78B-7565D2106131}" sibTransId="{A7ECE242-8CAE-495C-9505-AF9DB7060A39}"/>
    <dgm:cxn modelId="{9E2A18FC-53EC-40C0-8927-B1D757F4860B}" type="presOf" srcId="{16BAEE8F-7E15-40F7-9E5D-929218F34055}" destId="{067ADB37-1426-49EC-B409-7F4C1F78D299}" srcOrd="0" destOrd="0" presId="urn:microsoft.com/office/officeart/2005/8/layout/radial1"/>
    <dgm:cxn modelId="{2ED0AEE6-8022-4FC5-AB43-E11EFED0E543}" type="presOf" srcId="{A12246B2-C39B-47A1-A6A0-3FD99F7E7484}" destId="{EC285E9C-AE59-467B-A295-9BFA3459F7DB}" srcOrd="0" destOrd="0" presId="urn:microsoft.com/office/officeart/2005/8/layout/radial1"/>
    <dgm:cxn modelId="{CC11940C-E893-4789-836E-82113F98B87A}" type="presParOf" srcId="{067ADB37-1426-49EC-B409-7F4C1F78D299}" destId="{686214CE-2424-4701-8411-78BA1E7F1BB9}" srcOrd="0" destOrd="0" presId="urn:microsoft.com/office/officeart/2005/8/layout/radial1"/>
    <dgm:cxn modelId="{EBD3FE7E-00CF-46F1-8C9B-2237697D2695}" type="presParOf" srcId="{067ADB37-1426-49EC-B409-7F4C1F78D299}" destId="{A39F563D-DB3C-4D00-8CB1-2A17B4B7A5CB}" srcOrd="1" destOrd="0" presId="urn:microsoft.com/office/officeart/2005/8/layout/radial1"/>
    <dgm:cxn modelId="{87B3EC57-376D-41B0-9668-C79C7E0F071E}" type="presParOf" srcId="{A39F563D-DB3C-4D00-8CB1-2A17B4B7A5CB}" destId="{08EA0314-6E3A-4FA7-BB6E-D2FBCAAF725D}" srcOrd="0" destOrd="0" presId="urn:microsoft.com/office/officeart/2005/8/layout/radial1"/>
    <dgm:cxn modelId="{2D8B75D8-6F99-4171-BA0A-622B6FF0B6B0}" type="presParOf" srcId="{067ADB37-1426-49EC-B409-7F4C1F78D299}" destId="{E50F3457-BBE8-4ADC-860D-3E064357E018}" srcOrd="2" destOrd="0" presId="urn:microsoft.com/office/officeart/2005/8/layout/radial1"/>
    <dgm:cxn modelId="{E1E8A611-A599-4FB9-8A18-219C6C57A46B}" type="presParOf" srcId="{067ADB37-1426-49EC-B409-7F4C1F78D299}" destId="{953BB999-F1CA-4F8F-BB95-1FFDD03C86A6}" srcOrd="3" destOrd="0" presId="urn:microsoft.com/office/officeart/2005/8/layout/radial1"/>
    <dgm:cxn modelId="{75935FC8-C9D6-4723-9E07-D45340F956C9}" type="presParOf" srcId="{953BB999-F1CA-4F8F-BB95-1FFDD03C86A6}" destId="{B253937C-FA11-4B51-A865-86F56CD93764}" srcOrd="0" destOrd="0" presId="urn:microsoft.com/office/officeart/2005/8/layout/radial1"/>
    <dgm:cxn modelId="{CFC2F006-3E2F-4B09-8098-10A76DE1C2C6}" type="presParOf" srcId="{067ADB37-1426-49EC-B409-7F4C1F78D299}" destId="{EC285E9C-AE59-467B-A295-9BFA3459F7DB}" srcOrd="4" destOrd="0" presId="urn:microsoft.com/office/officeart/2005/8/layout/radial1"/>
    <dgm:cxn modelId="{C2A8EF18-17AA-4887-B887-105E20D09324}" type="presParOf" srcId="{067ADB37-1426-49EC-B409-7F4C1F78D299}" destId="{C76BDC61-FDB1-4BE9-8693-655987912013}" srcOrd="5" destOrd="0" presId="urn:microsoft.com/office/officeart/2005/8/layout/radial1"/>
    <dgm:cxn modelId="{00DE224C-E27A-4375-B542-EB27DCA31138}" type="presParOf" srcId="{C76BDC61-FDB1-4BE9-8693-655987912013}" destId="{8866E751-542F-4753-A38B-FA807B6CAB14}" srcOrd="0" destOrd="0" presId="urn:microsoft.com/office/officeart/2005/8/layout/radial1"/>
    <dgm:cxn modelId="{D9857F60-280D-49D5-8F5F-07413648DA2D}" type="presParOf" srcId="{067ADB37-1426-49EC-B409-7F4C1F78D299}" destId="{A04DEB44-C771-409E-991E-5B9DA8D5ECD7}" srcOrd="6" destOrd="0" presId="urn:microsoft.com/office/officeart/2005/8/layout/radial1"/>
    <dgm:cxn modelId="{6302E36C-968D-452D-A05C-39E5A7578D03}" type="presParOf" srcId="{067ADB37-1426-49EC-B409-7F4C1F78D299}" destId="{839C7E6D-776E-41E8-829F-5E0871F9EACB}" srcOrd="7" destOrd="0" presId="urn:microsoft.com/office/officeart/2005/8/layout/radial1"/>
    <dgm:cxn modelId="{B442DDAF-78B4-4B24-A701-82EAA8C289C1}" type="presParOf" srcId="{839C7E6D-776E-41E8-829F-5E0871F9EACB}" destId="{3FF1064C-B20C-4C5B-B14A-005AB3FDF5CD}" srcOrd="0" destOrd="0" presId="urn:microsoft.com/office/officeart/2005/8/layout/radial1"/>
    <dgm:cxn modelId="{F333A66A-9007-4FEB-A0AF-C13784C5E103}" type="presParOf" srcId="{067ADB37-1426-49EC-B409-7F4C1F78D299}" destId="{0B0D67F7-8BCD-4BD3-A724-FCCBE5F21C43}" srcOrd="8" destOrd="0" presId="urn:microsoft.com/office/officeart/2005/8/layout/radial1"/>
    <dgm:cxn modelId="{DE1DD914-C840-4E77-AEC7-07AEDEE892D3}" type="presParOf" srcId="{067ADB37-1426-49EC-B409-7F4C1F78D299}" destId="{8A54885B-3EF7-4C98-93D0-94FDE703C99C}" srcOrd="9" destOrd="0" presId="urn:microsoft.com/office/officeart/2005/8/layout/radial1"/>
    <dgm:cxn modelId="{0EAC5AB4-F72B-4C31-BFE3-024F437B9BD1}" type="presParOf" srcId="{8A54885B-3EF7-4C98-93D0-94FDE703C99C}" destId="{2F776B99-5AC3-4C8F-992C-00E9C912750D}" srcOrd="0" destOrd="0" presId="urn:microsoft.com/office/officeart/2005/8/layout/radial1"/>
    <dgm:cxn modelId="{1E4430A9-1C2E-4A98-AC83-D170E4DBCDB4}" type="presParOf" srcId="{067ADB37-1426-49EC-B409-7F4C1F78D299}" destId="{ED618D06-F9D9-4A0F-8428-EEB021F55EBD}" srcOrd="10" destOrd="0" presId="urn:microsoft.com/office/officeart/2005/8/layout/radial1"/>
    <dgm:cxn modelId="{598E415F-F40E-4243-B64F-81096EAC573F}" type="presParOf" srcId="{067ADB37-1426-49EC-B409-7F4C1F78D299}" destId="{675333F4-41CC-41A0-BB1D-585A530D979B}" srcOrd="11" destOrd="0" presId="urn:microsoft.com/office/officeart/2005/8/layout/radial1"/>
    <dgm:cxn modelId="{C2DF58B5-E659-4270-B736-D42AFB782427}" type="presParOf" srcId="{675333F4-41CC-41A0-BB1D-585A530D979B}" destId="{29C6D45E-E9CF-4107-A099-3FB4AA760C87}" srcOrd="0" destOrd="0" presId="urn:microsoft.com/office/officeart/2005/8/layout/radial1"/>
    <dgm:cxn modelId="{EDAB5324-F6C0-4569-AFC0-3DCD126CB083}" type="presParOf" srcId="{067ADB37-1426-49EC-B409-7F4C1F78D299}" destId="{471A3ED6-4579-4BDA-A868-3AABEF9D83BF}" srcOrd="12" destOrd="0" presId="urn:microsoft.com/office/officeart/2005/8/layout/radial1"/>
    <dgm:cxn modelId="{29310AD9-6BB5-40B7-BDFE-A88014A0C777}" type="presParOf" srcId="{067ADB37-1426-49EC-B409-7F4C1F78D299}" destId="{D7C705B1-C324-4020-81E9-ED8C26CB7908}" srcOrd="13" destOrd="0" presId="urn:microsoft.com/office/officeart/2005/8/layout/radial1"/>
    <dgm:cxn modelId="{76A5A229-EF61-495B-A1EC-D99863845946}" type="presParOf" srcId="{D7C705B1-C324-4020-81E9-ED8C26CB7908}" destId="{EE4E12AB-F779-45E0-BF3A-97037F13A71A}" srcOrd="0" destOrd="0" presId="urn:microsoft.com/office/officeart/2005/8/layout/radial1"/>
    <dgm:cxn modelId="{5CE0E5B1-BA96-4CD6-95F6-669BB942BD28}" type="presParOf" srcId="{067ADB37-1426-49EC-B409-7F4C1F78D299}" destId="{8D3E85E2-4EB4-4E82-9F5E-4918AED6A7FD}" srcOrd="14" destOrd="0" presId="urn:microsoft.com/office/officeart/2005/8/layout/radial1"/>
    <dgm:cxn modelId="{E2532105-E2ED-4DD0-89BF-BE0ADEFE60BF}" type="presParOf" srcId="{067ADB37-1426-49EC-B409-7F4C1F78D299}" destId="{92C7AE0C-074D-4C52-92B9-17836B312375}" srcOrd="15" destOrd="0" presId="urn:microsoft.com/office/officeart/2005/8/layout/radial1"/>
    <dgm:cxn modelId="{BDC03BD5-DDB5-4381-963D-E4E7D34FB79F}" type="presParOf" srcId="{92C7AE0C-074D-4C52-92B9-17836B312375}" destId="{ED60EA64-B19D-42D8-B1EB-77327C8868F0}" srcOrd="0" destOrd="0" presId="urn:microsoft.com/office/officeart/2005/8/layout/radial1"/>
    <dgm:cxn modelId="{AB7A31EF-115D-4568-B099-DDE30C5ED290}" type="presParOf" srcId="{067ADB37-1426-49EC-B409-7F4C1F78D299}" destId="{60CA6C36-448B-4C18-9A80-D292CC787E7A}"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BAEE8F-7E15-40F7-9E5D-929218F34055}" type="doc">
      <dgm:prSet loTypeId="urn:microsoft.com/office/officeart/2005/8/layout/radial1" loCatId="cycle" qsTypeId="urn:microsoft.com/office/officeart/2005/8/quickstyle/simple5" qsCatId="simple" csTypeId="urn:microsoft.com/office/officeart/2005/8/colors/accent1_2" csCatId="accent1" phldr="1"/>
      <dgm:spPr/>
      <dgm:t>
        <a:bodyPr/>
        <a:lstStyle/>
        <a:p>
          <a:endParaRPr lang="el-GR"/>
        </a:p>
      </dgm:t>
    </dgm:pt>
    <dgm:pt modelId="{4C776C57-6E2A-4E65-B33C-CEDE385EE6A5}">
      <dgm:prSet phldrT="[Κείμενο]"/>
      <dgm:spPr>
        <a:blipFill rotWithShape="0">
          <a:blip xmlns:r="http://schemas.openxmlformats.org/officeDocument/2006/relationships" r:embed="rId1"/>
          <a:stretch>
            <a:fillRect/>
          </a:stretch>
        </a:blipFill>
      </dgm:spPr>
      <dgm:t>
        <a:bodyPr/>
        <a:lstStyle/>
        <a:p>
          <a:endParaRPr lang="el-GR" dirty="0"/>
        </a:p>
      </dgm:t>
    </dgm:pt>
    <dgm:pt modelId="{CD794375-B767-40D8-8C84-09C43768C41B}" type="parTrans" cxnId="{51CE7C9B-4676-41C6-8FF8-A63FF50ACD7B}">
      <dgm:prSet/>
      <dgm:spPr/>
      <dgm:t>
        <a:bodyPr/>
        <a:lstStyle/>
        <a:p>
          <a:endParaRPr lang="el-GR"/>
        </a:p>
      </dgm:t>
    </dgm:pt>
    <dgm:pt modelId="{CEE010B2-4A13-4180-8F6B-9B5BE0F79FD6}" type="sibTrans" cxnId="{51CE7C9B-4676-41C6-8FF8-A63FF50ACD7B}">
      <dgm:prSet/>
      <dgm:spPr/>
      <dgm:t>
        <a:bodyPr/>
        <a:lstStyle/>
        <a:p>
          <a:endParaRPr lang="el-GR"/>
        </a:p>
      </dgm:t>
    </dgm:pt>
    <dgm:pt modelId="{B9A7ABD4-A3A6-419E-B42A-8E4460734CD4}">
      <dgm:prSet phldrT="[Κείμενο]"/>
      <dgm:spPr>
        <a:blipFill rotWithShape="0">
          <a:blip xmlns:r="http://schemas.openxmlformats.org/officeDocument/2006/relationships" r:embed="rId2"/>
          <a:stretch>
            <a:fillRect/>
          </a:stretch>
        </a:blipFill>
      </dgm:spPr>
      <dgm:t>
        <a:bodyPr/>
        <a:lstStyle/>
        <a:p>
          <a:r>
            <a:rPr lang="el-GR" b="1" dirty="0" smtClean="0">
              <a:solidFill>
                <a:srgbClr val="000000"/>
              </a:solidFill>
            </a:rPr>
            <a:t>ΠΟΛΙΤΙΣΜΟΣ</a:t>
          </a:r>
        </a:p>
        <a:p>
          <a:r>
            <a:rPr lang="el-GR" b="1" dirty="0" smtClean="0">
              <a:solidFill>
                <a:srgbClr val="000000"/>
              </a:solidFill>
            </a:rPr>
            <a:t>ΤΟΥΡΙΣΜΟΣ</a:t>
          </a:r>
        </a:p>
        <a:p>
          <a:r>
            <a:rPr lang="el-GR" b="1" dirty="0" smtClean="0">
              <a:solidFill>
                <a:srgbClr val="000000"/>
              </a:solidFill>
            </a:rPr>
            <a:t>ΠΔΒ</a:t>
          </a:r>
          <a:endParaRPr lang="el-GR" b="1" dirty="0">
            <a:solidFill>
              <a:srgbClr val="000000"/>
            </a:solidFill>
          </a:endParaRPr>
        </a:p>
      </dgm:t>
    </dgm:pt>
    <dgm:pt modelId="{0F8B8DC9-504E-4510-88B9-242CBD83B8FB}" type="parTrans" cxnId="{1B8E9877-9627-43CD-A370-ACE1D5985DCC}">
      <dgm:prSet/>
      <dgm:spPr/>
      <dgm:t>
        <a:bodyPr/>
        <a:lstStyle/>
        <a:p>
          <a:endParaRPr lang="el-GR"/>
        </a:p>
      </dgm:t>
    </dgm:pt>
    <dgm:pt modelId="{F06CD475-ABB7-438E-B10B-8E018555E7ED}" type="sibTrans" cxnId="{1B8E9877-9627-43CD-A370-ACE1D5985DCC}">
      <dgm:prSet/>
      <dgm:spPr/>
      <dgm:t>
        <a:bodyPr/>
        <a:lstStyle/>
        <a:p>
          <a:endParaRPr lang="el-GR"/>
        </a:p>
      </dgm:t>
    </dgm:pt>
    <dgm:pt modelId="{888800AA-EB57-4981-A5E9-39A02C1D2BC0}">
      <dgm:prSet phldrT="[Κείμενο]"/>
      <dgm:spPr>
        <a:blipFill rotWithShape="0">
          <a:blip xmlns:r="http://schemas.openxmlformats.org/officeDocument/2006/relationships" r:embed="rId3"/>
          <a:stretch>
            <a:fillRect/>
          </a:stretch>
        </a:blipFill>
      </dgm:spPr>
      <dgm:t>
        <a:bodyPr/>
        <a:lstStyle/>
        <a:p>
          <a:r>
            <a:rPr lang="el-GR" dirty="0" smtClean="0">
              <a:solidFill>
                <a:srgbClr val="000000"/>
              </a:solidFill>
            </a:rPr>
            <a:t>Περιβάλλον και Βιώσιμη Ανάπτυξη</a:t>
          </a:r>
          <a:endParaRPr lang="el-GR" dirty="0">
            <a:solidFill>
              <a:srgbClr val="000000"/>
            </a:solidFill>
          </a:endParaRPr>
        </a:p>
      </dgm:t>
    </dgm:pt>
    <dgm:pt modelId="{1AAC7414-560C-4C65-A999-CEAE6A6ECB55}" type="parTrans" cxnId="{DE067E47-8BD3-4FCD-A34C-0D33A6645844}">
      <dgm:prSet/>
      <dgm:spPr/>
      <dgm:t>
        <a:bodyPr/>
        <a:lstStyle/>
        <a:p>
          <a:endParaRPr lang="el-GR"/>
        </a:p>
      </dgm:t>
    </dgm:pt>
    <dgm:pt modelId="{32B8B9F6-FCE8-4CA3-A4D7-1CE60583E6A6}" type="sibTrans" cxnId="{DE067E47-8BD3-4FCD-A34C-0D33A6645844}">
      <dgm:prSet/>
      <dgm:spPr/>
      <dgm:t>
        <a:bodyPr/>
        <a:lstStyle/>
        <a:p>
          <a:endParaRPr lang="el-GR"/>
        </a:p>
      </dgm:t>
    </dgm:pt>
    <dgm:pt modelId="{A882896B-E55C-4626-B725-CA7F3D60E0CE}">
      <dgm:prSet phldrT="[Κείμενο]"/>
      <dgm:spPr>
        <a:blipFill rotWithShape="0">
          <a:blip xmlns:r="http://schemas.openxmlformats.org/officeDocument/2006/relationships" r:embed="rId4"/>
          <a:stretch>
            <a:fillRect/>
          </a:stretch>
        </a:blipFill>
      </dgm:spPr>
      <dgm:t>
        <a:bodyPr/>
        <a:lstStyle/>
        <a:p>
          <a:r>
            <a:rPr lang="el-GR" dirty="0" smtClean="0">
              <a:solidFill>
                <a:srgbClr val="000000"/>
              </a:solidFill>
            </a:rPr>
            <a:t>Ενέργεια</a:t>
          </a:r>
          <a:endParaRPr lang="el-GR" dirty="0">
            <a:solidFill>
              <a:srgbClr val="000000"/>
            </a:solidFill>
          </a:endParaRPr>
        </a:p>
      </dgm:t>
    </dgm:pt>
    <dgm:pt modelId="{41F81EA3-2A6E-4CC8-BAE0-80CBB4D64D5F}" type="parTrans" cxnId="{D1597312-DA9A-4BDF-948E-34E7B3AEBDED}">
      <dgm:prSet/>
      <dgm:spPr/>
      <dgm:t>
        <a:bodyPr/>
        <a:lstStyle/>
        <a:p>
          <a:endParaRPr lang="el-GR"/>
        </a:p>
      </dgm:t>
    </dgm:pt>
    <dgm:pt modelId="{A23ECBDA-78CF-48DC-88F6-1A8C224ACCE0}" type="sibTrans" cxnId="{D1597312-DA9A-4BDF-948E-34E7B3AEBDED}">
      <dgm:prSet/>
      <dgm:spPr/>
      <dgm:t>
        <a:bodyPr/>
        <a:lstStyle/>
        <a:p>
          <a:endParaRPr lang="el-GR"/>
        </a:p>
      </dgm:t>
    </dgm:pt>
    <dgm:pt modelId="{F227FF3D-9EEF-458D-9B1D-1F7B5DEED538}">
      <dgm:prSet/>
      <dgm:spPr>
        <a:blipFill rotWithShape="0">
          <a:blip xmlns:r="http://schemas.openxmlformats.org/officeDocument/2006/relationships" r:embed="rId5"/>
          <a:stretch>
            <a:fillRect/>
          </a:stretch>
        </a:blipFill>
      </dgm:spPr>
      <dgm:t>
        <a:bodyPr/>
        <a:lstStyle/>
        <a:p>
          <a:r>
            <a:rPr lang="el-GR" dirty="0" smtClean="0"/>
            <a:t>ΤΕΧΝΟΛΟΓΙΕΣ</a:t>
          </a:r>
        </a:p>
        <a:p>
          <a:r>
            <a:rPr lang="el-GR" dirty="0" smtClean="0"/>
            <a:t>ΠΛΗΡΟΦΟΡΙΚΗΣ &amp;</a:t>
          </a:r>
        </a:p>
        <a:p>
          <a:r>
            <a:rPr lang="el-GR" smtClean="0"/>
            <a:t>ΕΠΙΚΟΙΝΩΝΙΩΝ</a:t>
          </a:r>
          <a:endParaRPr lang="el-GR" dirty="0"/>
        </a:p>
      </dgm:t>
    </dgm:pt>
    <dgm:pt modelId="{A4512A78-8FD1-4310-8FD3-A05E42E31A52}" type="parTrans" cxnId="{DEF324B7-B6B0-4BF8-AAEE-8248850B0B5E}">
      <dgm:prSet/>
      <dgm:spPr/>
      <dgm:t>
        <a:bodyPr/>
        <a:lstStyle/>
        <a:p>
          <a:endParaRPr lang="el-GR"/>
        </a:p>
      </dgm:t>
    </dgm:pt>
    <dgm:pt modelId="{0B0AEAC8-AE43-4E65-B415-C307FFCE3EF3}" type="sibTrans" cxnId="{DEF324B7-B6B0-4BF8-AAEE-8248850B0B5E}">
      <dgm:prSet/>
      <dgm:spPr/>
      <dgm:t>
        <a:bodyPr/>
        <a:lstStyle/>
        <a:p>
          <a:endParaRPr lang="el-GR"/>
        </a:p>
      </dgm:t>
    </dgm:pt>
    <dgm:pt modelId="{E84D869D-1C12-4D55-8DA6-3DDB7AEBCCE0}">
      <dgm:prSet/>
      <dgm:spPr>
        <a:blipFill rotWithShape="0">
          <a:blip xmlns:r="http://schemas.openxmlformats.org/officeDocument/2006/relationships" r:embed="rId6"/>
          <a:stretch>
            <a:fillRect/>
          </a:stretch>
        </a:blipFill>
      </dgm:spPr>
      <dgm:t>
        <a:bodyPr/>
        <a:lstStyle/>
        <a:p>
          <a:endParaRPr lang="el-GR" dirty="0"/>
        </a:p>
      </dgm:t>
    </dgm:pt>
    <dgm:pt modelId="{8005DCB1-5A99-46D8-A78B-7565D2106131}" type="parTrans" cxnId="{70E0CCAB-094A-4A7D-B802-FACB9CCDA854}">
      <dgm:prSet/>
      <dgm:spPr/>
      <dgm:t>
        <a:bodyPr/>
        <a:lstStyle/>
        <a:p>
          <a:endParaRPr lang="el-GR"/>
        </a:p>
      </dgm:t>
    </dgm:pt>
    <dgm:pt modelId="{A7ECE242-8CAE-495C-9505-AF9DB7060A39}" type="sibTrans" cxnId="{70E0CCAB-094A-4A7D-B802-FACB9CCDA854}">
      <dgm:prSet/>
      <dgm:spPr/>
      <dgm:t>
        <a:bodyPr/>
        <a:lstStyle/>
        <a:p>
          <a:endParaRPr lang="el-GR"/>
        </a:p>
      </dgm:t>
    </dgm:pt>
    <dgm:pt modelId="{3DACC6FA-D735-47BA-A2B7-F7FA0E7198EB}">
      <dgm:prSet/>
      <dgm:spPr>
        <a:blipFill rotWithShape="0">
          <a:blip xmlns:r="http://schemas.openxmlformats.org/officeDocument/2006/relationships" r:embed="rId7"/>
          <a:stretch>
            <a:fillRect/>
          </a:stretch>
        </a:blipFill>
      </dgm:spPr>
      <dgm:t>
        <a:bodyPr/>
        <a:lstStyle/>
        <a:p>
          <a:endParaRPr lang="el-GR" dirty="0"/>
        </a:p>
      </dgm:t>
    </dgm:pt>
    <dgm:pt modelId="{A15BC054-B09C-43E1-B1DF-300991E9C11E}" type="parTrans" cxnId="{42B5599C-1166-4129-82EC-0D40332B7613}">
      <dgm:prSet/>
      <dgm:spPr/>
      <dgm:t>
        <a:bodyPr/>
        <a:lstStyle/>
        <a:p>
          <a:endParaRPr lang="el-GR"/>
        </a:p>
      </dgm:t>
    </dgm:pt>
    <dgm:pt modelId="{6610BD08-7F2F-416B-8797-F31767873565}" type="sibTrans" cxnId="{42B5599C-1166-4129-82EC-0D40332B7613}">
      <dgm:prSet/>
      <dgm:spPr/>
      <dgm:t>
        <a:bodyPr/>
        <a:lstStyle/>
        <a:p>
          <a:endParaRPr lang="el-GR"/>
        </a:p>
      </dgm:t>
    </dgm:pt>
    <dgm:pt modelId="{183C53B9-6D8B-4058-8AC0-18B166715453}">
      <dgm:prSet/>
      <dgm:spPr>
        <a:blipFill rotWithShape="0">
          <a:blip xmlns:r="http://schemas.openxmlformats.org/officeDocument/2006/relationships" r:embed="rId8"/>
          <a:stretch>
            <a:fillRect/>
          </a:stretch>
        </a:blipFill>
      </dgm:spPr>
      <dgm:t>
        <a:bodyPr/>
        <a:lstStyle/>
        <a:p>
          <a:r>
            <a:rPr lang="el-GR" b="1" dirty="0" smtClean="0">
              <a:solidFill>
                <a:srgbClr val="000000"/>
              </a:solidFill>
            </a:rPr>
            <a:t>ΥΛΙΚΑ</a:t>
          </a:r>
          <a:endParaRPr lang="el-GR" b="1" dirty="0">
            <a:solidFill>
              <a:srgbClr val="000000"/>
            </a:solidFill>
          </a:endParaRPr>
        </a:p>
      </dgm:t>
    </dgm:pt>
    <dgm:pt modelId="{4D1E445F-B82C-48FF-AE26-EE69B7BE62AA}" type="parTrans" cxnId="{58AE13B7-52B3-4119-9111-980086EBCF12}">
      <dgm:prSet/>
      <dgm:spPr/>
      <dgm:t>
        <a:bodyPr/>
        <a:lstStyle/>
        <a:p>
          <a:endParaRPr lang="el-GR"/>
        </a:p>
      </dgm:t>
    </dgm:pt>
    <dgm:pt modelId="{DB5A2D25-F774-4156-8E05-EF54FA715272}" type="sibTrans" cxnId="{58AE13B7-52B3-4119-9111-980086EBCF12}">
      <dgm:prSet/>
      <dgm:spPr/>
      <dgm:t>
        <a:bodyPr/>
        <a:lstStyle/>
        <a:p>
          <a:endParaRPr lang="el-GR"/>
        </a:p>
      </dgm:t>
    </dgm:pt>
    <dgm:pt modelId="{A12246B2-C39B-47A1-A6A0-3FD99F7E7484}">
      <dgm:prSet phldrT="[Κείμενο]"/>
      <dgm:spPr>
        <a:blipFill rotWithShape="0">
          <a:blip xmlns:r="http://schemas.openxmlformats.org/officeDocument/2006/relationships" r:embed="rId9"/>
          <a:stretch>
            <a:fillRect/>
          </a:stretch>
        </a:blipFill>
      </dgm:spPr>
      <dgm:t>
        <a:bodyPr/>
        <a:lstStyle/>
        <a:p>
          <a:r>
            <a:rPr lang="el-GR" b="1" dirty="0" smtClean="0">
              <a:solidFill>
                <a:srgbClr val="000000"/>
              </a:solidFill>
            </a:rPr>
            <a:t>Μεταφορές - </a:t>
          </a:r>
          <a:r>
            <a:rPr lang="en-US" b="1" dirty="0" smtClean="0">
              <a:solidFill>
                <a:srgbClr val="000000"/>
              </a:solidFill>
            </a:rPr>
            <a:t>Logistics</a:t>
          </a:r>
          <a:endParaRPr lang="el-GR" b="1" dirty="0">
            <a:solidFill>
              <a:srgbClr val="000000"/>
            </a:solidFill>
          </a:endParaRPr>
        </a:p>
      </dgm:t>
    </dgm:pt>
    <dgm:pt modelId="{E020C056-B417-4B47-9749-86D573E8DECB}" type="sibTrans" cxnId="{13AA64DA-19C9-4BC8-84F1-97FE34C8AA00}">
      <dgm:prSet/>
      <dgm:spPr/>
      <dgm:t>
        <a:bodyPr/>
        <a:lstStyle/>
        <a:p>
          <a:endParaRPr lang="el-GR"/>
        </a:p>
      </dgm:t>
    </dgm:pt>
    <dgm:pt modelId="{F674B28F-5AF2-496F-A147-0B0DAC967A1C}" type="parTrans" cxnId="{13AA64DA-19C9-4BC8-84F1-97FE34C8AA00}">
      <dgm:prSet/>
      <dgm:spPr/>
      <dgm:t>
        <a:bodyPr/>
        <a:lstStyle/>
        <a:p>
          <a:endParaRPr lang="el-GR"/>
        </a:p>
      </dgm:t>
    </dgm:pt>
    <dgm:pt modelId="{D7C2ADD9-94B0-4155-A3BC-6542FB771BA0}">
      <dgm:prSet/>
      <dgm:spPr/>
      <dgm:t>
        <a:bodyPr/>
        <a:lstStyle/>
        <a:p>
          <a:endParaRPr lang="el-GR"/>
        </a:p>
      </dgm:t>
    </dgm:pt>
    <dgm:pt modelId="{816F9527-4B89-4718-8D70-20B165412A24}" type="parTrans" cxnId="{973B1625-AC3F-467D-9AAB-F83679EF9B56}">
      <dgm:prSet/>
      <dgm:spPr/>
      <dgm:t>
        <a:bodyPr/>
        <a:lstStyle/>
        <a:p>
          <a:endParaRPr lang="el-GR"/>
        </a:p>
      </dgm:t>
    </dgm:pt>
    <dgm:pt modelId="{009F6640-80E4-4F21-80DA-10CB289040A7}" type="sibTrans" cxnId="{973B1625-AC3F-467D-9AAB-F83679EF9B56}">
      <dgm:prSet/>
      <dgm:spPr/>
      <dgm:t>
        <a:bodyPr/>
        <a:lstStyle/>
        <a:p>
          <a:endParaRPr lang="el-GR"/>
        </a:p>
      </dgm:t>
    </dgm:pt>
    <dgm:pt modelId="{067ADB37-1426-49EC-B409-7F4C1F78D299}" type="pres">
      <dgm:prSet presAssocID="{16BAEE8F-7E15-40F7-9E5D-929218F34055}" presName="cycle" presStyleCnt="0">
        <dgm:presLayoutVars>
          <dgm:chMax val="1"/>
          <dgm:dir/>
          <dgm:animLvl val="ctr"/>
          <dgm:resizeHandles val="exact"/>
        </dgm:presLayoutVars>
      </dgm:prSet>
      <dgm:spPr/>
      <dgm:t>
        <a:bodyPr/>
        <a:lstStyle/>
        <a:p>
          <a:endParaRPr lang="el-GR"/>
        </a:p>
      </dgm:t>
    </dgm:pt>
    <dgm:pt modelId="{686214CE-2424-4701-8411-78BA1E7F1BB9}" type="pres">
      <dgm:prSet presAssocID="{4C776C57-6E2A-4E65-B33C-CEDE385EE6A5}" presName="centerShape" presStyleLbl="node0" presStyleIdx="0" presStyleCnt="1" custScaleX="169486" custScaleY="169486"/>
      <dgm:spPr/>
      <dgm:t>
        <a:bodyPr/>
        <a:lstStyle/>
        <a:p>
          <a:endParaRPr lang="el-GR"/>
        </a:p>
      </dgm:t>
    </dgm:pt>
    <dgm:pt modelId="{A39F563D-DB3C-4D00-8CB1-2A17B4B7A5CB}" type="pres">
      <dgm:prSet presAssocID="{0F8B8DC9-504E-4510-88B9-242CBD83B8FB}" presName="Name9" presStyleLbl="parChTrans1D2" presStyleIdx="0" presStyleCnt="8"/>
      <dgm:spPr/>
      <dgm:t>
        <a:bodyPr/>
        <a:lstStyle/>
        <a:p>
          <a:endParaRPr lang="el-GR"/>
        </a:p>
      </dgm:t>
    </dgm:pt>
    <dgm:pt modelId="{08EA0314-6E3A-4FA7-BB6E-D2FBCAAF725D}" type="pres">
      <dgm:prSet presAssocID="{0F8B8DC9-504E-4510-88B9-242CBD83B8FB}" presName="connTx" presStyleLbl="parChTrans1D2" presStyleIdx="0" presStyleCnt="8"/>
      <dgm:spPr/>
      <dgm:t>
        <a:bodyPr/>
        <a:lstStyle/>
        <a:p>
          <a:endParaRPr lang="el-GR"/>
        </a:p>
      </dgm:t>
    </dgm:pt>
    <dgm:pt modelId="{E50F3457-BBE8-4ADC-860D-3E064357E018}" type="pres">
      <dgm:prSet presAssocID="{B9A7ABD4-A3A6-419E-B42A-8E4460734CD4}" presName="node" presStyleLbl="node1" presStyleIdx="0" presStyleCnt="8" custScaleX="126804" custScaleY="126804">
        <dgm:presLayoutVars>
          <dgm:bulletEnabled val="1"/>
        </dgm:presLayoutVars>
      </dgm:prSet>
      <dgm:spPr/>
      <dgm:t>
        <a:bodyPr/>
        <a:lstStyle/>
        <a:p>
          <a:endParaRPr lang="el-GR"/>
        </a:p>
      </dgm:t>
    </dgm:pt>
    <dgm:pt modelId="{953BB999-F1CA-4F8F-BB95-1FFDD03C86A6}" type="pres">
      <dgm:prSet presAssocID="{F674B28F-5AF2-496F-A147-0B0DAC967A1C}" presName="Name9" presStyleLbl="parChTrans1D2" presStyleIdx="1" presStyleCnt="8"/>
      <dgm:spPr/>
      <dgm:t>
        <a:bodyPr/>
        <a:lstStyle/>
        <a:p>
          <a:endParaRPr lang="el-GR"/>
        </a:p>
      </dgm:t>
    </dgm:pt>
    <dgm:pt modelId="{B253937C-FA11-4B51-A865-86F56CD93764}" type="pres">
      <dgm:prSet presAssocID="{F674B28F-5AF2-496F-A147-0B0DAC967A1C}" presName="connTx" presStyleLbl="parChTrans1D2" presStyleIdx="1" presStyleCnt="8"/>
      <dgm:spPr/>
      <dgm:t>
        <a:bodyPr/>
        <a:lstStyle/>
        <a:p>
          <a:endParaRPr lang="el-GR"/>
        </a:p>
      </dgm:t>
    </dgm:pt>
    <dgm:pt modelId="{EC285E9C-AE59-467B-A295-9BFA3459F7DB}" type="pres">
      <dgm:prSet presAssocID="{A12246B2-C39B-47A1-A6A0-3FD99F7E7484}" presName="node" presStyleLbl="node1" presStyleIdx="1" presStyleCnt="8" custScaleX="126804" custScaleY="126804" custRadScaleRad="100610" custRadScaleInc="4117">
        <dgm:presLayoutVars>
          <dgm:bulletEnabled val="1"/>
        </dgm:presLayoutVars>
      </dgm:prSet>
      <dgm:spPr/>
      <dgm:t>
        <a:bodyPr/>
        <a:lstStyle/>
        <a:p>
          <a:endParaRPr lang="el-GR"/>
        </a:p>
      </dgm:t>
    </dgm:pt>
    <dgm:pt modelId="{C76BDC61-FDB1-4BE9-8693-655987912013}" type="pres">
      <dgm:prSet presAssocID="{1AAC7414-560C-4C65-A999-CEAE6A6ECB55}" presName="Name9" presStyleLbl="parChTrans1D2" presStyleIdx="2" presStyleCnt="8"/>
      <dgm:spPr/>
      <dgm:t>
        <a:bodyPr/>
        <a:lstStyle/>
        <a:p>
          <a:endParaRPr lang="el-GR"/>
        </a:p>
      </dgm:t>
    </dgm:pt>
    <dgm:pt modelId="{8866E751-542F-4753-A38B-FA807B6CAB14}" type="pres">
      <dgm:prSet presAssocID="{1AAC7414-560C-4C65-A999-CEAE6A6ECB55}" presName="connTx" presStyleLbl="parChTrans1D2" presStyleIdx="2" presStyleCnt="8"/>
      <dgm:spPr/>
      <dgm:t>
        <a:bodyPr/>
        <a:lstStyle/>
        <a:p>
          <a:endParaRPr lang="el-GR"/>
        </a:p>
      </dgm:t>
    </dgm:pt>
    <dgm:pt modelId="{A04DEB44-C771-409E-991E-5B9DA8D5ECD7}" type="pres">
      <dgm:prSet presAssocID="{888800AA-EB57-4981-A5E9-39A02C1D2BC0}" presName="node" presStyleLbl="node1" presStyleIdx="2" presStyleCnt="8" custScaleX="126804" custScaleY="126804">
        <dgm:presLayoutVars>
          <dgm:bulletEnabled val="1"/>
        </dgm:presLayoutVars>
      </dgm:prSet>
      <dgm:spPr/>
      <dgm:t>
        <a:bodyPr/>
        <a:lstStyle/>
        <a:p>
          <a:endParaRPr lang="el-GR"/>
        </a:p>
      </dgm:t>
    </dgm:pt>
    <dgm:pt modelId="{839C7E6D-776E-41E8-829F-5E0871F9EACB}" type="pres">
      <dgm:prSet presAssocID="{41F81EA3-2A6E-4CC8-BAE0-80CBB4D64D5F}" presName="Name9" presStyleLbl="parChTrans1D2" presStyleIdx="3" presStyleCnt="8"/>
      <dgm:spPr/>
      <dgm:t>
        <a:bodyPr/>
        <a:lstStyle/>
        <a:p>
          <a:endParaRPr lang="el-GR"/>
        </a:p>
      </dgm:t>
    </dgm:pt>
    <dgm:pt modelId="{3FF1064C-B20C-4C5B-B14A-005AB3FDF5CD}" type="pres">
      <dgm:prSet presAssocID="{41F81EA3-2A6E-4CC8-BAE0-80CBB4D64D5F}" presName="connTx" presStyleLbl="parChTrans1D2" presStyleIdx="3" presStyleCnt="8"/>
      <dgm:spPr/>
      <dgm:t>
        <a:bodyPr/>
        <a:lstStyle/>
        <a:p>
          <a:endParaRPr lang="el-GR"/>
        </a:p>
      </dgm:t>
    </dgm:pt>
    <dgm:pt modelId="{0B0D67F7-8BCD-4BD3-A724-FCCBE5F21C43}" type="pres">
      <dgm:prSet presAssocID="{A882896B-E55C-4626-B725-CA7F3D60E0CE}" presName="node" presStyleLbl="node1" presStyleIdx="3" presStyleCnt="8" custScaleX="126804" custScaleY="126804">
        <dgm:presLayoutVars>
          <dgm:bulletEnabled val="1"/>
        </dgm:presLayoutVars>
      </dgm:prSet>
      <dgm:spPr/>
      <dgm:t>
        <a:bodyPr/>
        <a:lstStyle/>
        <a:p>
          <a:endParaRPr lang="el-GR"/>
        </a:p>
      </dgm:t>
    </dgm:pt>
    <dgm:pt modelId="{8A54885B-3EF7-4C98-93D0-94FDE703C99C}" type="pres">
      <dgm:prSet presAssocID="{4D1E445F-B82C-48FF-AE26-EE69B7BE62AA}" presName="Name9" presStyleLbl="parChTrans1D2" presStyleIdx="4" presStyleCnt="8"/>
      <dgm:spPr/>
      <dgm:t>
        <a:bodyPr/>
        <a:lstStyle/>
        <a:p>
          <a:endParaRPr lang="el-GR"/>
        </a:p>
      </dgm:t>
    </dgm:pt>
    <dgm:pt modelId="{2F776B99-5AC3-4C8F-992C-00E9C912750D}" type="pres">
      <dgm:prSet presAssocID="{4D1E445F-B82C-48FF-AE26-EE69B7BE62AA}" presName="connTx" presStyleLbl="parChTrans1D2" presStyleIdx="4" presStyleCnt="8"/>
      <dgm:spPr/>
      <dgm:t>
        <a:bodyPr/>
        <a:lstStyle/>
        <a:p>
          <a:endParaRPr lang="el-GR"/>
        </a:p>
      </dgm:t>
    </dgm:pt>
    <dgm:pt modelId="{ED618D06-F9D9-4A0F-8428-EEB021F55EBD}" type="pres">
      <dgm:prSet presAssocID="{183C53B9-6D8B-4058-8AC0-18B166715453}" presName="node" presStyleLbl="node1" presStyleIdx="4" presStyleCnt="8" custScaleX="126804" custScaleY="126804" custRadScaleRad="108634" custRadScaleInc="601758">
        <dgm:presLayoutVars>
          <dgm:bulletEnabled val="1"/>
        </dgm:presLayoutVars>
      </dgm:prSet>
      <dgm:spPr/>
      <dgm:t>
        <a:bodyPr/>
        <a:lstStyle/>
        <a:p>
          <a:endParaRPr lang="el-GR"/>
        </a:p>
      </dgm:t>
    </dgm:pt>
    <dgm:pt modelId="{675333F4-41CC-41A0-BB1D-585A530D979B}" type="pres">
      <dgm:prSet presAssocID="{A15BC054-B09C-43E1-B1DF-300991E9C11E}" presName="Name9" presStyleLbl="parChTrans1D2" presStyleIdx="5" presStyleCnt="8"/>
      <dgm:spPr/>
      <dgm:t>
        <a:bodyPr/>
        <a:lstStyle/>
        <a:p>
          <a:endParaRPr lang="el-GR"/>
        </a:p>
      </dgm:t>
    </dgm:pt>
    <dgm:pt modelId="{29C6D45E-E9CF-4107-A099-3FB4AA760C87}" type="pres">
      <dgm:prSet presAssocID="{A15BC054-B09C-43E1-B1DF-300991E9C11E}" presName="connTx" presStyleLbl="parChTrans1D2" presStyleIdx="5" presStyleCnt="8"/>
      <dgm:spPr/>
      <dgm:t>
        <a:bodyPr/>
        <a:lstStyle/>
        <a:p>
          <a:endParaRPr lang="el-GR"/>
        </a:p>
      </dgm:t>
    </dgm:pt>
    <dgm:pt modelId="{471A3ED6-4579-4BDA-A868-3AABEF9D83BF}" type="pres">
      <dgm:prSet presAssocID="{3DACC6FA-D735-47BA-A2B7-F7FA0E7198EB}" presName="node" presStyleLbl="node1" presStyleIdx="5" presStyleCnt="8" custScaleX="126804" custScaleY="126804">
        <dgm:presLayoutVars>
          <dgm:bulletEnabled val="1"/>
        </dgm:presLayoutVars>
      </dgm:prSet>
      <dgm:spPr/>
      <dgm:t>
        <a:bodyPr/>
        <a:lstStyle/>
        <a:p>
          <a:endParaRPr lang="el-GR"/>
        </a:p>
      </dgm:t>
    </dgm:pt>
    <dgm:pt modelId="{D7C705B1-C324-4020-81E9-ED8C26CB7908}" type="pres">
      <dgm:prSet presAssocID="{8005DCB1-5A99-46D8-A78B-7565D2106131}" presName="Name9" presStyleLbl="parChTrans1D2" presStyleIdx="6" presStyleCnt="8"/>
      <dgm:spPr/>
      <dgm:t>
        <a:bodyPr/>
        <a:lstStyle/>
        <a:p>
          <a:endParaRPr lang="el-GR"/>
        </a:p>
      </dgm:t>
    </dgm:pt>
    <dgm:pt modelId="{EE4E12AB-F779-45E0-BF3A-97037F13A71A}" type="pres">
      <dgm:prSet presAssocID="{8005DCB1-5A99-46D8-A78B-7565D2106131}" presName="connTx" presStyleLbl="parChTrans1D2" presStyleIdx="6" presStyleCnt="8"/>
      <dgm:spPr/>
      <dgm:t>
        <a:bodyPr/>
        <a:lstStyle/>
        <a:p>
          <a:endParaRPr lang="el-GR"/>
        </a:p>
      </dgm:t>
    </dgm:pt>
    <dgm:pt modelId="{8D3E85E2-4EB4-4E82-9F5E-4918AED6A7FD}" type="pres">
      <dgm:prSet presAssocID="{E84D869D-1C12-4D55-8DA6-3DDB7AEBCCE0}" presName="node" presStyleLbl="node1" presStyleIdx="6" presStyleCnt="8" custScaleX="126804" custScaleY="126804" custRadScaleRad="100859" custRadScaleInc="4514">
        <dgm:presLayoutVars>
          <dgm:bulletEnabled val="1"/>
        </dgm:presLayoutVars>
      </dgm:prSet>
      <dgm:spPr/>
      <dgm:t>
        <a:bodyPr/>
        <a:lstStyle/>
        <a:p>
          <a:endParaRPr lang="el-GR"/>
        </a:p>
      </dgm:t>
    </dgm:pt>
    <dgm:pt modelId="{92C7AE0C-074D-4C52-92B9-17836B312375}" type="pres">
      <dgm:prSet presAssocID="{A4512A78-8FD1-4310-8FD3-A05E42E31A52}" presName="Name9" presStyleLbl="parChTrans1D2" presStyleIdx="7" presStyleCnt="8"/>
      <dgm:spPr/>
      <dgm:t>
        <a:bodyPr/>
        <a:lstStyle/>
        <a:p>
          <a:endParaRPr lang="el-GR"/>
        </a:p>
      </dgm:t>
    </dgm:pt>
    <dgm:pt modelId="{ED60EA64-B19D-42D8-B1EB-77327C8868F0}" type="pres">
      <dgm:prSet presAssocID="{A4512A78-8FD1-4310-8FD3-A05E42E31A52}" presName="connTx" presStyleLbl="parChTrans1D2" presStyleIdx="7" presStyleCnt="8"/>
      <dgm:spPr/>
      <dgm:t>
        <a:bodyPr/>
        <a:lstStyle/>
        <a:p>
          <a:endParaRPr lang="el-GR"/>
        </a:p>
      </dgm:t>
    </dgm:pt>
    <dgm:pt modelId="{60CA6C36-448B-4C18-9A80-D292CC787E7A}" type="pres">
      <dgm:prSet presAssocID="{F227FF3D-9EEF-458D-9B1D-1F7B5DEED538}" presName="node" presStyleLbl="node1" presStyleIdx="7" presStyleCnt="8" custScaleX="126804" custScaleY="126804" custRadScaleRad="96927" custRadScaleInc="-610743">
        <dgm:presLayoutVars>
          <dgm:bulletEnabled val="1"/>
        </dgm:presLayoutVars>
      </dgm:prSet>
      <dgm:spPr/>
      <dgm:t>
        <a:bodyPr/>
        <a:lstStyle/>
        <a:p>
          <a:endParaRPr lang="el-GR"/>
        </a:p>
      </dgm:t>
    </dgm:pt>
  </dgm:ptLst>
  <dgm:cxnLst>
    <dgm:cxn modelId="{DEF324B7-B6B0-4BF8-AAEE-8248850B0B5E}" srcId="{4C776C57-6E2A-4E65-B33C-CEDE385EE6A5}" destId="{F227FF3D-9EEF-458D-9B1D-1F7B5DEED538}" srcOrd="7" destOrd="0" parTransId="{A4512A78-8FD1-4310-8FD3-A05E42E31A52}" sibTransId="{0B0AEAC8-AE43-4E65-B415-C307FFCE3EF3}"/>
    <dgm:cxn modelId="{8775555F-6000-4E8F-A08E-AA443F991630}" type="presOf" srcId="{E84D869D-1C12-4D55-8DA6-3DDB7AEBCCE0}" destId="{8D3E85E2-4EB4-4E82-9F5E-4918AED6A7FD}" srcOrd="0" destOrd="0" presId="urn:microsoft.com/office/officeart/2005/8/layout/radial1"/>
    <dgm:cxn modelId="{DF4E3523-0D14-46D2-BE71-6E86C5F96E14}" type="presOf" srcId="{41F81EA3-2A6E-4CC8-BAE0-80CBB4D64D5F}" destId="{3FF1064C-B20C-4C5B-B14A-005AB3FDF5CD}" srcOrd="1" destOrd="0" presId="urn:microsoft.com/office/officeart/2005/8/layout/radial1"/>
    <dgm:cxn modelId="{A59BA38F-842C-4677-8F1E-32973EDEDEC6}" type="presOf" srcId="{888800AA-EB57-4981-A5E9-39A02C1D2BC0}" destId="{A04DEB44-C771-409E-991E-5B9DA8D5ECD7}" srcOrd="0" destOrd="0" presId="urn:microsoft.com/office/officeart/2005/8/layout/radial1"/>
    <dgm:cxn modelId="{3F6134DB-907B-4EAD-B209-7A9DE9C94D7F}" type="presOf" srcId="{A15BC054-B09C-43E1-B1DF-300991E9C11E}" destId="{29C6D45E-E9CF-4107-A099-3FB4AA760C87}" srcOrd="1" destOrd="0" presId="urn:microsoft.com/office/officeart/2005/8/layout/radial1"/>
    <dgm:cxn modelId="{51CE7C9B-4676-41C6-8FF8-A63FF50ACD7B}" srcId="{16BAEE8F-7E15-40F7-9E5D-929218F34055}" destId="{4C776C57-6E2A-4E65-B33C-CEDE385EE6A5}" srcOrd="0" destOrd="0" parTransId="{CD794375-B767-40D8-8C84-09C43768C41B}" sibTransId="{CEE010B2-4A13-4180-8F6B-9B5BE0F79FD6}"/>
    <dgm:cxn modelId="{D07D6041-B7ED-424C-9157-10E6883F4108}" type="presOf" srcId="{F674B28F-5AF2-496F-A147-0B0DAC967A1C}" destId="{953BB999-F1CA-4F8F-BB95-1FFDD03C86A6}" srcOrd="0" destOrd="0" presId="urn:microsoft.com/office/officeart/2005/8/layout/radial1"/>
    <dgm:cxn modelId="{AC612440-7798-4576-B1A2-8E4CD5DDE780}" type="presOf" srcId="{4D1E445F-B82C-48FF-AE26-EE69B7BE62AA}" destId="{2F776B99-5AC3-4C8F-992C-00E9C912750D}" srcOrd="1" destOrd="0" presId="urn:microsoft.com/office/officeart/2005/8/layout/radial1"/>
    <dgm:cxn modelId="{58AE13B7-52B3-4119-9111-980086EBCF12}" srcId="{4C776C57-6E2A-4E65-B33C-CEDE385EE6A5}" destId="{183C53B9-6D8B-4058-8AC0-18B166715453}" srcOrd="4" destOrd="0" parTransId="{4D1E445F-B82C-48FF-AE26-EE69B7BE62AA}" sibTransId="{DB5A2D25-F774-4156-8E05-EF54FA715272}"/>
    <dgm:cxn modelId="{72C8BE30-511F-4169-9997-3590376097F2}" type="presOf" srcId="{A882896B-E55C-4626-B725-CA7F3D60E0CE}" destId="{0B0D67F7-8BCD-4BD3-A724-FCCBE5F21C43}" srcOrd="0" destOrd="0" presId="urn:microsoft.com/office/officeart/2005/8/layout/radial1"/>
    <dgm:cxn modelId="{13AA64DA-19C9-4BC8-84F1-97FE34C8AA00}" srcId="{4C776C57-6E2A-4E65-B33C-CEDE385EE6A5}" destId="{A12246B2-C39B-47A1-A6A0-3FD99F7E7484}" srcOrd="1" destOrd="0" parTransId="{F674B28F-5AF2-496F-A147-0B0DAC967A1C}" sibTransId="{E020C056-B417-4B47-9749-86D573E8DECB}"/>
    <dgm:cxn modelId="{8C384D8F-0C1E-4145-BD05-8AAD9A46AFE6}" type="presOf" srcId="{A4512A78-8FD1-4310-8FD3-A05E42E31A52}" destId="{ED60EA64-B19D-42D8-B1EB-77327C8868F0}" srcOrd="1" destOrd="0" presId="urn:microsoft.com/office/officeart/2005/8/layout/radial1"/>
    <dgm:cxn modelId="{D1597312-DA9A-4BDF-948E-34E7B3AEBDED}" srcId="{4C776C57-6E2A-4E65-B33C-CEDE385EE6A5}" destId="{A882896B-E55C-4626-B725-CA7F3D60E0CE}" srcOrd="3" destOrd="0" parTransId="{41F81EA3-2A6E-4CC8-BAE0-80CBB4D64D5F}" sibTransId="{A23ECBDA-78CF-48DC-88F6-1A8C224ACCE0}"/>
    <dgm:cxn modelId="{36CA1285-2EB4-465F-8ABE-AED448DBB143}" type="presOf" srcId="{41F81EA3-2A6E-4CC8-BAE0-80CBB4D64D5F}" destId="{839C7E6D-776E-41E8-829F-5E0871F9EACB}" srcOrd="0" destOrd="0" presId="urn:microsoft.com/office/officeart/2005/8/layout/radial1"/>
    <dgm:cxn modelId="{381C79E4-876D-423F-A3A7-3D829D87E60D}" type="presOf" srcId="{3DACC6FA-D735-47BA-A2B7-F7FA0E7198EB}" destId="{471A3ED6-4579-4BDA-A868-3AABEF9D83BF}" srcOrd="0" destOrd="0" presId="urn:microsoft.com/office/officeart/2005/8/layout/radial1"/>
    <dgm:cxn modelId="{748BCD2E-574A-4962-B5C5-4FB96FC67FC0}" type="presOf" srcId="{0F8B8DC9-504E-4510-88B9-242CBD83B8FB}" destId="{A39F563D-DB3C-4D00-8CB1-2A17B4B7A5CB}" srcOrd="0" destOrd="0" presId="urn:microsoft.com/office/officeart/2005/8/layout/radial1"/>
    <dgm:cxn modelId="{93977DA3-4E21-471F-926D-C4852C84BEB9}" type="presOf" srcId="{A4512A78-8FD1-4310-8FD3-A05E42E31A52}" destId="{92C7AE0C-074D-4C52-92B9-17836B312375}" srcOrd="0" destOrd="0" presId="urn:microsoft.com/office/officeart/2005/8/layout/radial1"/>
    <dgm:cxn modelId="{130CE229-9B42-4316-9CC6-5B37C8162F21}" type="presOf" srcId="{F674B28F-5AF2-496F-A147-0B0DAC967A1C}" destId="{B253937C-FA11-4B51-A865-86F56CD93764}" srcOrd="1" destOrd="0" presId="urn:microsoft.com/office/officeart/2005/8/layout/radial1"/>
    <dgm:cxn modelId="{CD70E073-F5B4-4780-9542-545D3FAA4010}" type="presOf" srcId="{A12246B2-C39B-47A1-A6A0-3FD99F7E7484}" destId="{EC285E9C-AE59-467B-A295-9BFA3459F7DB}" srcOrd="0" destOrd="0" presId="urn:microsoft.com/office/officeart/2005/8/layout/radial1"/>
    <dgm:cxn modelId="{F1AEDE86-0D8A-4777-8CAB-07B991C4BC80}" type="presOf" srcId="{B9A7ABD4-A3A6-419E-B42A-8E4460734CD4}" destId="{E50F3457-BBE8-4ADC-860D-3E064357E018}" srcOrd="0" destOrd="0" presId="urn:microsoft.com/office/officeart/2005/8/layout/radial1"/>
    <dgm:cxn modelId="{A3FACAF9-E71D-4A99-BB71-C88466C5986F}" type="presOf" srcId="{1AAC7414-560C-4C65-A999-CEAE6A6ECB55}" destId="{8866E751-542F-4753-A38B-FA807B6CAB14}" srcOrd="1" destOrd="0" presId="urn:microsoft.com/office/officeart/2005/8/layout/radial1"/>
    <dgm:cxn modelId="{7EB93F30-0FA3-4F25-884D-67473B074190}" type="presOf" srcId="{F227FF3D-9EEF-458D-9B1D-1F7B5DEED538}" destId="{60CA6C36-448B-4C18-9A80-D292CC787E7A}" srcOrd="0" destOrd="0" presId="urn:microsoft.com/office/officeart/2005/8/layout/radial1"/>
    <dgm:cxn modelId="{475D512C-3EAD-4EE6-9F76-A564AE666CCC}" type="presOf" srcId="{8005DCB1-5A99-46D8-A78B-7565D2106131}" destId="{EE4E12AB-F779-45E0-BF3A-97037F13A71A}" srcOrd="1" destOrd="0" presId="urn:microsoft.com/office/officeart/2005/8/layout/radial1"/>
    <dgm:cxn modelId="{42B5599C-1166-4129-82EC-0D40332B7613}" srcId="{4C776C57-6E2A-4E65-B33C-CEDE385EE6A5}" destId="{3DACC6FA-D735-47BA-A2B7-F7FA0E7198EB}" srcOrd="5" destOrd="0" parTransId="{A15BC054-B09C-43E1-B1DF-300991E9C11E}" sibTransId="{6610BD08-7F2F-416B-8797-F31767873565}"/>
    <dgm:cxn modelId="{2A136DB5-74DA-4AAD-8963-D4DDC1D47D3E}" type="presOf" srcId="{8005DCB1-5A99-46D8-A78B-7565D2106131}" destId="{D7C705B1-C324-4020-81E9-ED8C26CB7908}" srcOrd="0" destOrd="0" presId="urn:microsoft.com/office/officeart/2005/8/layout/radial1"/>
    <dgm:cxn modelId="{973B1625-AC3F-467D-9AAB-F83679EF9B56}" srcId="{16BAEE8F-7E15-40F7-9E5D-929218F34055}" destId="{D7C2ADD9-94B0-4155-A3BC-6542FB771BA0}" srcOrd="1" destOrd="0" parTransId="{816F9527-4B89-4718-8D70-20B165412A24}" sibTransId="{009F6640-80E4-4F21-80DA-10CB289040A7}"/>
    <dgm:cxn modelId="{949644A4-5575-4DC4-9091-D8A65D092D42}" type="presOf" srcId="{1AAC7414-560C-4C65-A999-CEAE6A6ECB55}" destId="{C76BDC61-FDB1-4BE9-8693-655987912013}" srcOrd="0" destOrd="0" presId="urn:microsoft.com/office/officeart/2005/8/layout/radial1"/>
    <dgm:cxn modelId="{99E0FB5C-0C2A-4954-9724-FBE8B98DEA06}" type="presOf" srcId="{183C53B9-6D8B-4058-8AC0-18B166715453}" destId="{ED618D06-F9D9-4A0F-8428-EEB021F55EBD}" srcOrd="0" destOrd="0" presId="urn:microsoft.com/office/officeart/2005/8/layout/radial1"/>
    <dgm:cxn modelId="{1B8E9877-9627-43CD-A370-ACE1D5985DCC}" srcId="{4C776C57-6E2A-4E65-B33C-CEDE385EE6A5}" destId="{B9A7ABD4-A3A6-419E-B42A-8E4460734CD4}" srcOrd="0" destOrd="0" parTransId="{0F8B8DC9-504E-4510-88B9-242CBD83B8FB}" sibTransId="{F06CD475-ABB7-438E-B10B-8E018555E7ED}"/>
    <dgm:cxn modelId="{64710986-5879-4EF7-8E04-AA525455361A}" type="presOf" srcId="{4C776C57-6E2A-4E65-B33C-CEDE385EE6A5}" destId="{686214CE-2424-4701-8411-78BA1E7F1BB9}" srcOrd="0" destOrd="0" presId="urn:microsoft.com/office/officeart/2005/8/layout/radial1"/>
    <dgm:cxn modelId="{4AFD408B-8722-446E-B28A-EA4839443276}" type="presOf" srcId="{4D1E445F-B82C-48FF-AE26-EE69B7BE62AA}" destId="{8A54885B-3EF7-4C98-93D0-94FDE703C99C}" srcOrd="0" destOrd="0" presId="urn:microsoft.com/office/officeart/2005/8/layout/radial1"/>
    <dgm:cxn modelId="{5A09E8AF-60BB-48F8-945C-212D7A1F419C}" type="presOf" srcId="{0F8B8DC9-504E-4510-88B9-242CBD83B8FB}" destId="{08EA0314-6E3A-4FA7-BB6E-D2FBCAAF725D}" srcOrd="1" destOrd="0" presId="urn:microsoft.com/office/officeart/2005/8/layout/radial1"/>
    <dgm:cxn modelId="{DE067E47-8BD3-4FCD-A34C-0D33A6645844}" srcId="{4C776C57-6E2A-4E65-B33C-CEDE385EE6A5}" destId="{888800AA-EB57-4981-A5E9-39A02C1D2BC0}" srcOrd="2" destOrd="0" parTransId="{1AAC7414-560C-4C65-A999-CEAE6A6ECB55}" sibTransId="{32B8B9F6-FCE8-4CA3-A4D7-1CE60583E6A6}"/>
    <dgm:cxn modelId="{70E0CCAB-094A-4A7D-B802-FACB9CCDA854}" srcId="{4C776C57-6E2A-4E65-B33C-CEDE385EE6A5}" destId="{E84D869D-1C12-4D55-8DA6-3DDB7AEBCCE0}" srcOrd="6" destOrd="0" parTransId="{8005DCB1-5A99-46D8-A78B-7565D2106131}" sibTransId="{A7ECE242-8CAE-495C-9505-AF9DB7060A39}"/>
    <dgm:cxn modelId="{FAB429E9-2999-4932-9BA0-E315A603F0A7}" type="presOf" srcId="{A15BC054-B09C-43E1-B1DF-300991E9C11E}" destId="{675333F4-41CC-41A0-BB1D-585A530D979B}" srcOrd="0" destOrd="0" presId="urn:microsoft.com/office/officeart/2005/8/layout/radial1"/>
    <dgm:cxn modelId="{3E4790DE-4E0B-4E9B-A41D-13F2FFE13414}" type="presOf" srcId="{16BAEE8F-7E15-40F7-9E5D-929218F34055}" destId="{067ADB37-1426-49EC-B409-7F4C1F78D299}" srcOrd="0" destOrd="0" presId="urn:microsoft.com/office/officeart/2005/8/layout/radial1"/>
    <dgm:cxn modelId="{D019E7F2-2A47-4474-ADBA-0303C28D6D59}" type="presParOf" srcId="{067ADB37-1426-49EC-B409-7F4C1F78D299}" destId="{686214CE-2424-4701-8411-78BA1E7F1BB9}" srcOrd="0" destOrd="0" presId="urn:microsoft.com/office/officeart/2005/8/layout/radial1"/>
    <dgm:cxn modelId="{C7BE7799-AF54-45EA-BE1C-1AFA0BCA1D4D}" type="presParOf" srcId="{067ADB37-1426-49EC-B409-7F4C1F78D299}" destId="{A39F563D-DB3C-4D00-8CB1-2A17B4B7A5CB}" srcOrd="1" destOrd="0" presId="urn:microsoft.com/office/officeart/2005/8/layout/radial1"/>
    <dgm:cxn modelId="{9266061E-52E3-4639-8DE3-267EB77195AC}" type="presParOf" srcId="{A39F563D-DB3C-4D00-8CB1-2A17B4B7A5CB}" destId="{08EA0314-6E3A-4FA7-BB6E-D2FBCAAF725D}" srcOrd="0" destOrd="0" presId="urn:microsoft.com/office/officeart/2005/8/layout/radial1"/>
    <dgm:cxn modelId="{679559BB-911B-4BDC-9C4D-1BEF0B88378F}" type="presParOf" srcId="{067ADB37-1426-49EC-B409-7F4C1F78D299}" destId="{E50F3457-BBE8-4ADC-860D-3E064357E018}" srcOrd="2" destOrd="0" presId="urn:microsoft.com/office/officeart/2005/8/layout/radial1"/>
    <dgm:cxn modelId="{04EBF6B1-7F47-43A1-8AB7-033FB9400E02}" type="presParOf" srcId="{067ADB37-1426-49EC-B409-7F4C1F78D299}" destId="{953BB999-F1CA-4F8F-BB95-1FFDD03C86A6}" srcOrd="3" destOrd="0" presId="urn:microsoft.com/office/officeart/2005/8/layout/radial1"/>
    <dgm:cxn modelId="{CB1E5664-318A-4ED6-BFB8-4F7B286B7D52}" type="presParOf" srcId="{953BB999-F1CA-4F8F-BB95-1FFDD03C86A6}" destId="{B253937C-FA11-4B51-A865-86F56CD93764}" srcOrd="0" destOrd="0" presId="urn:microsoft.com/office/officeart/2005/8/layout/radial1"/>
    <dgm:cxn modelId="{FBB53BFC-E4A9-4D14-B455-986D8111CF39}" type="presParOf" srcId="{067ADB37-1426-49EC-B409-7F4C1F78D299}" destId="{EC285E9C-AE59-467B-A295-9BFA3459F7DB}" srcOrd="4" destOrd="0" presId="urn:microsoft.com/office/officeart/2005/8/layout/radial1"/>
    <dgm:cxn modelId="{005C7974-F889-48D0-8184-5E42BF90C796}" type="presParOf" srcId="{067ADB37-1426-49EC-B409-7F4C1F78D299}" destId="{C76BDC61-FDB1-4BE9-8693-655987912013}" srcOrd="5" destOrd="0" presId="urn:microsoft.com/office/officeart/2005/8/layout/radial1"/>
    <dgm:cxn modelId="{47EED551-F932-44A4-A0C6-C28B9934EE3C}" type="presParOf" srcId="{C76BDC61-FDB1-4BE9-8693-655987912013}" destId="{8866E751-542F-4753-A38B-FA807B6CAB14}" srcOrd="0" destOrd="0" presId="urn:microsoft.com/office/officeart/2005/8/layout/radial1"/>
    <dgm:cxn modelId="{C7AE41CA-4CA9-4943-B422-C432B4C4E091}" type="presParOf" srcId="{067ADB37-1426-49EC-B409-7F4C1F78D299}" destId="{A04DEB44-C771-409E-991E-5B9DA8D5ECD7}" srcOrd="6" destOrd="0" presId="urn:microsoft.com/office/officeart/2005/8/layout/radial1"/>
    <dgm:cxn modelId="{A20A469E-B154-435F-A83C-70FE043083C8}" type="presParOf" srcId="{067ADB37-1426-49EC-B409-7F4C1F78D299}" destId="{839C7E6D-776E-41E8-829F-5E0871F9EACB}" srcOrd="7" destOrd="0" presId="urn:microsoft.com/office/officeart/2005/8/layout/radial1"/>
    <dgm:cxn modelId="{AD3111B3-0783-4CCC-8BB2-9EBDEA3938B2}" type="presParOf" srcId="{839C7E6D-776E-41E8-829F-5E0871F9EACB}" destId="{3FF1064C-B20C-4C5B-B14A-005AB3FDF5CD}" srcOrd="0" destOrd="0" presId="urn:microsoft.com/office/officeart/2005/8/layout/radial1"/>
    <dgm:cxn modelId="{E0886574-4ACB-420D-9841-5338AC6F152F}" type="presParOf" srcId="{067ADB37-1426-49EC-B409-7F4C1F78D299}" destId="{0B0D67F7-8BCD-4BD3-A724-FCCBE5F21C43}" srcOrd="8" destOrd="0" presId="urn:microsoft.com/office/officeart/2005/8/layout/radial1"/>
    <dgm:cxn modelId="{DE512134-DABF-40A5-BCE6-8EEB3BDF9C35}" type="presParOf" srcId="{067ADB37-1426-49EC-B409-7F4C1F78D299}" destId="{8A54885B-3EF7-4C98-93D0-94FDE703C99C}" srcOrd="9" destOrd="0" presId="urn:microsoft.com/office/officeart/2005/8/layout/radial1"/>
    <dgm:cxn modelId="{5A1D1FB1-8393-4EB3-BB52-C34ECFBE6206}" type="presParOf" srcId="{8A54885B-3EF7-4C98-93D0-94FDE703C99C}" destId="{2F776B99-5AC3-4C8F-992C-00E9C912750D}" srcOrd="0" destOrd="0" presId="urn:microsoft.com/office/officeart/2005/8/layout/radial1"/>
    <dgm:cxn modelId="{FC74EB2B-9587-4697-82E8-529EB7F89348}" type="presParOf" srcId="{067ADB37-1426-49EC-B409-7F4C1F78D299}" destId="{ED618D06-F9D9-4A0F-8428-EEB021F55EBD}" srcOrd="10" destOrd="0" presId="urn:microsoft.com/office/officeart/2005/8/layout/radial1"/>
    <dgm:cxn modelId="{8150A333-C9CA-480A-9C7B-09E2FE16E6B5}" type="presParOf" srcId="{067ADB37-1426-49EC-B409-7F4C1F78D299}" destId="{675333F4-41CC-41A0-BB1D-585A530D979B}" srcOrd="11" destOrd="0" presId="urn:microsoft.com/office/officeart/2005/8/layout/radial1"/>
    <dgm:cxn modelId="{9674AF6B-0C72-42C6-808C-A8DF583CF22D}" type="presParOf" srcId="{675333F4-41CC-41A0-BB1D-585A530D979B}" destId="{29C6D45E-E9CF-4107-A099-3FB4AA760C87}" srcOrd="0" destOrd="0" presId="urn:microsoft.com/office/officeart/2005/8/layout/radial1"/>
    <dgm:cxn modelId="{F0CEB7DA-E7A9-4642-A287-430182061CEF}" type="presParOf" srcId="{067ADB37-1426-49EC-B409-7F4C1F78D299}" destId="{471A3ED6-4579-4BDA-A868-3AABEF9D83BF}" srcOrd="12" destOrd="0" presId="urn:microsoft.com/office/officeart/2005/8/layout/radial1"/>
    <dgm:cxn modelId="{E8675A4E-1216-446F-8AF5-F24B2496A4E5}" type="presParOf" srcId="{067ADB37-1426-49EC-B409-7F4C1F78D299}" destId="{D7C705B1-C324-4020-81E9-ED8C26CB7908}" srcOrd="13" destOrd="0" presId="urn:microsoft.com/office/officeart/2005/8/layout/radial1"/>
    <dgm:cxn modelId="{C66DFAF0-A516-4FB2-AED1-4F8D32438B67}" type="presParOf" srcId="{D7C705B1-C324-4020-81E9-ED8C26CB7908}" destId="{EE4E12AB-F779-45E0-BF3A-97037F13A71A}" srcOrd="0" destOrd="0" presId="urn:microsoft.com/office/officeart/2005/8/layout/radial1"/>
    <dgm:cxn modelId="{5EEA7F1D-2AC0-436D-BD12-4996182DEC1D}" type="presParOf" srcId="{067ADB37-1426-49EC-B409-7F4C1F78D299}" destId="{8D3E85E2-4EB4-4E82-9F5E-4918AED6A7FD}" srcOrd="14" destOrd="0" presId="urn:microsoft.com/office/officeart/2005/8/layout/radial1"/>
    <dgm:cxn modelId="{D14A5ED0-1DEF-4DDD-895D-1DC2F52E8FE4}" type="presParOf" srcId="{067ADB37-1426-49EC-B409-7F4C1F78D299}" destId="{92C7AE0C-074D-4C52-92B9-17836B312375}" srcOrd="15" destOrd="0" presId="urn:microsoft.com/office/officeart/2005/8/layout/radial1"/>
    <dgm:cxn modelId="{2B74B6E0-FC8C-4328-8F47-8F85CAA551A0}" type="presParOf" srcId="{92C7AE0C-074D-4C52-92B9-17836B312375}" destId="{ED60EA64-B19D-42D8-B1EB-77327C8868F0}" srcOrd="0" destOrd="0" presId="urn:microsoft.com/office/officeart/2005/8/layout/radial1"/>
    <dgm:cxn modelId="{81E80D9E-4A38-4B01-97FE-C55A5A360663}" type="presParOf" srcId="{067ADB37-1426-49EC-B409-7F4C1F78D299}" destId="{60CA6C36-448B-4C18-9A80-D292CC787E7A}"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C95618-527D-45AB-A084-05AB6E382920}" type="doc">
      <dgm:prSet loTypeId="urn:microsoft.com/office/officeart/2005/8/layout/pyramid2" loCatId="pyramid" qsTypeId="urn:microsoft.com/office/officeart/2005/8/quickstyle/simple1" qsCatId="simple" csTypeId="urn:microsoft.com/office/officeart/2005/8/colors/accent1_2" csCatId="accent1" phldr="1"/>
      <dgm:spPr/>
    </dgm:pt>
    <dgm:pt modelId="{1BB10B57-6D4D-4AE7-BAE5-2699E3801357}">
      <dgm:prSet phldrT="[Κείμενο]" custT="1"/>
      <dgm:spPr/>
      <dgm:t>
        <a:bodyPr/>
        <a:lstStyle/>
        <a:p>
          <a:r>
            <a:rPr lang="en-US" sz="1400" b="1" dirty="0" smtClean="0"/>
            <a:t>289</a:t>
          </a:r>
          <a:r>
            <a:rPr lang="en-US" sz="1300" dirty="0" smtClean="0"/>
            <a:t> </a:t>
          </a:r>
          <a:r>
            <a:rPr lang="el-GR" sz="1300" dirty="0" smtClean="0"/>
            <a:t>συμμετέχοντες</a:t>
          </a:r>
          <a:r>
            <a:rPr lang="en-US" sz="1300" dirty="0" smtClean="0"/>
            <a:t> (E</a:t>
          </a:r>
          <a:r>
            <a:rPr lang="el-GR" sz="1300" dirty="0" smtClean="0"/>
            <a:t>ερευνητικοί φορείς</a:t>
          </a:r>
          <a:r>
            <a:rPr lang="en-US" sz="1300" dirty="0" smtClean="0"/>
            <a:t>, </a:t>
          </a:r>
          <a:r>
            <a:rPr lang="el-GR" sz="1300" dirty="0" smtClean="0"/>
            <a:t>επιχειρήσεις, Υπουργεία, περιφέρειες</a:t>
          </a:r>
          <a:r>
            <a:rPr lang="en-US" sz="1300" dirty="0" smtClean="0"/>
            <a:t>,</a:t>
          </a:r>
          <a:r>
            <a:rPr lang="el-GR" sz="1300" dirty="0" smtClean="0"/>
            <a:t>)</a:t>
          </a:r>
          <a:endParaRPr lang="el-GR" sz="1300" dirty="0"/>
        </a:p>
      </dgm:t>
    </dgm:pt>
    <dgm:pt modelId="{FBF09BD5-C9DD-4038-A231-AD4F5CD88407}" type="parTrans" cxnId="{04D08717-56D3-4898-81A8-585D601F5185}">
      <dgm:prSet/>
      <dgm:spPr/>
      <dgm:t>
        <a:bodyPr/>
        <a:lstStyle/>
        <a:p>
          <a:endParaRPr lang="el-GR"/>
        </a:p>
      </dgm:t>
    </dgm:pt>
    <dgm:pt modelId="{28D8200A-531C-4B7F-BA0E-B55B388DB387}" type="sibTrans" cxnId="{04D08717-56D3-4898-81A8-585D601F5185}">
      <dgm:prSet/>
      <dgm:spPr/>
      <dgm:t>
        <a:bodyPr/>
        <a:lstStyle/>
        <a:p>
          <a:endParaRPr lang="el-GR"/>
        </a:p>
      </dgm:t>
    </dgm:pt>
    <dgm:pt modelId="{1F281B34-B0E5-43A6-9F95-1E540D8EECC9}">
      <dgm:prSet phldrT="[Κείμενο]"/>
      <dgm:spPr/>
      <dgm:t>
        <a:bodyPr/>
        <a:lstStyle/>
        <a:p>
          <a:r>
            <a:rPr lang="en-US" dirty="0" smtClean="0"/>
            <a:t>15</a:t>
          </a:r>
          <a:r>
            <a:rPr lang="el-GR" dirty="0" smtClean="0"/>
            <a:t> </a:t>
          </a:r>
          <a:r>
            <a:rPr lang="el-GR" dirty="0" err="1" smtClean="0"/>
            <a:t>συναντησεις</a:t>
          </a:r>
          <a:r>
            <a:rPr lang="en-US" dirty="0" smtClean="0"/>
            <a:t> (2 </a:t>
          </a:r>
          <a:r>
            <a:rPr lang="el-GR" dirty="0" err="1" smtClean="0"/>
            <a:t>ανοιχτες</a:t>
          </a:r>
          <a:r>
            <a:rPr lang="en-US" dirty="0" smtClean="0"/>
            <a:t> </a:t>
          </a:r>
          <a:r>
            <a:rPr lang="el-GR" dirty="0" smtClean="0"/>
            <a:t>και</a:t>
          </a:r>
          <a:r>
            <a:rPr lang="en-US" dirty="0" smtClean="0"/>
            <a:t> 13 </a:t>
          </a:r>
          <a:r>
            <a:rPr lang="el-GR" dirty="0" err="1" smtClean="0"/>
            <a:t>ομαδες</a:t>
          </a:r>
          <a:r>
            <a:rPr lang="el-GR" dirty="0" smtClean="0"/>
            <a:t> εργασίας</a:t>
          </a:r>
          <a:r>
            <a:rPr lang="en-US" dirty="0" smtClean="0"/>
            <a:t>)</a:t>
          </a:r>
          <a:endParaRPr lang="el-GR" dirty="0"/>
        </a:p>
      </dgm:t>
    </dgm:pt>
    <dgm:pt modelId="{759CE108-4D31-4D87-9EA1-00769345F9C1}" type="parTrans" cxnId="{6B2F6D02-0B75-466C-B9E2-62D2DDDD0E70}">
      <dgm:prSet/>
      <dgm:spPr/>
      <dgm:t>
        <a:bodyPr/>
        <a:lstStyle/>
        <a:p>
          <a:endParaRPr lang="el-GR"/>
        </a:p>
      </dgm:t>
    </dgm:pt>
    <dgm:pt modelId="{CE5DEA37-CE16-4002-85CB-8BF1B60AE188}" type="sibTrans" cxnId="{6B2F6D02-0B75-466C-B9E2-62D2DDDD0E70}">
      <dgm:prSet/>
      <dgm:spPr/>
      <dgm:t>
        <a:bodyPr/>
        <a:lstStyle/>
        <a:p>
          <a:endParaRPr lang="el-GR"/>
        </a:p>
      </dgm:t>
    </dgm:pt>
    <dgm:pt modelId="{C52ECFA2-27A2-484C-8C06-00F2D309209C}">
      <dgm:prSet phldrT="[Κείμενο]"/>
      <dgm:spPr/>
      <dgm:t>
        <a:bodyPr/>
        <a:lstStyle/>
        <a:p>
          <a:r>
            <a:rPr lang="en-US" dirty="0" smtClean="0"/>
            <a:t>9 </a:t>
          </a:r>
          <a:r>
            <a:rPr lang="el-GR" dirty="0" smtClean="0"/>
            <a:t>στρογγυλά τραπέζια σε αντίστοιχες ημερίδες και εκθέσεις</a:t>
          </a:r>
          <a:endParaRPr lang="el-GR" dirty="0"/>
        </a:p>
      </dgm:t>
    </dgm:pt>
    <dgm:pt modelId="{D530ABE5-82B4-4C6C-8091-534C54C814F5}" type="parTrans" cxnId="{5D7C56A3-4AFE-409C-9862-870E25EC1FAF}">
      <dgm:prSet/>
      <dgm:spPr/>
      <dgm:t>
        <a:bodyPr/>
        <a:lstStyle/>
        <a:p>
          <a:endParaRPr lang="el-GR"/>
        </a:p>
      </dgm:t>
    </dgm:pt>
    <dgm:pt modelId="{BB97F8BB-7704-4403-B4F9-3551019E7BE3}" type="sibTrans" cxnId="{5D7C56A3-4AFE-409C-9862-870E25EC1FAF}">
      <dgm:prSet/>
      <dgm:spPr/>
      <dgm:t>
        <a:bodyPr/>
        <a:lstStyle/>
        <a:p>
          <a:endParaRPr lang="el-GR"/>
        </a:p>
      </dgm:t>
    </dgm:pt>
    <dgm:pt modelId="{294920C9-FE70-43D3-8B88-61CB6161950C}">
      <dgm:prSet/>
      <dgm:spPr/>
      <dgm:t>
        <a:bodyPr/>
        <a:lstStyle/>
        <a:p>
          <a:r>
            <a:rPr lang="en-US" dirty="0" smtClean="0"/>
            <a:t>2 </a:t>
          </a:r>
          <a:r>
            <a:rPr lang="el-GR" dirty="0" smtClean="0"/>
            <a:t>Ευρωπαϊκές Πλατφόρμες</a:t>
          </a:r>
          <a:r>
            <a:rPr lang="en-US" dirty="0" smtClean="0"/>
            <a:t> (FOOD FOR LIFE &amp; HATIP)</a:t>
          </a:r>
          <a:endParaRPr lang="el-GR" dirty="0"/>
        </a:p>
      </dgm:t>
    </dgm:pt>
    <dgm:pt modelId="{1250EF08-DDEB-46A6-B910-0D4BECE4BDE1}" type="parTrans" cxnId="{BEF564D2-0ECD-40BD-9FA2-88DB3F1BBC5D}">
      <dgm:prSet/>
      <dgm:spPr/>
      <dgm:t>
        <a:bodyPr/>
        <a:lstStyle/>
        <a:p>
          <a:endParaRPr lang="el-GR"/>
        </a:p>
      </dgm:t>
    </dgm:pt>
    <dgm:pt modelId="{DA172FC2-D5F6-465B-B88F-FEBB9CDA79F0}" type="sibTrans" cxnId="{BEF564D2-0ECD-40BD-9FA2-88DB3F1BBC5D}">
      <dgm:prSet/>
      <dgm:spPr/>
      <dgm:t>
        <a:bodyPr/>
        <a:lstStyle/>
        <a:p>
          <a:endParaRPr lang="el-GR"/>
        </a:p>
      </dgm:t>
    </dgm:pt>
    <dgm:pt modelId="{4B17EB62-F353-42AE-831D-3B80A684432B}" type="pres">
      <dgm:prSet presAssocID="{82C95618-527D-45AB-A084-05AB6E382920}" presName="compositeShape" presStyleCnt="0">
        <dgm:presLayoutVars>
          <dgm:dir/>
          <dgm:resizeHandles/>
        </dgm:presLayoutVars>
      </dgm:prSet>
      <dgm:spPr/>
    </dgm:pt>
    <dgm:pt modelId="{9A77BD3E-477A-44C5-B140-6119517CECC4}" type="pres">
      <dgm:prSet presAssocID="{82C95618-527D-45AB-A084-05AB6E382920}" presName="pyramid" presStyleLbl="node1" presStyleIdx="0" presStyleCnt="1"/>
      <dgm:spPr/>
    </dgm:pt>
    <dgm:pt modelId="{EE638230-63E9-4044-9B7A-77CF2E190B02}" type="pres">
      <dgm:prSet presAssocID="{82C95618-527D-45AB-A084-05AB6E382920}" presName="theList" presStyleCnt="0"/>
      <dgm:spPr/>
    </dgm:pt>
    <dgm:pt modelId="{467D8AFE-F781-41F8-9690-EEFE70F7A3ED}" type="pres">
      <dgm:prSet presAssocID="{1BB10B57-6D4D-4AE7-BAE5-2699E3801357}" presName="aNode" presStyleLbl="fgAcc1" presStyleIdx="0" presStyleCnt="4">
        <dgm:presLayoutVars>
          <dgm:bulletEnabled val="1"/>
        </dgm:presLayoutVars>
      </dgm:prSet>
      <dgm:spPr/>
      <dgm:t>
        <a:bodyPr/>
        <a:lstStyle/>
        <a:p>
          <a:endParaRPr lang="el-GR"/>
        </a:p>
      </dgm:t>
    </dgm:pt>
    <dgm:pt modelId="{7BF28210-83A5-42E7-886A-C248BAC1E3DC}" type="pres">
      <dgm:prSet presAssocID="{1BB10B57-6D4D-4AE7-BAE5-2699E3801357}" presName="aSpace" presStyleCnt="0"/>
      <dgm:spPr/>
    </dgm:pt>
    <dgm:pt modelId="{74F41BA7-4ACA-4EB2-8D7F-EEC0A9CC6E92}" type="pres">
      <dgm:prSet presAssocID="{1F281B34-B0E5-43A6-9F95-1E540D8EECC9}" presName="aNode" presStyleLbl="fgAcc1" presStyleIdx="1" presStyleCnt="4">
        <dgm:presLayoutVars>
          <dgm:bulletEnabled val="1"/>
        </dgm:presLayoutVars>
      </dgm:prSet>
      <dgm:spPr/>
      <dgm:t>
        <a:bodyPr/>
        <a:lstStyle/>
        <a:p>
          <a:endParaRPr lang="el-GR"/>
        </a:p>
      </dgm:t>
    </dgm:pt>
    <dgm:pt modelId="{DEC66533-0B35-40E2-855F-ADF9F0BC93AD}" type="pres">
      <dgm:prSet presAssocID="{1F281B34-B0E5-43A6-9F95-1E540D8EECC9}" presName="aSpace" presStyleCnt="0"/>
      <dgm:spPr/>
    </dgm:pt>
    <dgm:pt modelId="{F27756A0-3BA1-498C-9A16-62EC30FF4181}" type="pres">
      <dgm:prSet presAssocID="{C52ECFA2-27A2-484C-8C06-00F2D309209C}" presName="aNode" presStyleLbl="fgAcc1" presStyleIdx="2" presStyleCnt="4">
        <dgm:presLayoutVars>
          <dgm:bulletEnabled val="1"/>
        </dgm:presLayoutVars>
      </dgm:prSet>
      <dgm:spPr/>
      <dgm:t>
        <a:bodyPr/>
        <a:lstStyle/>
        <a:p>
          <a:endParaRPr lang="el-GR"/>
        </a:p>
      </dgm:t>
    </dgm:pt>
    <dgm:pt modelId="{4AD9F6A6-D0AC-42FE-A6EE-7491E415DDF4}" type="pres">
      <dgm:prSet presAssocID="{C52ECFA2-27A2-484C-8C06-00F2D309209C}" presName="aSpace" presStyleCnt="0"/>
      <dgm:spPr/>
    </dgm:pt>
    <dgm:pt modelId="{21C3037D-E270-413A-811A-9EBA298C4F87}" type="pres">
      <dgm:prSet presAssocID="{294920C9-FE70-43D3-8B88-61CB6161950C}" presName="aNode" presStyleLbl="fgAcc1" presStyleIdx="3" presStyleCnt="4">
        <dgm:presLayoutVars>
          <dgm:bulletEnabled val="1"/>
        </dgm:presLayoutVars>
      </dgm:prSet>
      <dgm:spPr/>
      <dgm:t>
        <a:bodyPr/>
        <a:lstStyle/>
        <a:p>
          <a:endParaRPr lang="el-GR"/>
        </a:p>
      </dgm:t>
    </dgm:pt>
    <dgm:pt modelId="{7B54407F-55AD-4F80-8EDA-4383565E52A3}" type="pres">
      <dgm:prSet presAssocID="{294920C9-FE70-43D3-8B88-61CB6161950C}" presName="aSpace" presStyleCnt="0"/>
      <dgm:spPr/>
    </dgm:pt>
  </dgm:ptLst>
  <dgm:cxnLst>
    <dgm:cxn modelId="{B61DF825-4B24-4B70-9F99-D98A4E74C419}" type="presOf" srcId="{82C95618-527D-45AB-A084-05AB6E382920}" destId="{4B17EB62-F353-42AE-831D-3B80A684432B}" srcOrd="0" destOrd="0" presId="urn:microsoft.com/office/officeart/2005/8/layout/pyramid2"/>
    <dgm:cxn modelId="{BEF564D2-0ECD-40BD-9FA2-88DB3F1BBC5D}" srcId="{82C95618-527D-45AB-A084-05AB6E382920}" destId="{294920C9-FE70-43D3-8B88-61CB6161950C}" srcOrd="3" destOrd="0" parTransId="{1250EF08-DDEB-46A6-B910-0D4BECE4BDE1}" sibTransId="{DA172FC2-D5F6-465B-B88F-FEBB9CDA79F0}"/>
    <dgm:cxn modelId="{CD0351F1-9837-40A9-9D8E-DF8E13324026}" type="presOf" srcId="{C52ECFA2-27A2-484C-8C06-00F2D309209C}" destId="{F27756A0-3BA1-498C-9A16-62EC30FF4181}" srcOrd="0" destOrd="0" presId="urn:microsoft.com/office/officeart/2005/8/layout/pyramid2"/>
    <dgm:cxn modelId="{5C033F0B-138D-486F-B095-E32063919306}" type="presOf" srcId="{1BB10B57-6D4D-4AE7-BAE5-2699E3801357}" destId="{467D8AFE-F781-41F8-9690-EEFE70F7A3ED}" srcOrd="0" destOrd="0" presId="urn:microsoft.com/office/officeart/2005/8/layout/pyramid2"/>
    <dgm:cxn modelId="{6B2F6D02-0B75-466C-B9E2-62D2DDDD0E70}" srcId="{82C95618-527D-45AB-A084-05AB6E382920}" destId="{1F281B34-B0E5-43A6-9F95-1E540D8EECC9}" srcOrd="1" destOrd="0" parTransId="{759CE108-4D31-4D87-9EA1-00769345F9C1}" sibTransId="{CE5DEA37-CE16-4002-85CB-8BF1B60AE188}"/>
    <dgm:cxn modelId="{04D08717-56D3-4898-81A8-585D601F5185}" srcId="{82C95618-527D-45AB-A084-05AB6E382920}" destId="{1BB10B57-6D4D-4AE7-BAE5-2699E3801357}" srcOrd="0" destOrd="0" parTransId="{FBF09BD5-C9DD-4038-A231-AD4F5CD88407}" sibTransId="{28D8200A-531C-4B7F-BA0E-B55B388DB387}"/>
    <dgm:cxn modelId="{9D5451AE-5078-41AC-9D4D-5F8C1E622A09}" type="presOf" srcId="{294920C9-FE70-43D3-8B88-61CB6161950C}" destId="{21C3037D-E270-413A-811A-9EBA298C4F87}" srcOrd="0" destOrd="0" presId="urn:microsoft.com/office/officeart/2005/8/layout/pyramid2"/>
    <dgm:cxn modelId="{5D7C56A3-4AFE-409C-9862-870E25EC1FAF}" srcId="{82C95618-527D-45AB-A084-05AB6E382920}" destId="{C52ECFA2-27A2-484C-8C06-00F2D309209C}" srcOrd="2" destOrd="0" parTransId="{D530ABE5-82B4-4C6C-8091-534C54C814F5}" sibTransId="{BB97F8BB-7704-4403-B4F9-3551019E7BE3}"/>
    <dgm:cxn modelId="{55EAE021-FC75-4EB2-A177-AA474586EDEC}" type="presOf" srcId="{1F281B34-B0E5-43A6-9F95-1E540D8EECC9}" destId="{74F41BA7-4ACA-4EB2-8D7F-EEC0A9CC6E92}" srcOrd="0" destOrd="0" presId="urn:microsoft.com/office/officeart/2005/8/layout/pyramid2"/>
    <dgm:cxn modelId="{CFBFCB3D-F6C3-4FCB-863F-138242ED3475}" type="presParOf" srcId="{4B17EB62-F353-42AE-831D-3B80A684432B}" destId="{9A77BD3E-477A-44C5-B140-6119517CECC4}" srcOrd="0" destOrd="0" presId="urn:microsoft.com/office/officeart/2005/8/layout/pyramid2"/>
    <dgm:cxn modelId="{8E7A40C6-D3B5-4986-B077-B5B960A3A8D3}" type="presParOf" srcId="{4B17EB62-F353-42AE-831D-3B80A684432B}" destId="{EE638230-63E9-4044-9B7A-77CF2E190B02}" srcOrd="1" destOrd="0" presId="urn:microsoft.com/office/officeart/2005/8/layout/pyramid2"/>
    <dgm:cxn modelId="{D68E7137-AFAB-45AB-A820-600586CBC673}" type="presParOf" srcId="{EE638230-63E9-4044-9B7A-77CF2E190B02}" destId="{467D8AFE-F781-41F8-9690-EEFE70F7A3ED}" srcOrd="0" destOrd="0" presId="urn:microsoft.com/office/officeart/2005/8/layout/pyramid2"/>
    <dgm:cxn modelId="{76DB2387-71EA-4E00-B521-98A888BE7D7A}" type="presParOf" srcId="{EE638230-63E9-4044-9B7A-77CF2E190B02}" destId="{7BF28210-83A5-42E7-886A-C248BAC1E3DC}" srcOrd="1" destOrd="0" presId="urn:microsoft.com/office/officeart/2005/8/layout/pyramid2"/>
    <dgm:cxn modelId="{D302E789-87F1-4498-911B-278CEE341C00}" type="presParOf" srcId="{EE638230-63E9-4044-9B7A-77CF2E190B02}" destId="{74F41BA7-4ACA-4EB2-8D7F-EEC0A9CC6E92}" srcOrd="2" destOrd="0" presId="urn:microsoft.com/office/officeart/2005/8/layout/pyramid2"/>
    <dgm:cxn modelId="{93794151-888A-4D0B-8109-8415441A4C3B}" type="presParOf" srcId="{EE638230-63E9-4044-9B7A-77CF2E190B02}" destId="{DEC66533-0B35-40E2-855F-ADF9F0BC93AD}" srcOrd="3" destOrd="0" presId="urn:microsoft.com/office/officeart/2005/8/layout/pyramid2"/>
    <dgm:cxn modelId="{BA7F3F69-B6EB-48C8-9A4B-E9D809EBCDE9}" type="presParOf" srcId="{EE638230-63E9-4044-9B7A-77CF2E190B02}" destId="{F27756A0-3BA1-498C-9A16-62EC30FF4181}" srcOrd="4" destOrd="0" presId="urn:microsoft.com/office/officeart/2005/8/layout/pyramid2"/>
    <dgm:cxn modelId="{C155710E-AA2B-4938-9CF3-10842FC871D7}" type="presParOf" srcId="{EE638230-63E9-4044-9B7A-77CF2E190B02}" destId="{4AD9F6A6-D0AC-42FE-A6EE-7491E415DDF4}" srcOrd="5" destOrd="0" presId="urn:microsoft.com/office/officeart/2005/8/layout/pyramid2"/>
    <dgm:cxn modelId="{B1AE2C4C-877A-4A6F-B8FB-D4B77ABD79D8}" type="presParOf" srcId="{EE638230-63E9-4044-9B7A-77CF2E190B02}" destId="{21C3037D-E270-413A-811A-9EBA298C4F87}" srcOrd="6" destOrd="0" presId="urn:microsoft.com/office/officeart/2005/8/layout/pyramid2"/>
    <dgm:cxn modelId="{BDF3E603-9D83-4CFA-9D57-C171BB6C0E29}" type="presParOf" srcId="{EE638230-63E9-4044-9B7A-77CF2E190B02}" destId="{7B54407F-55AD-4F80-8EDA-4383565E52A3}"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C094EB-8BC9-4E0A-BC05-3A4C9B3C9F25}"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l-GR"/>
        </a:p>
      </dgm:t>
    </dgm:pt>
    <dgm:pt modelId="{8C2B71F8-C93B-4DEA-A8B0-6F0283E12DC7}">
      <dgm:prSet custT="1"/>
      <dgm:spPr>
        <a:solidFill>
          <a:srgbClr val="92D050"/>
        </a:solidFill>
      </dgm:spPr>
      <dgm:t>
        <a:bodyPr/>
        <a:lstStyle/>
        <a:p>
          <a:r>
            <a:rPr lang="el-GR" sz="1600" b="1" dirty="0" smtClean="0">
              <a:solidFill>
                <a:schemeClr val="bg1"/>
              </a:solidFill>
            </a:rPr>
            <a:t>Επένδυση στη δημιουργία και διάχυση της Νέας Γνώσης</a:t>
          </a:r>
          <a:r>
            <a:rPr lang="el-GR" sz="1600" dirty="0" smtClean="0">
              <a:solidFill>
                <a:schemeClr val="bg1"/>
              </a:solidFill>
            </a:rPr>
            <a:t> </a:t>
          </a:r>
          <a:r>
            <a:rPr lang="en-US" sz="1600" b="1" dirty="0" smtClean="0">
              <a:solidFill>
                <a:schemeClr val="bg1"/>
              </a:solidFill>
              <a:effectLst/>
            </a:rPr>
            <a:t>(</a:t>
          </a:r>
          <a:r>
            <a:rPr lang="el-GR" sz="1600" b="1" dirty="0" smtClean="0">
              <a:solidFill>
                <a:schemeClr val="bg1"/>
              </a:solidFill>
              <a:effectLst/>
            </a:rPr>
            <a:t>Ερευνητικές Υποδομές</a:t>
          </a:r>
          <a:r>
            <a:rPr lang="en-US" sz="1600" b="1" dirty="0" smtClean="0">
              <a:solidFill>
                <a:schemeClr val="bg1"/>
              </a:solidFill>
              <a:effectLst/>
            </a:rPr>
            <a:t>, </a:t>
          </a:r>
          <a:r>
            <a:rPr lang="el-GR" sz="1600" b="1" dirty="0" err="1" smtClean="0">
              <a:solidFill>
                <a:schemeClr val="bg1"/>
              </a:solidFill>
              <a:effectLst/>
            </a:rPr>
            <a:t>ΑΡΙΣΤΕΙΑ,Κεντρα</a:t>
          </a:r>
          <a:r>
            <a:rPr lang="el-GR" sz="1600" b="1" dirty="0" smtClean="0">
              <a:solidFill>
                <a:schemeClr val="bg1"/>
              </a:solidFill>
              <a:effectLst/>
            </a:rPr>
            <a:t> Ικανότητας</a:t>
          </a:r>
          <a:r>
            <a:rPr lang="en-US" sz="1600" b="1" dirty="0" smtClean="0">
              <a:solidFill>
                <a:schemeClr val="bg1"/>
              </a:solidFill>
              <a:effectLst/>
            </a:rPr>
            <a:t> </a:t>
          </a:r>
          <a:r>
            <a:rPr lang="el-GR" sz="1600" b="1" dirty="0" smtClean="0">
              <a:solidFill>
                <a:schemeClr val="bg1"/>
              </a:solidFill>
              <a:effectLst/>
            </a:rPr>
            <a:t>κλπ</a:t>
          </a:r>
          <a:r>
            <a:rPr lang="en-US" sz="1600" b="1" dirty="0" smtClean="0">
              <a:solidFill>
                <a:schemeClr val="bg1"/>
              </a:solidFill>
              <a:effectLst/>
            </a:rPr>
            <a:t>)</a:t>
          </a:r>
        </a:p>
      </dgm:t>
    </dgm:pt>
    <dgm:pt modelId="{A7F40FDB-BBC4-4774-94ED-D17E673C8E25}" type="parTrans" cxnId="{99F07DCB-9788-4361-B8D6-8D60AF112EE4}">
      <dgm:prSet/>
      <dgm:spPr/>
      <dgm:t>
        <a:bodyPr/>
        <a:lstStyle/>
        <a:p>
          <a:endParaRPr lang="el-GR"/>
        </a:p>
      </dgm:t>
    </dgm:pt>
    <dgm:pt modelId="{2E2545B8-05B9-4C1D-B5F0-C3EF91FF1809}" type="sibTrans" cxnId="{99F07DCB-9788-4361-B8D6-8D60AF112EE4}">
      <dgm:prSet/>
      <dgm:spPr/>
      <dgm:t>
        <a:bodyPr/>
        <a:lstStyle/>
        <a:p>
          <a:endParaRPr lang="el-GR"/>
        </a:p>
      </dgm:t>
    </dgm:pt>
    <dgm:pt modelId="{B15B6313-B4DD-44F9-98BB-7EB35E1AABB2}">
      <dgm:prSet custT="1"/>
      <dgm:spPr>
        <a:solidFill>
          <a:srgbClr val="FFC000"/>
        </a:solidFill>
      </dgm:spPr>
      <dgm:t>
        <a:bodyPr/>
        <a:lstStyle/>
        <a:p>
          <a:pPr rtl="0"/>
          <a:r>
            <a:rPr lang="el-GR" sz="1800" b="1" dirty="0" smtClean="0">
              <a:solidFill>
                <a:schemeClr val="bg1"/>
              </a:solidFill>
            </a:rPr>
            <a:t>Επένδυση στην έρευνα και καινοτομία</a:t>
          </a:r>
          <a:r>
            <a:rPr lang="el-GR" sz="1800" dirty="0" smtClean="0">
              <a:solidFill>
                <a:schemeClr val="bg1"/>
              </a:solidFill>
            </a:rPr>
            <a:t> </a:t>
          </a:r>
        </a:p>
        <a:p>
          <a:pPr rtl="0"/>
          <a:r>
            <a:rPr lang="en-US" sz="1800" b="1" dirty="0" smtClean="0">
              <a:solidFill>
                <a:schemeClr val="bg1"/>
              </a:solidFill>
              <a:effectLst/>
              <a:latin typeface="Times New Roman"/>
              <a:ea typeface="Times New Roman"/>
            </a:rPr>
            <a:t>(</a:t>
          </a:r>
          <a:r>
            <a:rPr lang="el-GR" sz="1400" b="1" dirty="0" smtClean="0">
              <a:solidFill>
                <a:schemeClr val="bg1"/>
              </a:solidFill>
              <a:effectLst/>
              <a:latin typeface="Times New Roman"/>
              <a:ea typeface="Times New Roman"/>
            </a:rPr>
            <a:t>Ενίσχυση ΕΤΑΚ στις επιχειρήσεις, Συνεργατικά </a:t>
          </a:r>
          <a:r>
            <a:rPr lang="el-GR" sz="1400" b="1" dirty="0" err="1" smtClean="0">
              <a:solidFill>
                <a:schemeClr val="bg1"/>
              </a:solidFill>
              <a:effectLst/>
              <a:latin typeface="Times New Roman"/>
              <a:ea typeface="Times New Roman"/>
            </a:rPr>
            <a:t>εργα</a:t>
          </a:r>
          <a:r>
            <a:rPr lang="el-GR" sz="1400" b="1" dirty="0" smtClean="0">
              <a:solidFill>
                <a:schemeClr val="bg1"/>
              </a:solidFill>
              <a:effectLst/>
              <a:latin typeface="Times New Roman"/>
              <a:ea typeface="Times New Roman"/>
            </a:rPr>
            <a:t>, </a:t>
          </a:r>
          <a:r>
            <a:rPr lang="en-US" sz="1400" b="1" dirty="0" smtClean="0">
              <a:solidFill>
                <a:schemeClr val="bg1"/>
              </a:solidFill>
              <a:effectLst/>
              <a:latin typeface="Times New Roman"/>
              <a:ea typeface="Times New Roman"/>
            </a:rPr>
            <a:t>spin-off Start-ups, Proof of Concept etc.)</a:t>
          </a:r>
          <a:endParaRPr lang="el-GR" sz="1400" b="1" dirty="0" smtClean="0">
            <a:solidFill>
              <a:schemeClr val="bg1"/>
            </a:solidFill>
            <a:effectLst/>
            <a:latin typeface="Times New Roman"/>
            <a:ea typeface="Times New Roman"/>
          </a:endParaRPr>
        </a:p>
      </dgm:t>
    </dgm:pt>
    <dgm:pt modelId="{24A9CC2A-B2DB-4A93-AB99-08F3275ABC89}" type="parTrans" cxnId="{6AFEEAAF-561A-4996-A726-1E297A0133F0}">
      <dgm:prSet/>
      <dgm:spPr/>
      <dgm:t>
        <a:bodyPr/>
        <a:lstStyle/>
        <a:p>
          <a:endParaRPr lang="el-GR"/>
        </a:p>
      </dgm:t>
    </dgm:pt>
    <dgm:pt modelId="{8E23AD4F-6E1F-4A34-9F41-778256EAE29A}" type="sibTrans" cxnId="{6AFEEAAF-561A-4996-A726-1E297A0133F0}">
      <dgm:prSet/>
      <dgm:spPr/>
      <dgm:t>
        <a:bodyPr/>
        <a:lstStyle/>
        <a:p>
          <a:endParaRPr lang="el-GR"/>
        </a:p>
      </dgm:t>
    </dgm:pt>
    <dgm:pt modelId="{8F155EF6-0718-4FED-B5B0-D69BC1349AA4}">
      <dgm:prSet custT="1"/>
      <dgm:spPr>
        <a:solidFill>
          <a:srgbClr val="00B0F0"/>
        </a:solidFill>
      </dgm:spPr>
      <dgm:t>
        <a:bodyPr/>
        <a:lstStyle/>
        <a:p>
          <a:pPr rtl="0"/>
          <a:r>
            <a:rPr lang="el-GR" sz="1600" b="1" dirty="0" smtClean="0">
              <a:solidFill>
                <a:schemeClr val="bg1"/>
              </a:solidFill>
            </a:rPr>
            <a:t>Ανάπτυξη καινοτομικής νοοτροπίας και θεσμών και διασυνδέσεων ΕΤΑΚ με την κοινωνία</a:t>
          </a:r>
        </a:p>
        <a:p>
          <a:pPr rtl="0"/>
          <a:r>
            <a:rPr lang="en-US" sz="1400" b="1" dirty="0" smtClean="0">
              <a:solidFill>
                <a:schemeClr val="bg1"/>
              </a:solidFill>
              <a:effectLst/>
              <a:latin typeface="Times New Roman"/>
              <a:ea typeface="Times New Roman"/>
            </a:rPr>
            <a:t>(</a:t>
          </a:r>
          <a:r>
            <a:rPr lang="el-GR" sz="1400" b="1" dirty="0" smtClean="0">
              <a:solidFill>
                <a:schemeClr val="bg1"/>
              </a:solidFill>
              <a:effectLst/>
              <a:latin typeface="Times New Roman"/>
              <a:ea typeface="Times New Roman"/>
            </a:rPr>
            <a:t>Χρηματοδοτικά </a:t>
          </a:r>
          <a:r>
            <a:rPr lang="el-GR" sz="1400" b="1" dirty="0" err="1" smtClean="0">
              <a:solidFill>
                <a:schemeClr val="bg1"/>
              </a:solidFill>
              <a:effectLst/>
              <a:latin typeface="Times New Roman"/>
              <a:ea typeface="Times New Roman"/>
            </a:rPr>
            <a:t>εργαλεια</a:t>
          </a:r>
          <a:r>
            <a:rPr lang="el-GR" sz="1400" b="1" dirty="0" smtClean="0">
              <a:solidFill>
                <a:schemeClr val="bg1"/>
              </a:solidFill>
              <a:effectLst/>
              <a:latin typeface="Times New Roman"/>
              <a:ea typeface="Times New Roman"/>
            </a:rPr>
            <a:t>, Προ-</a:t>
          </a:r>
          <a:r>
            <a:rPr lang="el-GR" sz="1400" b="1" dirty="0" err="1" smtClean="0">
              <a:solidFill>
                <a:schemeClr val="bg1"/>
              </a:solidFill>
              <a:effectLst/>
              <a:latin typeface="Times New Roman"/>
              <a:ea typeface="Times New Roman"/>
            </a:rPr>
            <a:t>ανταγωνιστικες</a:t>
          </a:r>
          <a:r>
            <a:rPr lang="el-GR" sz="1400" b="1" dirty="0" smtClean="0">
              <a:solidFill>
                <a:schemeClr val="bg1"/>
              </a:solidFill>
              <a:effectLst/>
              <a:latin typeface="Times New Roman"/>
              <a:ea typeface="Times New Roman"/>
            </a:rPr>
            <a:t> συμβάσεις, </a:t>
          </a:r>
          <a:endParaRPr lang="el-GR" sz="1400" b="1" u="none" dirty="0" smtClean="0">
            <a:solidFill>
              <a:schemeClr val="bg1"/>
            </a:solidFill>
          </a:endParaRPr>
        </a:p>
        <a:p>
          <a:r>
            <a:rPr lang="en-GB" sz="1400" b="1" u="none" dirty="0" smtClean="0">
              <a:solidFill>
                <a:schemeClr val="bg1"/>
              </a:solidFill>
            </a:rPr>
            <a:t> Patent Pool Fund</a:t>
          </a:r>
          <a:endParaRPr lang="el-GR" sz="1400" b="1" u="none" dirty="0" smtClean="0">
            <a:solidFill>
              <a:schemeClr val="bg1"/>
            </a:solidFill>
          </a:endParaRPr>
        </a:p>
        <a:p>
          <a:r>
            <a:rPr lang="en-GB" sz="1400" b="1" u="none" dirty="0" smtClean="0">
              <a:solidFill>
                <a:schemeClr val="bg1"/>
              </a:solidFill>
            </a:rPr>
            <a:t>-</a:t>
          </a:r>
          <a:endParaRPr lang="el-GR" sz="1400" b="1" dirty="0" smtClean="0">
            <a:solidFill>
              <a:schemeClr val="bg1"/>
            </a:solidFill>
            <a:effectLst/>
            <a:latin typeface="Times New Roman"/>
            <a:ea typeface="Times New Roman"/>
          </a:endParaRPr>
        </a:p>
      </dgm:t>
    </dgm:pt>
    <dgm:pt modelId="{24ED0C70-D08C-4FE8-80A3-B0514AA91474}" type="parTrans" cxnId="{D9C368D3-D2CC-41B4-A183-78203AD31776}">
      <dgm:prSet/>
      <dgm:spPr/>
      <dgm:t>
        <a:bodyPr/>
        <a:lstStyle/>
        <a:p>
          <a:endParaRPr lang="el-GR"/>
        </a:p>
      </dgm:t>
    </dgm:pt>
    <dgm:pt modelId="{AC13686D-8B4D-4C42-BEE3-A04FA3672FCB}" type="sibTrans" cxnId="{D9C368D3-D2CC-41B4-A183-78203AD31776}">
      <dgm:prSet/>
      <dgm:spPr/>
      <dgm:t>
        <a:bodyPr/>
        <a:lstStyle/>
        <a:p>
          <a:endParaRPr lang="el-GR"/>
        </a:p>
      </dgm:t>
    </dgm:pt>
    <dgm:pt modelId="{D036C351-9D79-4071-A6DC-E1E8004D269E}" type="pres">
      <dgm:prSet presAssocID="{A7C094EB-8BC9-4E0A-BC05-3A4C9B3C9F25}" presName="Name0" presStyleCnt="0">
        <dgm:presLayoutVars>
          <dgm:dir/>
          <dgm:resizeHandles val="exact"/>
        </dgm:presLayoutVars>
      </dgm:prSet>
      <dgm:spPr/>
      <dgm:t>
        <a:bodyPr/>
        <a:lstStyle/>
        <a:p>
          <a:endParaRPr lang="el-GR"/>
        </a:p>
      </dgm:t>
    </dgm:pt>
    <dgm:pt modelId="{55024F4F-E791-4A83-B49D-6E35C866CF20}" type="pres">
      <dgm:prSet presAssocID="{A7C094EB-8BC9-4E0A-BC05-3A4C9B3C9F25}" presName="fgShape" presStyleLbl="fgShp" presStyleIdx="0" presStyleCnt="1"/>
      <dgm:spPr/>
    </dgm:pt>
    <dgm:pt modelId="{1D90987E-9C3A-4CF3-8FF5-C202BDD86EDE}" type="pres">
      <dgm:prSet presAssocID="{A7C094EB-8BC9-4E0A-BC05-3A4C9B3C9F25}" presName="linComp" presStyleCnt="0"/>
      <dgm:spPr/>
    </dgm:pt>
    <dgm:pt modelId="{0CA27459-D793-482C-8DDF-374B511CE650}" type="pres">
      <dgm:prSet presAssocID="{8C2B71F8-C93B-4DEA-A8B0-6F0283E12DC7}" presName="compNode" presStyleCnt="0"/>
      <dgm:spPr/>
    </dgm:pt>
    <dgm:pt modelId="{2DEB1E6A-3F0D-4DC8-9372-B811767BE327}" type="pres">
      <dgm:prSet presAssocID="{8C2B71F8-C93B-4DEA-A8B0-6F0283E12DC7}" presName="bkgdShape" presStyleLbl="node1" presStyleIdx="0" presStyleCnt="3"/>
      <dgm:spPr/>
      <dgm:t>
        <a:bodyPr/>
        <a:lstStyle/>
        <a:p>
          <a:endParaRPr lang="el-GR"/>
        </a:p>
      </dgm:t>
    </dgm:pt>
    <dgm:pt modelId="{1DC2FADE-BE53-4160-9D99-03D7E5AA4D9B}" type="pres">
      <dgm:prSet presAssocID="{8C2B71F8-C93B-4DEA-A8B0-6F0283E12DC7}" presName="nodeTx" presStyleLbl="node1" presStyleIdx="0" presStyleCnt="3">
        <dgm:presLayoutVars>
          <dgm:bulletEnabled val="1"/>
        </dgm:presLayoutVars>
      </dgm:prSet>
      <dgm:spPr/>
      <dgm:t>
        <a:bodyPr/>
        <a:lstStyle/>
        <a:p>
          <a:endParaRPr lang="el-GR"/>
        </a:p>
      </dgm:t>
    </dgm:pt>
    <dgm:pt modelId="{BBA08889-2775-46E8-B76B-78996E078977}" type="pres">
      <dgm:prSet presAssocID="{8C2B71F8-C93B-4DEA-A8B0-6F0283E12DC7}" presName="invisiNode" presStyleLbl="node1" presStyleIdx="0" presStyleCnt="3"/>
      <dgm:spPr/>
    </dgm:pt>
    <dgm:pt modelId="{75B3A469-97BD-466C-A2CC-E7AD06B837B0}" type="pres">
      <dgm:prSet presAssocID="{8C2B71F8-C93B-4DEA-A8B0-6F0283E12DC7}" presName="imagNode" presStyleLbl="fgImgPlace1" presStyleIdx="0" presStyleCnt="3" custLinFactNeighborX="-12022" custLinFactNeighborY="-26358"/>
      <dgm:spPr>
        <a:blipFill rotWithShape="1">
          <a:blip xmlns:r="http://schemas.openxmlformats.org/officeDocument/2006/relationships" r:embed="rId1"/>
          <a:stretch>
            <a:fillRect/>
          </a:stretch>
        </a:blipFill>
      </dgm:spPr>
      <dgm:t>
        <a:bodyPr/>
        <a:lstStyle/>
        <a:p>
          <a:endParaRPr lang="el-GR"/>
        </a:p>
      </dgm:t>
    </dgm:pt>
    <dgm:pt modelId="{DD262776-11A2-4AD8-ABE5-C8B5BCFA0631}" type="pres">
      <dgm:prSet presAssocID="{2E2545B8-05B9-4C1D-B5F0-C3EF91FF1809}" presName="sibTrans" presStyleLbl="sibTrans2D1" presStyleIdx="0" presStyleCnt="0"/>
      <dgm:spPr/>
      <dgm:t>
        <a:bodyPr/>
        <a:lstStyle/>
        <a:p>
          <a:endParaRPr lang="el-GR"/>
        </a:p>
      </dgm:t>
    </dgm:pt>
    <dgm:pt modelId="{2FA3AB07-8508-4F9F-9697-FA09249723B9}" type="pres">
      <dgm:prSet presAssocID="{B15B6313-B4DD-44F9-98BB-7EB35E1AABB2}" presName="compNode" presStyleCnt="0"/>
      <dgm:spPr/>
    </dgm:pt>
    <dgm:pt modelId="{EBC2ED2F-4FCE-4D32-8799-FB364B7B4A8B}" type="pres">
      <dgm:prSet presAssocID="{B15B6313-B4DD-44F9-98BB-7EB35E1AABB2}" presName="bkgdShape" presStyleLbl="node1" presStyleIdx="1" presStyleCnt="3"/>
      <dgm:spPr/>
      <dgm:t>
        <a:bodyPr/>
        <a:lstStyle/>
        <a:p>
          <a:endParaRPr lang="el-GR"/>
        </a:p>
      </dgm:t>
    </dgm:pt>
    <dgm:pt modelId="{C7BFAD06-4F2E-4B34-941C-AA2E416FB7B3}" type="pres">
      <dgm:prSet presAssocID="{B15B6313-B4DD-44F9-98BB-7EB35E1AABB2}" presName="nodeTx" presStyleLbl="node1" presStyleIdx="1" presStyleCnt="3">
        <dgm:presLayoutVars>
          <dgm:bulletEnabled val="1"/>
        </dgm:presLayoutVars>
      </dgm:prSet>
      <dgm:spPr/>
      <dgm:t>
        <a:bodyPr/>
        <a:lstStyle/>
        <a:p>
          <a:endParaRPr lang="el-GR"/>
        </a:p>
      </dgm:t>
    </dgm:pt>
    <dgm:pt modelId="{3C4793FD-05D2-4E7E-8055-304494BD8E51}" type="pres">
      <dgm:prSet presAssocID="{B15B6313-B4DD-44F9-98BB-7EB35E1AABB2}" presName="invisiNode" presStyleLbl="node1" presStyleIdx="1" presStyleCnt="3"/>
      <dgm:spPr/>
    </dgm:pt>
    <dgm:pt modelId="{623BBBA2-7F0D-45BF-9FBE-FBE0CF617872}" type="pres">
      <dgm:prSet presAssocID="{B15B6313-B4DD-44F9-98BB-7EB35E1AABB2}" presName="imagNode" presStyleLbl="fgImgPlace1" presStyleIdx="1" presStyleCnt="3" custLinFactNeighborX="-6517" custLinFactNeighborY="-20406"/>
      <dgm:spPr>
        <a:blipFill rotWithShape="1">
          <a:blip xmlns:r="http://schemas.openxmlformats.org/officeDocument/2006/relationships" r:embed="rId2"/>
          <a:stretch>
            <a:fillRect/>
          </a:stretch>
        </a:blipFill>
      </dgm:spPr>
    </dgm:pt>
    <dgm:pt modelId="{D45FE8BD-76B7-4B77-A318-23AC98E2C435}" type="pres">
      <dgm:prSet presAssocID="{8E23AD4F-6E1F-4A34-9F41-778256EAE29A}" presName="sibTrans" presStyleLbl="sibTrans2D1" presStyleIdx="0" presStyleCnt="0"/>
      <dgm:spPr/>
      <dgm:t>
        <a:bodyPr/>
        <a:lstStyle/>
        <a:p>
          <a:endParaRPr lang="el-GR"/>
        </a:p>
      </dgm:t>
    </dgm:pt>
    <dgm:pt modelId="{9C6EB80F-27A1-41E2-80A2-62A8BB8B59B4}" type="pres">
      <dgm:prSet presAssocID="{8F155EF6-0718-4FED-B5B0-D69BC1349AA4}" presName="compNode" presStyleCnt="0"/>
      <dgm:spPr/>
    </dgm:pt>
    <dgm:pt modelId="{3D4BFF25-2BBD-4B19-8838-2F22DD0CBE06}" type="pres">
      <dgm:prSet presAssocID="{8F155EF6-0718-4FED-B5B0-D69BC1349AA4}" presName="bkgdShape" presStyleLbl="node1" presStyleIdx="2" presStyleCnt="3"/>
      <dgm:spPr/>
      <dgm:t>
        <a:bodyPr/>
        <a:lstStyle/>
        <a:p>
          <a:endParaRPr lang="el-GR"/>
        </a:p>
      </dgm:t>
    </dgm:pt>
    <dgm:pt modelId="{45974BAB-6725-43FB-B06D-E7F437E01950}" type="pres">
      <dgm:prSet presAssocID="{8F155EF6-0718-4FED-B5B0-D69BC1349AA4}" presName="nodeTx" presStyleLbl="node1" presStyleIdx="2" presStyleCnt="3">
        <dgm:presLayoutVars>
          <dgm:bulletEnabled val="1"/>
        </dgm:presLayoutVars>
      </dgm:prSet>
      <dgm:spPr/>
      <dgm:t>
        <a:bodyPr/>
        <a:lstStyle/>
        <a:p>
          <a:endParaRPr lang="el-GR"/>
        </a:p>
      </dgm:t>
    </dgm:pt>
    <dgm:pt modelId="{2AEF8678-AC02-408D-A933-D1914D9AC2E1}" type="pres">
      <dgm:prSet presAssocID="{8F155EF6-0718-4FED-B5B0-D69BC1349AA4}" presName="invisiNode" presStyleLbl="node1" presStyleIdx="2" presStyleCnt="3"/>
      <dgm:spPr/>
    </dgm:pt>
    <dgm:pt modelId="{ACBF93B9-2E0D-4FE6-803D-BE269C849519}" type="pres">
      <dgm:prSet presAssocID="{8F155EF6-0718-4FED-B5B0-D69BC1349AA4}" presName="imagNode" presStyleLbl="fgImgPlace1" presStyleIdx="2" presStyleCnt="3" custLinFactNeighborX="-8382" custLinFactNeighborY="-21419"/>
      <dgm:spPr>
        <a:blipFill rotWithShape="1">
          <a:blip xmlns:r="http://schemas.openxmlformats.org/officeDocument/2006/relationships" r:embed="rId3"/>
          <a:stretch>
            <a:fillRect/>
          </a:stretch>
        </a:blipFill>
      </dgm:spPr>
    </dgm:pt>
  </dgm:ptLst>
  <dgm:cxnLst>
    <dgm:cxn modelId="{493EE56D-2837-4047-93DC-21C8D5B31F1F}" type="presOf" srcId="{8E23AD4F-6E1F-4A34-9F41-778256EAE29A}" destId="{D45FE8BD-76B7-4B77-A318-23AC98E2C435}" srcOrd="0" destOrd="0" presId="urn:microsoft.com/office/officeart/2005/8/layout/hList7#1"/>
    <dgm:cxn modelId="{6AFEEAAF-561A-4996-A726-1E297A0133F0}" srcId="{A7C094EB-8BC9-4E0A-BC05-3A4C9B3C9F25}" destId="{B15B6313-B4DD-44F9-98BB-7EB35E1AABB2}" srcOrd="1" destOrd="0" parTransId="{24A9CC2A-B2DB-4A93-AB99-08F3275ABC89}" sibTransId="{8E23AD4F-6E1F-4A34-9F41-778256EAE29A}"/>
    <dgm:cxn modelId="{4F4A3D4C-21D8-478B-B94D-26932729314D}" type="presOf" srcId="{8F155EF6-0718-4FED-B5B0-D69BC1349AA4}" destId="{3D4BFF25-2BBD-4B19-8838-2F22DD0CBE06}" srcOrd="0" destOrd="0" presId="urn:microsoft.com/office/officeart/2005/8/layout/hList7#1"/>
    <dgm:cxn modelId="{AE3E58D0-AD3F-4803-AFA1-730E51651973}" type="presOf" srcId="{A7C094EB-8BC9-4E0A-BC05-3A4C9B3C9F25}" destId="{D036C351-9D79-4071-A6DC-E1E8004D269E}" srcOrd="0" destOrd="0" presId="urn:microsoft.com/office/officeart/2005/8/layout/hList7#1"/>
    <dgm:cxn modelId="{1B027DD5-B0A8-428B-AE22-01060E6A7428}" type="presOf" srcId="{2E2545B8-05B9-4C1D-B5F0-C3EF91FF1809}" destId="{DD262776-11A2-4AD8-ABE5-C8B5BCFA0631}" srcOrd="0" destOrd="0" presId="urn:microsoft.com/office/officeart/2005/8/layout/hList7#1"/>
    <dgm:cxn modelId="{6868C506-63CF-4307-ABED-D4B6EAB614E8}" type="presOf" srcId="{8F155EF6-0718-4FED-B5B0-D69BC1349AA4}" destId="{45974BAB-6725-43FB-B06D-E7F437E01950}" srcOrd="1" destOrd="0" presId="urn:microsoft.com/office/officeart/2005/8/layout/hList7#1"/>
    <dgm:cxn modelId="{C830575E-CCF3-4310-80F9-E645C00834F9}" type="presOf" srcId="{8C2B71F8-C93B-4DEA-A8B0-6F0283E12DC7}" destId="{2DEB1E6A-3F0D-4DC8-9372-B811767BE327}" srcOrd="0" destOrd="0" presId="urn:microsoft.com/office/officeart/2005/8/layout/hList7#1"/>
    <dgm:cxn modelId="{06FF4BBD-F0B8-44CC-B8AA-FF8532DF4E40}" type="presOf" srcId="{B15B6313-B4DD-44F9-98BB-7EB35E1AABB2}" destId="{C7BFAD06-4F2E-4B34-941C-AA2E416FB7B3}" srcOrd="1" destOrd="0" presId="urn:microsoft.com/office/officeart/2005/8/layout/hList7#1"/>
    <dgm:cxn modelId="{19EBC2BA-73EE-4B85-B433-5E80FA968A7F}" type="presOf" srcId="{B15B6313-B4DD-44F9-98BB-7EB35E1AABB2}" destId="{EBC2ED2F-4FCE-4D32-8799-FB364B7B4A8B}" srcOrd="0" destOrd="0" presId="urn:microsoft.com/office/officeart/2005/8/layout/hList7#1"/>
    <dgm:cxn modelId="{07A18B91-E3CE-4917-B8A4-83FA30C543A0}" type="presOf" srcId="{8C2B71F8-C93B-4DEA-A8B0-6F0283E12DC7}" destId="{1DC2FADE-BE53-4160-9D99-03D7E5AA4D9B}" srcOrd="1" destOrd="0" presId="urn:microsoft.com/office/officeart/2005/8/layout/hList7#1"/>
    <dgm:cxn modelId="{99F07DCB-9788-4361-B8D6-8D60AF112EE4}" srcId="{A7C094EB-8BC9-4E0A-BC05-3A4C9B3C9F25}" destId="{8C2B71F8-C93B-4DEA-A8B0-6F0283E12DC7}" srcOrd="0" destOrd="0" parTransId="{A7F40FDB-BBC4-4774-94ED-D17E673C8E25}" sibTransId="{2E2545B8-05B9-4C1D-B5F0-C3EF91FF1809}"/>
    <dgm:cxn modelId="{D9C368D3-D2CC-41B4-A183-78203AD31776}" srcId="{A7C094EB-8BC9-4E0A-BC05-3A4C9B3C9F25}" destId="{8F155EF6-0718-4FED-B5B0-D69BC1349AA4}" srcOrd="2" destOrd="0" parTransId="{24ED0C70-D08C-4FE8-80A3-B0514AA91474}" sibTransId="{AC13686D-8B4D-4C42-BEE3-A04FA3672FCB}"/>
    <dgm:cxn modelId="{AB99A570-C49D-4AF5-A2EA-EB4F506A7CFF}" type="presParOf" srcId="{D036C351-9D79-4071-A6DC-E1E8004D269E}" destId="{55024F4F-E791-4A83-B49D-6E35C866CF20}" srcOrd="0" destOrd="0" presId="urn:microsoft.com/office/officeart/2005/8/layout/hList7#1"/>
    <dgm:cxn modelId="{F83F8134-70D5-4BAF-A7B7-2481B768D605}" type="presParOf" srcId="{D036C351-9D79-4071-A6DC-E1E8004D269E}" destId="{1D90987E-9C3A-4CF3-8FF5-C202BDD86EDE}" srcOrd="1" destOrd="0" presId="urn:microsoft.com/office/officeart/2005/8/layout/hList7#1"/>
    <dgm:cxn modelId="{080A3D6A-FA74-4088-9B65-BB84ED9A42FA}" type="presParOf" srcId="{1D90987E-9C3A-4CF3-8FF5-C202BDD86EDE}" destId="{0CA27459-D793-482C-8DDF-374B511CE650}" srcOrd="0" destOrd="0" presId="urn:microsoft.com/office/officeart/2005/8/layout/hList7#1"/>
    <dgm:cxn modelId="{4B102459-601F-4E43-9264-6691634DF9E1}" type="presParOf" srcId="{0CA27459-D793-482C-8DDF-374B511CE650}" destId="{2DEB1E6A-3F0D-4DC8-9372-B811767BE327}" srcOrd="0" destOrd="0" presId="urn:microsoft.com/office/officeart/2005/8/layout/hList7#1"/>
    <dgm:cxn modelId="{0D236762-42C4-4125-B987-9A2215E2CF1E}" type="presParOf" srcId="{0CA27459-D793-482C-8DDF-374B511CE650}" destId="{1DC2FADE-BE53-4160-9D99-03D7E5AA4D9B}" srcOrd="1" destOrd="0" presId="urn:microsoft.com/office/officeart/2005/8/layout/hList7#1"/>
    <dgm:cxn modelId="{1903ADB1-2FDB-488A-A825-198468CA3E51}" type="presParOf" srcId="{0CA27459-D793-482C-8DDF-374B511CE650}" destId="{BBA08889-2775-46E8-B76B-78996E078977}" srcOrd="2" destOrd="0" presId="urn:microsoft.com/office/officeart/2005/8/layout/hList7#1"/>
    <dgm:cxn modelId="{8805ABEE-E4AE-4068-B648-33454AC99157}" type="presParOf" srcId="{0CA27459-D793-482C-8DDF-374B511CE650}" destId="{75B3A469-97BD-466C-A2CC-E7AD06B837B0}" srcOrd="3" destOrd="0" presId="urn:microsoft.com/office/officeart/2005/8/layout/hList7#1"/>
    <dgm:cxn modelId="{3B057ED5-AD51-468F-A5A1-A3F0C24718ED}" type="presParOf" srcId="{1D90987E-9C3A-4CF3-8FF5-C202BDD86EDE}" destId="{DD262776-11A2-4AD8-ABE5-C8B5BCFA0631}" srcOrd="1" destOrd="0" presId="urn:microsoft.com/office/officeart/2005/8/layout/hList7#1"/>
    <dgm:cxn modelId="{6D4DD9E1-8B30-4E3A-ADE0-B68DA056CD16}" type="presParOf" srcId="{1D90987E-9C3A-4CF3-8FF5-C202BDD86EDE}" destId="{2FA3AB07-8508-4F9F-9697-FA09249723B9}" srcOrd="2" destOrd="0" presId="urn:microsoft.com/office/officeart/2005/8/layout/hList7#1"/>
    <dgm:cxn modelId="{1F6256D4-EF09-4C95-A123-DE0BE2C61EFC}" type="presParOf" srcId="{2FA3AB07-8508-4F9F-9697-FA09249723B9}" destId="{EBC2ED2F-4FCE-4D32-8799-FB364B7B4A8B}" srcOrd="0" destOrd="0" presId="urn:microsoft.com/office/officeart/2005/8/layout/hList7#1"/>
    <dgm:cxn modelId="{D0F79957-4903-4788-9E3A-70B7C3239C7C}" type="presParOf" srcId="{2FA3AB07-8508-4F9F-9697-FA09249723B9}" destId="{C7BFAD06-4F2E-4B34-941C-AA2E416FB7B3}" srcOrd="1" destOrd="0" presId="urn:microsoft.com/office/officeart/2005/8/layout/hList7#1"/>
    <dgm:cxn modelId="{4905BB27-410A-4F42-A330-65C2C8B7F252}" type="presParOf" srcId="{2FA3AB07-8508-4F9F-9697-FA09249723B9}" destId="{3C4793FD-05D2-4E7E-8055-304494BD8E51}" srcOrd="2" destOrd="0" presId="urn:microsoft.com/office/officeart/2005/8/layout/hList7#1"/>
    <dgm:cxn modelId="{439D3D4E-75CF-4F77-9DA8-AB05691E6D8F}" type="presParOf" srcId="{2FA3AB07-8508-4F9F-9697-FA09249723B9}" destId="{623BBBA2-7F0D-45BF-9FBE-FBE0CF617872}" srcOrd="3" destOrd="0" presId="urn:microsoft.com/office/officeart/2005/8/layout/hList7#1"/>
    <dgm:cxn modelId="{8E36C517-CB97-4F78-B15D-04D5665AA44B}" type="presParOf" srcId="{1D90987E-9C3A-4CF3-8FF5-C202BDD86EDE}" destId="{D45FE8BD-76B7-4B77-A318-23AC98E2C435}" srcOrd="3" destOrd="0" presId="urn:microsoft.com/office/officeart/2005/8/layout/hList7#1"/>
    <dgm:cxn modelId="{A0B3F319-1C60-4FA7-9523-2CDC61F2DFEC}" type="presParOf" srcId="{1D90987E-9C3A-4CF3-8FF5-C202BDD86EDE}" destId="{9C6EB80F-27A1-41E2-80A2-62A8BB8B59B4}" srcOrd="4" destOrd="0" presId="urn:microsoft.com/office/officeart/2005/8/layout/hList7#1"/>
    <dgm:cxn modelId="{5893EE94-0FDF-40D0-84B0-FED45E8BFE41}" type="presParOf" srcId="{9C6EB80F-27A1-41E2-80A2-62A8BB8B59B4}" destId="{3D4BFF25-2BBD-4B19-8838-2F22DD0CBE06}" srcOrd="0" destOrd="0" presId="urn:microsoft.com/office/officeart/2005/8/layout/hList7#1"/>
    <dgm:cxn modelId="{A2E8BECA-4D5E-427C-84C2-FB899EF6370A}" type="presParOf" srcId="{9C6EB80F-27A1-41E2-80A2-62A8BB8B59B4}" destId="{45974BAB-6725-43FB-B06D-E7F437E01950}" srcOrd="1" destOrd="0" presId="urn:microsoft.com/office/officeart/2005/8/layout/hList7#1"/>
    <dgm:cxn modelId="{3331EC5A-FCCE-4769-BF39-5DA569CA1F58}" type="presParOf" srcId="{9C6EB80F-27A1-41E2-80A2-62A8BB8B59B4}" destId="{2AEF8678-AC02-408D-A933-D1914D9AC2E1}" srcOrd="2" destOrd="0" presId="urn:microsoft.com/office/officeart/2005/8/layout/hList7#1"/>
    <dgm:cxn modelId="{32C51F08-7649-4CC6-B6AE-516E6A5B3438}" type="presParOf" srcId="{9C6EB80F-27A1-41E2-80A2-62A8BB8B59B4}" destId="{ACBF93B9-2E0D-4FE6-803D-BE269C849519}"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83660C-BB2C-0F4A-86E8-BD5DA7846CC2}" type="doc">
      <dgm:prSet loTypeId="urn:microsoft.com/office/officeart/2005/8/layout/cycle3" loCatId="" qsTypeId="urn:microsoft.com/office/officeart/2005/8/quickstyle/simple4" qsCatId="simple" csTypeId="urn:microsoft.com/office/officeart/2005/8/colors/accent0_1" csCatId="mainScheme" phldr="1"/>
      <dgm:spPr/>
      <dgm:t>
        <a:bodyPr/>
        <a:lstStyle/>
        <a:p>
          <a:endParaRPr lang="en-US"/>
        </a:p>
      </dgm:t>
    </dgm:pt>
    <dgm:pt modelId="{3EEEE90F-F435-5D45-82EC-F5F4A982F417}">
      <dgm:prSet phldrT="[Text]" custT="1"/>
      <dgm:spPr>
        <a:ln>
          <a:solidFill>
            <a:srgbClr val="10253F"/>
          </a:solidFill>
        </a:ln>
      </dgm:spPr>
      <dgm:t>
        <a:bodyPr/>
        <a:lstStyle/>
        <a:p>
          <a:r>
            <a:rPr lang="el-GR" sz="1100" b="1" dirty="0" smtClean="0">
              <a:latin typeface="Century Gothic" pitchFamily="34" charset="0"/>
            </a:rPr>
            <a:t>Σχεδιασμός πολιτικών και δράσεων στους τομείς έξυπνης εξειδίκευσης με στόχους και αποτελέσματα</a:t>
          </a:r>
        </a:p>
      </dgm:t>
    </dgm:pt>
    <dgm:pt modelId="{ACDAA28F-D990-D64D-B4D6-0036E7EAED54}" type="parTrans" cxnId="{33C0D9A2-32B6-4644-9D5D-9611AC218A64}">
      <dgm:prSet/>
      <dgm:spPr/>
      <dgm:t>
        <a:bodyPr/>
        <a:lstStyle/>
        <a:p>
          <a:endParaRPr lang="en-US" sz="1100">
            <a:latin typeface="Century Gothic" pitchFamily="34" charset="0"/>
          </a:endParaRPr>
        </a:p>
      </dgm:t>
    </dgm:pt>
    <dgm:pt modelId="{DD223784-07A0-AE46-A12F-1FB76CDC65C0}" type="sibTrans" cxnId="{33C0D9A2-32B6-4644-9D5D-9611AC218A64}">
      <dgm:prSet/>
      <dgm:spPr/>
      <dgm:t>
        <a:bodyPr/>
        <a:lstStyle/>
        <a:p>
          <a:endParaRPr lang="en-US" sz="1100">
            <a:latin typeface="Century Gothic" pitchFamily="34" charset="0"/>
          </a:endParaRPr>
        </a:p>
      </dgm:t>
    </dgm:pt>
    <dgm:pt modelId="{83DEA868-202D-DC48-90A4-9399B8035131}">
      <dgm:prSet phldrT="[Text]" custT="1"/>
      <dgm:spPr>
        <a:ln>
          <a:solidFill>
            <a:srgbClr val="10253F"/>
          </a:solidFill>
        </a:ln>
      </dgm:spPr>
      <dgm:t>
        <a:bodyPr/>
        <a:lstStyle/>
        <a:p>
          <a:r>
            <a:rPr lang="el-GR" sz="1100" b="1" dirty="0" smtClean="0">
              <a:latin typeface="Century Gothic" pitchFamily="34" charset="0"/>
            </a:rPr>
            <a:t>Εξειδικευμένο προσωπικό και  ομάδες «καθοδήγησης (</a:t>
          </a:r>
          <a:r>
            <a:rPr lang="en-US" sz="1100" b="1" dirty="0" smtClean="0">
              <a:latin typeface="Century Gothic" pitchFamily="34" charset="0"/>
            </a:rPr>
            <a:t>steering group)</a:t>
          </a:r>
          <a:endParaRPr lang="en-US" sz="1100" b="1" i="0" dirty="0">
            <a:latin typeface="Century Gothic" pitchFamily="34" charset="0"/>
          </a:endParaRPr>
        </a:p>
      </dgm:t>
    </dgm:pt>
    <dgm:pt modelId="{1F64D4C2-37AC-9649-B70B-E7142645BB5A}" type="parTrans" cxnId="{0B56297C-2B4B-A54E-AE1C-088922271A01}">
      <dgm:prSet/>
      <dgm:spPr/>
      <dgm:t>
        <a:bodyPr/>
        <a:lstStyle/>
        <a:p>
          <a:endParaRPr lang="en-US" sz="1100">
            <a:latin typeface="Century Gothic" pitchFamily="34" charset="0"/>
          </a:endParaRPr>
        </a:p>
      </dgm:t>
    </dgm:pt>
    <dgm:pt modelId="{759BB60A-DA7B-2146-AACA-4A341F500603}" type="sibTrans" cxnId="{0B56297C-2B4B-A54E-AE1C-088922271A01}">
      <dgm:prSet/>
      <dgm:spPr/>
      <dgm:t>
        <a:bodyPr/>
        <a:lstStyle/>
        <a:p>
          <a:endParaRPr lang="en-US" sz="1100">
            <a:latin typeface="Century Gothic" pitchFamily="34" charset="0"/>
          </a:endParaRPr>
        </a:p>
      </dgm:t>
    </dgm:pt>
    <dgm:pt modelId="{9F3D5112-5A4B-A14A-A623-F55C3BA176C9}">
      <dgm:prSet phldrT="[Text]" custT="1"/>
      <dgm:spPr>
        <a:ln>
          <a:solidFill>
            <a:srgbClr val="10253F"/>
          </a:solidFill>
        </a:ln>
      </dgm:spPr>
      <dgm:t>
        <a:bodyPr/>
        <a:lstStyle/>
        <a:p>
          <a:r>
            <a:rPr lang="el-GR" sz="1100" b="1" i="0" dirty="0" smtClean="0">
              <a:latin typeface="Century Gothic" pitchFamily="34" charset="0"/>
            </a:rPr>
            <a:t>Εξασφάλιση όσο γίνεται μεγαλύτερης συμμετοχής των ενδιαφερόμενων μερών</a:t>
          </a:r>
          <a:endParaRPr lang="en-US" sz="1100" b="1" i="0" dirty="0">
            <a:latin typeface="Century Gothic" pitchFamily="34" charset="0"/>
          </a:endParaRPr>
        </a:p>
      </dgm:t>
    </dgm:pt>
    <dgm:pt modelId="{ABEC1AE8-A4B5-4E46-AF12-55935EA46D0B}" type="parTrans" cxnId="{B66E7BB0-8B5B-6547-809E-428DA46AF128}">
      <dgm:prSet/>
      <dgm:spPr/>
      <dgm:t>
        <a:bodyPr/>
        <a:lstStyle/>
        <a:p>
          <a:endParaRPr lang="en-US" sz="1100">
            <a:latin typeface="Century Gothic" pitchFamily="34" charset="0"/>
          </a:endParaRPr>
        </a:p>
      </dgm:t>
    </dgm:pt>
    <dgm:pt modelId="{232FDD28-EDBC-284D-A3BB-82D83F126118}" type="sibTrans" cxnId="{B66E7BB0-8B5B-6547-809E-428DA46AF128}">
      <dgm:prSet/>
      <dgm:spPr/>
      <dgm:t>
        <a:bodyPr/>
        <a:lstStyle/>
        <a:p>
          <a:endParaRPr lang="en-US" sz="1100">
            <a:latin typeface="Century Gothic" pitchFamily="34" charset="0"/>
          </a:endParaRPr>
        </a:p>
      </dgm:t>
    </dgm:pt>
    <dgm:pt modelId="{D7795C85-3414-3644-9509-F121B8051C5D}">
      <dgm:prSet phldrT="[Text]" custT="1"/>
      <dgm:spPr>
        <a:ln>
          <a:solidFill>
            <a:srgbClr val="10253F"/>
          </a:solidFill>
        </a:ln>
      </dgm:spPr>
      <dgm:t>
        <a:bodyPr/>
        <a:lstStyle/>
        <a:p>
          <a:r>
            <a:rPr lang="el-GR" sz="1100" b="1" i="0" dirty="0" smtClean="0">
              <a:latin typeface="Century Gothic" pitchFamily="34" charset="0"/>
            </a:rPr>
            <a:t>Κινητοποίηση όλων των ενδιάμεσων μηχανισμών για την καινοτομία </a:t>
          </a:r>
          <a:endParaRPr lang="en-US" sz="1100" b="1" i="0" dirty="0">
            <a:latin typeface="Century Gothic" pitchFamily="34" charset="0"/>
          </a:endParaRPr>
        </a:p>
      </dgm:t>
    </dgm:pt>
    <dgm:pt modelId="{91913526-A29D-6743-801F-7A760ED7567A}" type="parTrans" cxnId="{49E24F37-7324-D94B-83D3-EA9308FEC485}">
      <dgm:prSet/>
      <dgm:spPr/>
      <dgm:t>
        <a:bodyPr/>
        <a:lstStyle/>
        <a:p>
          <a:endParaRPr lang="en-US" sz="1100">
            <a:latin typeface="Century Gothic" pitchFamily="34" charset="0"/>
          </a:endParaRPr>
        </a:p>
      </dgm:t>
    </dgm:pt>
    <dgm:pt modelId="{EEA246CA-4089-5F4D-8791-F623BC7880D7}" type="sibTrans" cxnId="{49E24F37-7324-D94B-83D3-EA9308FEC485}">
      <dgm:prSet/>
      <dgm:spPr/>
      <dgm:t>
        <a:bodyPr/>
        <a:lstStyle/>
        <a:p>
          <a:endParaRPr lang="en-US" sz="1100">
            <a:latin typeface="Century Gothic" pitchFamily="34" charset="0"/>
          </a:endParaRPr>
        </a:p>
      </dgm:t>
    </dgm:pt>
    <dgm:pt modelId="{0BDB64BF-E949-7246-BE92-715AEC1AD8D0}">
      <dgm:prSet phldrT="[Text]" custT="1"/>
      <dgm:spPr>
        <a:ln>
          <a:solidFill>
            <a:srgbClr val="10253F"/>
          </a:solidFill>
        </a:ln>
      </dgm:spPr>
      <dgm:t>
        <a:bodyPr/>
        <a:lstStyle/>
        <a:p>
          <a:r>
            <a:rPr lang="el-GR" sz="1100" b="1" i="0" dirty="0" smtClean="0">
              <a:latin typeface="Century Gothic" pitchFamily="34" charset="0"/>
            </a:rPr>
            <a:t>Αξιολόγηση και επανασχεδιασμό των δράσεων</a:t>
          </a:r>
          <a:r>
            <a:rPr lang="en-US" sz="1100" b="1" i="0" dirty="0" smtClean="0">
              <a:latin typeface="Century Gothic" pitchFamily="34" charset="0"/>
            </a:rPr>
            <a:t>.</a:t>
          </a:r>
          <a:endParaRPr lang="en-US" sz="1100" b="1" i="0" dirty="0">
            <a:latin typeface="Century Gothic" pitchFamily="34" charset="0"/>
          </a:endParaRPr>
        </a:p>
      </dgm:t>
    </dgm:pt>
    <dgm:pt modelId="{5D9A8153-A5D4-464C-AFA1-25A98C0442B4}" type="parTrans" cxnId="{9785D893-535B-F549-8C13-368006D85A9E}">
      <dgm:prSet/>
      <dgm:spPr/>
      <dgm:t>
        <a:bodyPr/>
        <a:lstStyle/>
        <a:p>
          <a:endParaRPr lang="en-US" sz="1100">
            <a:latin typeface="Century Gothic" pitchFamily="34" charset="0"/>
          </a:endParaRPr>
        </a:p>
      </dgm:t>
    </dgm:pt>
    <dgm:pt modelId="{F292E128-B6CD-8940-81A2-B6F0D10F3625}" type="sibTrans" cxnId="{9785D893-535B-F549-8C13-368006D85A9E}">
      <dgm:prSet/>
      <dgm:spPr/>
      <dgm:t>
        <a:bodyPr/>
        <a:lstStyle/>
        <a:p>
          <a:endParaRPr lang="en-US" sz="1100">
            <a:latin typeface="Century Gothic" pitchFamily="34" charset="0"/>
          </a:endParaRPr>
        </a:p>
      </dgm:t>
    </dgm:pt>
    <dgm:pt modelId="{7B97EC3F-1A52-C346-BA5D-50351302AE37}">
      <dgm:prSet custT="1"/>
      <dgm:spPr>
        <a:ln>
          <a:solidFill>
            <a:srgbClr val="10253F"/>
          </a:solidFill>
        </a:ln>
      </dgm:spPr>
      <dgm:t>
        <a:bodyPr/>
        <a:lstStyle/>
        <a:p>
          <a:r>
            <a:rPr lang="el-GR" sz="1100" b="1" i="0" dirty="0" smtClean="0">
              <a:latin typeface="Century Gothic" pitchFamily="34" charset="0"/>
            </a:rPr>
            <a:t>Προετοιμασία κειμένων πολιτικής με στρατηγική και στόχους</a:t>
          </a:r>
          <a:endParaRPr lang="en-US" sz="1100" b="1" i="0" dirty="0">
            <a:latin typeface="Century Gothic" pitchFamily="34" charset="0"/>
          </a:endParaRPr>
        </a:p>
      </dgm:t>
    </dgm:pt>
    <dgm:pt modelId="{C428461D-F5F8-A846-845D-59C2B789B475}" type="parTrans" cxnId="{65A5EBCD-B584-D049-A77E-DDBC8C53FC08}">
      <dgm:prSet/>
      <dgm:spPr/>
      <dgm:t>
        <a:bodyPr/>
        <a:lstStyle/>
        <a:p>
          <a:endParaRPr lang="en-US" sz="1100">
            <a:latin typeface="Century Gothic" pitchFamily="34" charset="0"/>
          </a:endParaRPr>
        </a:p>
      </dgm:t>
    </dgm:pt>
    <dgm:pt modelId="{0D3B8C69-52CB-434B-8BBD-DD204C66AC6B}" type="sibTrans" cxnId="{65A5EBCD-B584-D049-A77E-DDBC8C53FC08}">
      <dgm:prSet/>
      <dgm:spPr/>
      <dgm:t>
        <a:bodyPr/>
        <a:lstStyle/>
        <a:p>
          <a:endParaRPr lang="en-US" sz="1100">
            <a:latin typeface="Century Gothic" pitchFamily="34" charset="0"/>
          </a:endParaRPr>
        </a:p>
      </dgm:t>
    </dgm:pt>
    <dgm:pt modelId="{994C6891-403C-E44E-A10A-3FA52388DDC1}" type="pres">
      <dgm:prSet presAssocID="{D683660C-BB2C-0F4A-86E8-BD5DA7846CC2}" presName="Name0" presStyleCnt="0">
        <dgm:presLayoutVars>
          <dgm:dir/>
          <dgm:resizeHandles val="exact"/>
        </dgm:presLayoutVars>
      </dgm:prSet>
      <dgm:spPr/>
      <dgm:t>
        <a:bodyPr/>
        <a:lstStyle/>
        <a:p>
          <a:endParaRPr lang="en-US"/>
        </a:p>
      </dgm:t>
    </dgm:pt>
    <dgm:pt modelId="{ED0B2D7D-2217-FE4B-9769-96BA63FD946F}" type="pres">
      <dgm:prSet presAssocID="{D683660C-BB2C-0F4A-86E8-BD5DA7846CC2}" presName="cycle" presStyleCnt="0"/>
      <dgm:spPr/>
      <dgm:t>
        <a:bodyPr/>
        <a:lstStyle/>
        <a:p>
          <a:endParaRPr lang="en-GB"/>
        </a:p>
      </dgm:t>
    </dgm:pt>
    <dgm:pt modelId="{4F7C69F4-5979-1840-A2F6-4847BFF6EAF8}" type="pres">
      <dgm:prSet presAssocID="{3EEEE90F-F435-5D45-82EC-F5F4A982F417}" presName="nodeFirstNode" presStyleLbl="node1" presStyleIdx="0" presStyleCnt="6" custRadScaleRad="98597" custRadScaleInc="-4551">
        <dgm:presLayoutVars>
          <dgm:bulletEnabled val="1"/>
        </dgm:presLayoutVars>
      </dgm:prSet>
      <dgm:spPr/>
      <dgm:t>
        <a:bodyPr/>
        <a:lstStyle/>
        <a:p>
          <a:endParaRPr lang="en-US"/>
        </a:p>
      </dgm:t>
    </dgm:pt>
    <dgm:pt modelId="{386326A2-C056-924F-B2B8-10765E360D4E}" type="pres">
      <dgm:prSet presAssocID="{DD223784-07A0-AE46-A12F-1FB76CDC65C0}" presName="sibTransFirstNode" presStyleLbl="bgShp" presStyleIdx="0" presStyleCnt="1"/>
      <dgm:spPr/>
      <dgm:t>
        <a:bodyPr/>
        <a:lstStyle/>
        <a:p>
          <a:endParaRPr lang="en-US"/>
        </a:p>
      </dgm:t>
    </dgm:pt>
    <dgm:pt modelId="{56B15CA5-FF94-9940-A339-79E0D9EA016C}" type="pres">
      <dgm:prSet presAssocID="{83DEA868-202D-DC48-90A4-9399B8035131}" presName="nodeFollowingNodes" presStyleLbl="node1" presStyleIdx="1" presStyleCnt="6">
        <dgm:presLayoutVars>
          <dgm:bulletEnabled val="1"/>
        </dgm:presLayoutVars>
      </dgm:prSet>
      <dgm:spPr/>
      <dgm:t>
        <a:bodyPr/>
        <a:lstStyle/>
        <a:p>
          <a:endParaRPr lang="en-US"/>
        </a:p>
      </dgm:t>
    </dgm:pt>
    <dgm:pt modelId="{91F8D8BB-3607-FB44-82FC-8F10FA89E141}" type="pres">
      <dgm:prSet presAssocID="{7B97EC3F-1A52-C346-BA5D-50351302AE37}" presName="nodeFollowingNodes" presStyleLbl="node1" presStyleIdx="2" presStyleCnt="6">
        <dgm:presLayoutVars>
          <dgm:bulletEnabled val="1"/>
        </dgm:presLayoutVars>
      </dgm:prSet>
      <dgm:spPr/>
      <dgm:t>
        <a:bodyPr/>
        <a:lstStyle/>
        <a:p>
          <a:endParaRPr lang="en-US"/>
        </a:p>
      </dgm:t>
    </dgm:pt>
    <dgm:pt modelId="{E2B97FA9-29C3-6F44-9D22-3B9D7FB81A9C}" type="pres">
      <dgm:prSet presAssocID="{9F3D5112-5A4B-A14A-A623-F55C3BA176C9}" presName="nodeFollowingNodes" presStyleLbl="node1" presStyleIdx="3" presStyleCnt="6">
        <dgm:presLayoutVars>
          <dgm:bulletEnabled val="1"/>
        </dgm:presLayoutVars>
      </dgm:prSet>
      <dgm:spPr/>
      <dgm:t>
        <a:bodyPr/>
        <a:lstStyle/>
        <a:p>
          <a:endParaRPr lang="en-US"/>
        </a:p>
      </dgm:t>
    </dgm:pt>
    <dgm:pt modelId="{DFDB39DC-F591-4043-9790-BC2F2EBD47DB}" type="pres">
      <dgm:prSet presAssocID="{D7795C85-3414-3644-9509-F121B8051C5D}" presName="nodeFollowingNodes" presStyleLbl="node1" presStyleIdx="4" presStyleCnt="6">
        <dgm:presLayoutVars>
          <dgm:bulletEnabled val="1"/>
        </dgm:presLayoutVars>
      </dgm:prSet>
      <dgm:spPr/>
      <dgm:t>
        <a:bodyPr/>
        <a:lstStyle/>
        <a:p>
          <a:endParaRPr lang="en-US"/>
        </a:p>
      </dgm:t>
    </dgm:pt>
    <dgm:pt modelId="{3EF3CC86-280D-6C44-AEED-7650D72F5078}" type="pres">
      <dgm:prSet presAssocID="{0BDB64BF-E949-7246-BE92-715AEC1AD8D0}" presName="nodeFollowingNodes" presStyleLbl="node1" presStyleIdx="5" presStyleCnt="6">
        <dgm:presLayoutVars>
          <dgm:bulletEnabled val="1"/>
        </dgm:presLayoutVars>
      </dgm:prSet>
      <dgm:spPr/>
      <dgm:t>
        <a:bodyPr/>
        <a:lstStyle/>
        <a:p>
          <a:endParaRPr lang="en-US"/>
        </a:p>
      </dgm:t>
    </dgm:pt>
  </dgm:ptLst>
  <dgm:cxnLst>
    <dgm:cxn modelId="{07702934-CDDA-46AE-B9D1-2A84C007D1D0}" type="presOf" srcId="{83DEA868-202D-DC48-90A4-9399B8035131}" destId="{56B15CA5-FF94-9940-A339-79E0D9EA016C}" srcOrd="0" destOrd="0" presId="urn:microsoft.com/office/officeart/2005/8/layout/cycle3"/>
    <dgm:cxn modelId="{B66E7BB0-8B5B-6547-809E-428DA46AF128}" srcId="{D683660C-BB2C-0F4A-86E8-BD5DA7846CC2}" destId="{9F3D5112-5A4B-A14A-A623-F55C3BA176C9}" srcOrd="3" destOrd="0" parTransId="{ABEC1AE8-A4B5-4E46-AF12-55935EA46D0B}" sibTransId="{232FDD28-EDBC-284D-A3BB-82D83F126118}"/>
    <dgm:cxn modelId="{B7F61E7D-382A-4938-960F-5E3950AAF49A}" type="presOf" srcId="{D683660C-BB2C-0F4A-86E8-BD5DA7846CC2}" destId="{994C6891-403C-E44E-A10A-3FA52388DDC1}" srcOrd="0" destOrd="0" presId="urn:microsoft.com/office/officeart/2005/8/layout/cycle3"/>
    <dgm:cxn modelId="{49E24F37-7324-D94B-83D3-EA9308FEC485}" srcId="{D683660C-BB2C-0F4A-86E8-BD5DA7846CC2}" destId="{D7795C85-3414-3644-9509-F121B8051C5D}" srcOrd="4" destOrd="0" parTransId="{91913526-A29D-6743-801F-7A760ED7567A}" sibTransId="{EEA246CA-4089-5F4D-8791-F623BC7880D7}"/>
    <dgm:cxn modelId="{65A5EBCD-B584-D049-A77E-DDBC8C53FC08}" srcId="{D683660C-BB2C-0F4A-86E8-BD5DA7846CC2}" destId="{7B97EC3F-1A52-C346-BA5D-50351302AE37}" srcOrd="2" destOrd="0" parTransId="{C428461D-F5F8-A846-845D-59C2B789B475}" sibTransId="{0D3B8C69-52CB-434B-8BBD-DD204C66AC6B}"/>
    <dgm:cxn modelId="{9785D893-535B-F549-8C13-368006D85A9E}" srcId="{D683660C-BB2C-0F4A-86E8-BD5DA7846CC2}" destId="{0BDB64BF-E949-7246-BE92-715AEC1AD8D0}" srcOrd="5" destOrd="0" parTransId="{5D9A8153-A5D4-464C-AFA1-25A98C0442B4}" sibTransId="{F292E128-B6CD-8940-81A2-B6F0D10F3625}"/>
    <dgm:cxn modelId="{CAF6DB92-00FB-45AA-B891-BDB54F89A053}" type="presOf" srcId="{DD223784-07A0-AE46-A12F-1FB76CDC65C0}" destId="{386326A2-C056-924F-B2B8-10765E360D4E}" srcOrd="0" destOrd="0" presId="urn:microsoft.com/office/officeart/2005/8/layout/cycle3"/>
    <dgm:cxn modelId="{DAF5D39F-B954-4F71-9371-7B2CD6DAAD9B}" type="presOf" srcId="{D7795C85-3414-3644-9509-F121B8051C5D}" destId="{DFDB39DC-F591-4043-9790-BC2F2EBD47DB}" srcOrd="0" destOrd="0" presId="urn:microsoft.com/office/officeart/2005/8/layout/cycle3"/>
    <dgm:cxn modelId="{40AEA286-D899-44DE-9972-6C69D5695AD3}" type="presOf" srcId="{3EEEE90F-F435-5D45-82EC-F5F4A982F417}" destId="{4F7C69F4-5979-1840-A2F6-4847BFF6EAF8}" srcOrd="0" destOrd="0" presId="urn:microsoft.com/office/officeart/2005/8/layout/cycle3"/>
    <dgm:cxn modelId="{1E7D78B0-DF07-4D51-8B1D-E864842C6111}" type="presOf" srcId="{7B97EC3F-1A52-C346-BA5D-50351302AE37}" destId="{91F8D8BB-3607-FB44-82FC-8F10FA89E141}" srcOrd="0" destOrd="0" presId="urn:microsoft.com/office/officeart/2005/8/layout/cycle3"/>
    <dgm:cxn modelId="{33C0D9A2-32B6-4644-9D5D-9611AC218A64}" srcId="{D683660C-BB2C-0F4A-86E8-BD5DA7846CC2}" destId="{3EEEE90F-F435-5D45-82EC-F5F4A982F417}" srcOrd="0" destOrd="0" parTransId="{ACDAA28F-D990-D64D-B4D6-0036E7EAED54}" sibTransId="{DD223784-07A0-AE46-A12F-1FB76CDC65C0}"/>
    <dgm:cxn modelId="{063C3A74-25B9-4411-80BD-B752C9897304}" type="presOf" srcId="{9F3D5112-5A4B-A14A-A623-F55C3BA176C9}" destId="{E2B97FA9-29C3-6F44-9D22-3B9D7FB81A9C}" srcOrd="0" destOrd="0" presId="urn:microsoft.com/office/officeart/2005/8/layout/cycle3"/>
    <dgm:cxn modelId="{C55FA926-77A6-4B07-9456-6D1CF553227C}" type="presOf" srcId="{0BDB64BF-E949-7246-BE92-715AEC1AD8D0}" destId="{3EF3CC86-280D-6C44-AEED-7650D72F5078}" srcOrd="0" destOrd="0" presId="urn:microsoft.com/office/officeart/2005/8/layout/cycle3"/>
    <dgm:cxn modelId="{0B56297C-2B4B-A54E-AE1C-088922271A01}" srcId="{D683660C-BB2C-0F4A-86E8-BD5DA7846CC2}" destId="{83DEA868-202D-DC48-90A4-9399B8035131}" srcOrd="1" destOrd="0" parTransId="{1F64D4C2-37AC-9649-B70B-E7142645BB5A}" sibTransId="{759BB60A-DA7B-2146-AACA-4A341F500603}"/>
    <dgm:cxn modelId="{9058B8FA-5C49-4B32-B424-9CB3AD2DA0BB}" type="presParOf" srcId="{994C6891-403C-E44E-A10A-3FA52388DDC1}" destId="{ED0B2D7D-2217-FE4B-9769-96BA63FD946F}" srcOrd="0" destOrd="0" presId="urn:microsoft.com/office/officeart/2005/8/layout/cycle3"/>
    <dgm:cxn modelId="{B5D13D4B-9D55-4D1C-8B8A-403EDC156A0D}" type="presParOf" srcId="{ED0B2D7D-2217-FE4B-9769-96BA63FD946F}" destId="{4F7C69F4-5979-1840-A2F6-4847BFF6EAF8}" srcOrd="0" destOrd="0" presId="urn:microsoft.com/office/officeart/2005/8/layout/cycle3"/>
    <dgm:cxn modelId="{36A8EF96-63BE-42AB-B600-2B70AA8C72E1}" type="presParOf" srcId="{ED0B2D7D-2217-FE4B-9769-96BA63FD946F}" destId="{386326A2-C056-924F-B2B8-10765E360D4E}" srcOrd="1" destOrd="0" presId="urn:microsoft.com/office/officeart/2005/8/layout/cycle3"/>
    <dgm:cxn modelId="{1AE4A1E9-3002-44CE-8EF3-45FE48C6E973}" type="presParOf" srcId="{ED0B2D7D-2217-FE4B-9769-96BA63FD946F}" destId="{56B15CA5-FF94-9940-A339-79E0D9EA016C}" srcOrd="2" destOrd="0" presId="urn:microsoft.com/office/officeart/2005/8/layout/cycle3"/>
    <dgm:cxn modelId="{E3CA106D-66B6-4ADA-8073-DA864646B445}" type="presParOf" srcId="{ED0B2D7D-2217-FE4B-9769-96BA63FD946F}" destId="{91F8D8BB-3607-FB44-82FC-8F10FA89E141}" srcOrd="3" destOrd="0" presId="urn:microsoft.com/office/officeart/2005/8/layout/cycle3"/>
    <dgm:cxn modelId="{4D2C1F13-127B-456E-B09A-A1D830C1031E}" type="presParOf" srcId="{ED0B2D7D-2217-FE4B-9769-96BA63FD946F}" destId="{E2B97FA9-29C3-6F44-9D22-3B9D7FB81A9C}" srcOrd="4" destOrd="0" presId="urn:microsoft.com/office/officeart/2005/8/layout/cycle3"/>
    <dgm:cxn modelId="{6E168279-2605-436C-8FDD-8AB7B2B5B178}" type="presParOf" srcId="{ED0B2D7D-2217-FE4B-9769-96BA63FD946F}" destId="{DFDB39DC-F591-4043-9790-BC2F2EBD47DB}" srcOrd="5" destOrd="0" presId="urn:microsoft.com/office/officeart/2005/8/layout/cycle3"/>
    <dgm:cxn modelId="{3C9AFE31-5400-43BC-85AD-3049B48EB007}" type="presParOf" srcId="{ED0B2D7D-2217-FE4B-9769-96BA63FD946F}" destId="{3EF3CC86-280D-6C44-AEED-7650D72F5078}" srcOrd="6" destOrd="0" presId="urn:microsoft.com/office/officeart/2005/8/layout/cycle3"/>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9F42496-EEFD-46D1-9D26-B97D710F3310}" type="datetimeFigureOut">
              <a:rPr lang="el-GR" smtClean="0"/>
              <a:pPr/>
              <a:t>16/10/2015</a:t>
            </a:fld>
            <a:endParaRPr lang="el-GR"/>
          </a:p>
        </p:txBody>
      </p:sp>
      <p:sp>
        <p:nvSpPr>
          <p:cNvPr id="4" name="Θέση εικόνας διαφάνειας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AEE6039-26E0-4621-AE9A-10D4593C1A63}" type="slidenum">
              <a:rPr lang="el-GR" smtClean="0"/>
              <a:pPr/>
              <a:t>‹#›</a:t>
            </a:fld>
            <a:endParaRPr lang="el-GR"/>
          </a:p>
        </p:txBody>
      </p:sp>
    </p:spTree>
    <p:extLst>
      <p:ext uri="{BB962C8B-B14F-4D97-AF65-F5344CB8AC3E}">
        <p14:creationId xmlns:p14="http://schemas.microsoft.com/office/powerpoint/2010/main" val="70975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17575" y="744538"/>
            <a:ext cx="4962525" cy="3722687"/>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F5892C9F-831A-46FA-8E17-10977BD5C5BC}" type="slidenum">
              <a:rPr lang="en-US" smtClean="0"/>
              <a:pPr>
                <a:defRPr/>
              </a:pPr>
              <a:t>7</a:t>
            </a:fld>
            <a:endParaRPr lang="en-US"/>
          </a:p>
        </p:txBody>
      </p:sp>
    </p:spTree>
    <p:extLst>
      <p:ext uri="{BB962C8B-B14F-4D97-AF65-F5344CB8AC3E}">
        <p14:creationId xmlns:p14="http://schemas.microsoft.com/office/powerpoint/2010/main" val="391793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0488" y="744538"/>
            <a:ext cx="6616700" cy="3722687"/>
          </a:xfrm>
        </p:spPr>
      </p:sp>
      <p:sp>
        <p:nvSpPr>
          <p:cNvPr id="3" name="2 - Θέση σημειώσεων"/>
          <p:cNvSpPr>
            <a:spLocks noGrp="1"/>
          </p:cNvSpPr>
          <p:nvPr>
            <p:ph type="body" idx="1"/>
          </p:nvPr>
        </p:nvSpPr>
        <p:spPr/>
        <p:txBody>
          <a:bodyPr>
            <a:normAutofit/>
          </a:bodyPr>
          <a:lstStyle/>
          <a:p>
            <a:pPr rtl="0" eaLnBrk="1" fontAlgn="t" latinLnBrk="0" hangingPunct="1"/>
            <a:r>
              <a:rPr lang="el-GR" sz="1200" b="1" i="0" u="none" strike="noStrike" kern="1200" dirty="0" smtClean="0">
                <a:solidFill>
                  <a:schemeClr val="tx1"/>
                </a:solidFill>
                <a:latin typeface="+mn-lt"/>
                <a:ea typeface="+mn-ea"/>
                <a:cs typeface="+mn-cs"/>
              </a:rPr>
              <a:t>Δείκτες μέτρησης στόχων της στρατηγικής για την Έρευνα και την Καινοτομία</a:t>
            </a:r>
            <a:endParaRPr lang="el-GR"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2013</a:t>
            </a:r>
            <a:endParaRPr lang="el-GR"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2020</a:t>
            </a:r>
            <a:endParaRPr lang="el-GR" sz="1200" b="0" i="0" u="none" strike="noStrike" kern="1200" dirty="0" smtClean="0">
              <a:solidFill>
                <a:schemeClr val="tx1"/>
              </a:solidFill>
              <a:latin typeface="+mn-lt"/>
              <a:ea typeface="+mn-ea"/>
              <a:cs typeface="+mn-cs"/>
            </a:endParaRPr>
          </a:p>
          <a:p>
            <a:pPr rtl="0" eaLnBrk="1" fontAlgn="t" latinLnBrk="0" hangingPunct="1"/>
            <a:r>
              <a:rPr lang="el-GR" sz="1200" b="0" i="0" u="none" strike="noStrike" kern="1200" dirty="0" smtClean="0">
                <a:solidFill>
                  <a:schemeClr val="tx1"/>
                </a:solidFill>
                <a:latin typeface="+mn-lt"/>
                <a:ea typeface="+mn-ea"/>
                <a:cs typeface="+mn-cs"/>
              </a:rPr>
              <a:t>Ποσοστό δαπανών για Έρευνα &amp; Τεχνολογική Ανάπτυξη ως προς το ΑΕΠ</a:t>
            </a:r>
          </a:p>
          <a:p>
            <a:pPr rtl="0" eaLnBrk="1" fontAlgn="t" latinLnBrk="0" hangingPunct="1"/>
            <a:r>
              <a:rPr lang="en-US" sz="1200" b="0" i="0" u="none" strike="noStrike" kern="1200" dirty="0" smtClean="0">
                <a:solidFill>
                  <a:schemeClr val="tx1"/>
                </a:solidFill>
                <a:latin typeface="+mn-lt"/>
                <a:ea typeface="+mn-ea"/>
                <a:cs typeface="+mn-cs"/>
              </a:rPr>
              <a:t>0,80%</a:t>
            </a:r>
            <a:endParaRPr lang="el-GR"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1,2 %</a:t>
            </a:r>
            <a:endParaRPr lang="el-GR" sz="1200" b="0" i="0" u="none" strike="noStrike" kern="1200" dirty="0" smtClean="0">
              <a:solidFill>
                <a:schemeClr val="tx1"/>
              </a:solidFill>
              <a:latin typeface="+mn-lt"/>
              <a:ea typeface="+mn-ea"/>
              <a:cs typeface="+mn-cs"/>
            </a:endParaRPr>
          </a:p>
          <a:p>
            <a:pPr rtl="0" eaLnBrk="1" fontAlgn="t" latinLnBrk="0" hangingPunct="1"/>
            <a:r>
              <a:rPr lang="el-GR" sz="1200" b="0" i="0" u="none" strike="noStrike" kern="1200" dirty="0" smtClean="0">
                <a:solidFill>
                  <a:schemeClr val="tx1"/>
                </a:solidFill>
                <a:latin typeface="+mn-lt"/>
                <a:ea typeface="+mn-ea"/>
                <a:cs typeface="+mn-cs"/>
              </a:rPr>
              <a:t>Δαπάνες των επιχειρήσεων για Έρευνα &amp; Τεχνολογική Ανάπτυξη ως προς το ΑΕΠ</a:t>
            </a:r>
          </a:p>
          <a:p>
            <a:pPr rtl="0" eaLnBrk="1" fontAlgn="t" latinLnBrk="0" hangingPunct="1"/>
            <a:r>
              <a:rPr lang="en-US" sz="1200" b="0" i="0" u="none" strike="noStrike" kern="1200" dirty="0" smtClean="0">
                <a:solidFill>
                  <a:schemeClr val="tx1"/>
                </a:solidFill>
                <a:latin typeface="+mn-lt"/>
                <a:ea typeface="+mn-ea"/>
                <a:cs typeface="+mn-cs"/>
              </a:rPr>
              <a:t>0,27 %</a:t>
            </a:r>
            <a:endParaRPr lang="el-GR"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0,38 %</a:t>
            </a:r>
            <a:endParaRPr lang="el-GR" sz="1200" b="0" i="0" u="none" strike="noStrike"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pPr>
              <a:defRPr/>
            </a:pPr>
            <a:fld id="{F5892C9F-831A-46FA-8E17-10977BD5C5BC}" type="slidenum">
              <a:rPr lang="en-US" smtClean="0"/>
              <a:pPr>
                <a:defRPr/>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a:p>
            <a:r>
              <a:rPr lang="en-US" dirty="0"/>
              <a:t>----- Meeting Notes (14/10/13 17:37) -----</a:t>
            </a:r>
          </a:p>
          <a:p>
            <a:r>
              <a:rPr lang="en-US" dirty="0"/>
              <a:t>COSME </a:t>
            </a:r>
          </a:p>
          <a:p>
            <a:endParaRPr lang="en-US" dirty="0"/>
          </a:p>
          <a:p>
            <a:endParaRPr lang="en-US" dirty="0"/>
          </a:p>
        </p:txBody>
      </p:sp>
      <p:sp>
        <p:nvSpPr>
          <p:cNvPr id="4" name="Slide Number Placeholder 3"/>
          <p:cNvSpPr>
            <a:spLocks noGrp="1"/>
          </p:cNvSpPr>
          <p:nvPr>
            <p:ph type="sldNum" sz="quarter" idx="10"/>
          </p:nvPr>
        </p:nvSpPr>
        <p:spPr/>
        <p:txBody>
          <a:bodyPr/>
          <a:lstStyle/>
          <a:p>
            <a:fld id="{5A2BABBC-5F75-4468-8C8F-A362C3CA798B}" type="slidenum">
              <a:rPr lang="en-GB" smtClean="0"/>
              <a:pPr/>
              <a:t>17</a:t>
            </a:fld>
            <a:endParaRPr lang="en-GB"/>
          </a:p>
        </p:txBody>
      </p:sp>
    </p:spTree>
    <p:extLst>
      <p:ext uri="{BB962C8B-B14F-4D97-AF65-F5344CB8AC3E}">
        <p14:creationId xmlns:p14="http://schemas.microsoft.com/office/powerpoint/2010/main" val="5600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A8F972-A45A-4592-B483-87853CB245FB}" type="slidenum">
              <a:rPr lang="en-US" altLang="el-GR" smtClean="0"/>
              <a:pPr eaLnBrk="1" hangingPunct="1"/>
              <a:t>18</a:t>
            </a:fld>
            <a:endParaRPr lang="en-US"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DCE42E-CEC9-4EB9-BF48-6FDA29621D90}" type="slidenum">
              <a:rPr lang="el-GR" altLang="el-GR" smtClean="0"/>
              <a:pPr eaLnBrk="1" hangingPunct="1"/>
              <a:t>19</a:t>
            </a:fld>
            <a:endParaRPr lang="el-GR" altLang="el-GR" smtClean="0"/>
          </a:p>
        </p:txBody>
      </p:sp>
      <p:sp>
        <p:nvSpPr>
          <p:cNvPr id="30723" name="Rectangle 1"/>
          <p:cNvSpPr>
            <a:spLocks noGrp="1" noRot="1" noChangeAspect="1" noChangeArrowheads="1" noTextEdit="1"/>
          </p:cNvSpPr>
          <p:nvPr>
            <p:ph type="sldImg"/>
          </p:nvPr>
        </p:nvSpPr>
        <p:spPr bwMode="auto">
          <a:xfrm>
            <a:off x="95250" y="744538"/>
            <a:ext cx="6610350" cy="3719512"/>
          </a:xfrm>
          <a:solidFill>
            <a:srgbClr val="FFFFFF"/>
          </a:solidFill>
          <a:ln>
            <a:solidFill>
              <a:srgbClr val="000000"/>
            </a:solidFill>
            <a:miter lim="800000"/>
            <a:headEnd/>
            <a:tailEnd/>
          </a:ln>
        </p:spPr>
      </p:sp>
      <p:sp>
        <p:nvSpPr>
          <p:cNvPr id="30724" name="Rectangle 2"/>
          <p:cNvSpPr>
            <a:spLocks noGrp="1" noChangeArrowheads="1"/>
          </p:cNvSpPr>
          <p:nvPr>
            <p:ph type="body" idx="1"/>
          </p:nvPr>
        </p:nvSpPr>
        <p:spPr bwMode="auto">
          <a:xfrm>
            <a:off x="679450" y="4714042"/>
            <a:ext cx="5441950" cy="4467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l-GR" altLang="el-GR" smtClean="0"/>
          </a:p>
        </p:txBody>
      </p:sp>
      <p:sp>
        <p:nvSpPr>
          <p:cNvPr id="30725" name="Text Box 3"/>
          <p:cNvSpPr txBox="1">
            <a:spLocks noChangeArrowheads="1"/>
          </p:cNvSpPr>
          <p:nvPr/>
        </p:nvSpPr>
        <p:spPr bwMode="auto">
          <a:xfrm>
            <a:off x="3851275" y="9428082"/>
            <a:ext cx="2946400"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68" tIns="45784" rIns="91568" bIns="45784" anchor="b"/>
          <a:lstStyle>
            <a:lvl1pPr eaLnBrk="0" hangingPunct="0">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1pPr>
            <a:lvl2pPr marL="742950" indent="-285750" eaLnBrk="0" hangingPunct="0">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2pPr>
            <a:lvl3pPr marL="1143000" indent="-228600" eaLnBrk="0" hangingPunct="0">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3pPr>
            <a:lvl4pPr marL="1600200" indent="-228600" eaLnBrk="0" hangingPunct="0">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4pPr>
            <a:lvl5pPr marL="2057400" indent="-228600" eaLnBrk="0" hangingPunct="0">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9pPr>
          </a:lstStyle>
          <a:p>
            <a:pPr algn="r" eaLnBrk="1" hangingPunct="1"/>
            <a:fld id="{B10DFC2A-B1FB-49CA-818C-51342FD43F44}" type="slidenum">
              <a:rPr lang="el-GR" altLang="el-GR" sz="1200">
                <a:solidFill>
                  <a:srgbClr val="000000"/>
                </a:solidFill>
                <a:latin typeface="Calibri" pitchFamily="34" charset="0"/>
              </a:rPr>
              <a:pPr algn="r" eaLnBrk="1" hangingPunct="1"/>
              <a:t>19</a:t>
            </a:fld>
            <a:endParaRPr lang="el-GR" altLang="el-GR"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AB5D0F-17EC-4017-9805-F3CED92D89B2}" type="slidenum">
              <a:rPr lang="el-GR" altLang="el-GR" smtClean="0"/>
              <a:pPr eaLnBrk="1" hangingPunct="1"/>
              <a:t>20</a:t>
            </a:fld>
            <a:endParaRPr lang="el-GR" altLang="el-GR" smtClean="0"/>
          </a:p>
        </p:txBody>
      </p:sp>
      <p:sp>
        <p:nvSpPr>
          <p:cNvPr id="31747" name="Rectangle 1"/>
          <p:cNvSpPr>
            <a:spLocks noGrp="1" noRot="1" noChangeAspect="1" noChangeArrowheads="1" noTextEdit="1"/>
          </p:cNvSpPr>
          <p:nvPr>
            <p:ph type="sldImg"/>
          </p:nvPr>
        </p:nvSpPr>
        <p:spPr bwMode="auto">
          <a:xfrm>
            <a:off x="95250" y="744538"/>
            <a:ext cx="6610350" cy="3719512"/>
          </a:xfrm>
          <a:solidFill>
            <a:srgbClr val="FFFFFF"/>
          </a:solidFill>
          <a:ln>
            <a:solidFill>
              <a:srgbClr val="000000"/>
            </a:solidFill>
            <a:miter lim="800000"/>
            <a:headEnd/>
            <a:tailEnd/>
          </a:ln>
        </p:spPr>
      </p:sp>
      <p:sp>
        <p:nvSpPr>
          <p:cNvPr id="31748" name="Rectangle 2"/>
          <p:cNvSpPr>
            <a:spLocks noGrp="1" noChangeArrowheads="1"/>
          </p:cNvSpPr>
          <p:nvPr>
            <p:ph type="body" idx="1"/>
          </p:nvPr>
        </p:nvSpPr>
        <p:spPr bwMode="auto">
          <a:xfrm>
            <a:off x="679450" y="4714042"/>
            <a:ext cx="5441950" cy="4467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l-GR" altLang="el-GR" smtClean="0"/>
          </a:p>
        </p:txBody>
      </p:sp>
      <p:sp>
        <p:nvSpPr>
          <p:cNvPr id="31749" name="Text Box 3"/>
          <p:cNvSpPr txBox="1">
            <a:spLocks noChangeArrowheads="1"/>
          </p:cNvSpPr>
          <p:nvPr/>
        </p:nvSpPr>
        <p:spPr bwMode="auto">
          <a:xfrm>
            <a:off x="3851275" y="9428082"/>
            <a:ext cx="2946400"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568" tIns="45784" rIns="91568" bIns="45784" anchor="b"/>
          <a:lstStyle>
            <a:lvl1pPr eaLnBrk="0" hangingPunct="0">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1pPr>
            <a:lvl2pPr marL="742950" indent="-285750" eaLnBrk="0" hangingPunct="0">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2pPr>
            <a:lvl3pPr marL="1143000" indent="-228600" eaLnBrk="0" hangingPunct="0">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3pPr>
            <a:lvl4pPr marL="1600200" indent="-228600" eaLnBrk="0" hangingPunct="0">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4pPr>
            <a:lvl5pPr marL="2057400" indent="-228600" eaLnBrk="0" hangingPunct="0">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30388" algn="l"/>
                <a:tab pos="2746375" algn="l"/>
                <a:tab pos="3662363" algn="l"/>
                <a:tab pos="4578350" algn="l"/>
                <a:tab pos="5492750" algn="l"/>
                <a:tab pos="6408738" algn="l"/>
                <a:tab pos="7324725" algn="l"/>
                <a:tab pos="8240713" algn="l"/>
                <a:tab pos="9156700" algn="l"/>
                <a:tab pos="10071100" algn="l"/>
              </a:tabLst>
              <a:defRPr>
                <a:solidFill>
                  <a:schemeClr val="tx1"/>
                </a:solidFill>
                <a:latin typeface="Arial" charset="0"/>
              </a:defRPr>
            </a:lvl9pPr>
          </a:lstStyle>
          <a:p>
            <a:pPr algn="r" eaLnBrk="1" hangingPunct="1"/>
            <a:fld id="{02A65E61-86F5-446A-9C66-A1723569D8A1}" type="slidenum">
              <a:rPr lang="el-GR" altLang="el-GR" sz="1200">
                <a:solidFill>
                  <a:srgbClr val="000000"/>
                </a:solidFill>
                <a:latin typeface="Calibri" pitchFamily="34" charset="0"/>
              </a:rPr>
              <a:pPr algn="r" eaLnBrk="1" hangingPunct="1"/>
              <a:t>20</a:t>
            </a:fld>
            <a:endParaRPr lang="el-GR" altLang="el-GR" sz="120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9E4777-7853-469A-9C0C-D6BAFFF9D4EB}" type="slidenum">
              <a:rPr lang="en-US" altLang="el-GR" smtClean="0"/>
              <a:pPr eaLnBrk="1" hangingPunct="1"/>
              <a:t>21</a:t>
            </a:fld>
            <a:endParaRPr lang="en-US"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7B7330-9F3F-4D57-89EA-EC56D1FFDE96}" type="slidenum">
              <a:rPr lang="en-US" altLang="el-GR" smtClean="0"/>
              <a:pPr eaLnBrk="1" hangingPunct="1"/>
              <a:t>22</a:t>
            </a:fld>
            <a:endParaRPr lang="en-US"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xfrm>
            <a:off x="11144251" y="6286500"/>
            <a:ext cx="819149" cy="381000"/>
          </a:xfrm>
        </p:spPr>
        <p:txBody>
          <a:bodyPr/>
          <a:lstStyle>
            <a:lvl1pPr>
              <a:defRPr sz="1800" b="1">
                <a:latin typeface="Tahoma" pitchFamily="34" charset="0"/>
                <a:cs typeface="Tahoma" pitchFamily="34" charset="0"/>
              </a:defRPr>
            </a:lvl1pPr>
          </a:lstStyle>
          <a:p>
            <a:pPr>
              <a:defRPr/>
            </a:pPr>
            <a:fld id="{E41F5786-6D16-4B89-BD5C-A9AC5A29E388}" type="slidenum">
              <a:rPr lang="en-US"/>
              <a:pPr>
                <a:defRPr/>
              </a:pPr>
              <a:t>‹#›</a:t>
            </a:fld>
            <a:endParaRPr lang="en-US" dirty="0"/>
          </a:p>
        </p:txBody>
      </p:sp>
    </p:spTree>
    <p:extLst>
      <p:ext uri="{BB962C8B-B14F-4D97-AF65-F5344CB8AC3E}">
        <p14:creationId xmlns:p14="http://schemas.microsoft.com/office/powerpoint/2010/main" val="283773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10/16/2015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10/16/2015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2.gif"/><Relationship Id="rId4" Type="http://schemas.openxmlformats.org/officeDocument/2006/relationships/diagramQuickStyle" Target="../diagrams/quickStyle1.xml"/><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ntagonistikotita.gr/epanek/secretariat1.asp" TargetMode="External"/><Relationship Id="rId2" Type="http://schemas.openxmlformats.org/officeDocument/2006/relationships/hyperlink" Target="http://www.gsrt.gr/central.aspx?sId=120I466I1249I646I494779&amp;olID=824&amp;neID=824&amp;neTa=92&amp;ncID=0&amp;neHC=0&amp;tbid=0&amp;lrID=2&amp;oldUIID=aI824I0I120I466I1249I0I2&amp;actionID=load" TargetMode="External"/><Relationship Id="rId1" Type="http://schemas.openxmlformats.org/officeDocument/2006/relationships/slideLayout" Target="../slideLayouts/slideLayout2.xml"/><Relationship Id="rId4" Type="http://schemas.openxmlformats.org/officeDocument/2006/relationships/hyperlink" Target="http://www.mou.gr/el/pages/eLibraryFS.aspx?item=2136"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l-GR" sz="2600" dirty="0" smtClean="0"/>
              <a:t>ΓΕΝΙΚΗ ΓΡΑΜΜΑΤΕΙΑ ΕΡΕΥΝΑΣ ΚΑΙ ΤΕΧΝΟΛΟΓΙΑΣ</a:t>
            </a:r>
          </a:p>
          <a:p>
            <a:r>
              <a:rPr lang="el-GR" dirty="0" smtClean="0"/>
              <a:t>ΔΙΕΥΘΥΝΣΗ ΣΧΕΔΙΑΣΜΟΥ ΚΑΙ ΠΡΟΓΡΑΜΜΑΤΙΣΜΟΥ ΠΟΛΙΤΙΚΩΝ ΚΑΙ ΔΡΑΣΕΩΝ ΕΡΕΥΝΑΣ ΚΑΙ ΚΑΙΝΟΤΟΜΙΑΣ</a:t>
            </a:r>
          </a:p>
          <a:p>
            <a:endParaRPr lang="el-GR" dirty="0" smtClean="0"/>
          </a:p>
        </p:txBody>
      </p:sp>
      <p:sp>
        <p:nvSpPr>
          <p:cNvPr id="5" name="Ορθογώνιο 6"/>
          <p:cNvSpPr>
            <a:spLocks noGrp="1"/>
          </p:cNvSpPr>
          <p:nvPr>
            <p:ph type="ctrTitle"/>
          </p:nvPr>
        </p:nvSpPr>
        <p:spPr>
          <a:xfrm>
            <a:off x="1154955" y="1853504"/>
            <a:ext cx="8825658" cy="29238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l-GR" sz="3600" dirty="0" smtClean="0"/>
              <a:t>ΕΘΝΙΚΗ ΣΤΡΑΤΗΓΙΚΗ ΕΡΕΥΝΑΣ ΚΑΙ ΚΑΙΝΟΤΟΜΙΑΣ ΓΙΑ ΤΗΝ ΕΞΥΠΝΗ ΕΞΕΙΔΙΚΕΥΣΗ</a:t>
            </a:r>
            <a:endParaRPr lang="el-GR" sz="3600" dirty="0"/>
          </a:p>
          <a:p>
            <a:r>
              <a:rPr lang="en-US" sz="3600" dirty="0"/>
              <a:t>2014-2020</a:t>
            </a:r>
            <a:endParaRPr lang="el-GR" sz="3600" dirty="0"/>
          </a:p>
          <a:p>
            <a:pPr algn="ctr"/>
            <a:endParaRPr lang="el-GR" sz="4000" b="1" cap="none" spc="0" dirty="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760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 </a:t>
            </a:r>
            <a:r>
              <a:rPr lang="el-GR" sz="2800" dirty="0"/>
              <a:t/>
            </a:r>
            <a:br>
              <a:rPr lang="el-GR" sz="2800" dirty="0"/>
            </a:br>
            <a:r>
              <a:rPr lang="el-GR" sz="2800" b="1" i="1" dirty="0" smtClean="0"/>
              <a:t>Ο στόχος της δαπάνης για Ε&amp;Τ για το </a:t>
            </a:r>
            <a:r>
              <a:rPr lang="en-US" sz="2800" b="1" i="1" dirty="0" smtClean="0"/>
              <a:t> 2020</a:t>
            </a:r>
            <a:r>
              <a:rPr lang="el-GR" sz="2800" b="1" i="1" dirty="0"/>
              <a:t/>
            </a:r>
            <a:br>
              <a:rPr lang="el-GR" sz="2800" b="1" i="1" dirty="0"/>
            </a:br>
            <a:endParaRPr lang="el-GR" sz="2800" b="1"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10</a:t>
            </a:fld>
            <a:endParaRPr kumimoji="0" lang="en-US"/>
          </a:p>
        </p:txBody>
      </p:sp>
      <p:graphicFrame>
        <p:nvGraphicFramePr>
          <p:cNvPr id="6" name="1 - Γράφημα"/>
          <p:cNvGraphicFramePr/>
          <p:nvPr>
            <p:extLst>
              <p:ext uri="{D42A27DB-BD31-4B8C-83A1-F6EECF244321}">
                <p14:modId xmlns:p14="http://schemas.microsoft.com/office/powerpoint/2010/main" val="1353737482"/>
              </p:ext>
            </p:extLst>
          </p:nvPr>
        </p:nvGraphicFramePr>
        <p:xfrm>
          <a:off x="623392" y="1685924"/>
          <a:ext cx="11041227" cy="4695404"/>
        </p:xfrm>
        <a:graphic>
          <a:graphicData uri="http://schemas.openxmlformats.org/drawingml/2006/chart">
            <c:chart xmlns:c="http://schemas.openxmlformats.org/drawingml/2006/chart" xmlns:r="http://schemas.openxmlformats.org/officeDocument/2006/relationships" r:id="rId3"/>
          </a:graphicData>
        </a:graphic>
      </p:graphicFrame>
      <p:sp>
        <p:nvSpPr>
          <p:cNvPr id="3" name="Δεξιό βέλος 2"/>
          <p:cNvSpPr/>
          <p:nvPr/>
        </p:nvSpPr>
        <p:spPr>
          <a:xfrm>
            <a:off x="4463819" y="3573016"/>
            <a:ext cx="240026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εξιό βέλος 6"/>
          <p:cNvSpPr/>
          <p:nvPr/>
        </p:nvSpPr>
        <p:spPr>
          <a:xfrm>
            <a:off x="5914065" y="4581128"/>
            <a:ext cx="240026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1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8204" y="214724"/>
            <a:ext cx="10045874" cy="1400530"/>
          </a:xfrm>
        </p:spPr>
        <p:txBody>
          <a:bodyPr/>
          <a:lstStyle/>
          <a:p>
            <a:pPr algn="ctr"/>
            <a:r>
              <a:rPr lang="el-GR" sz="3200" i="1" dirty="0"/>
              <a:t>Πρόβλεψη χρηματοδότησης της Στρατηγικής για την Έρευνα &amp; την Καινοτομία για την επίτευξη του Στόχου 1,2 % του ΑΕΠ το 2020</a:t>
            </a:r>
            <a:endParaRPr lang="el-GR" sz="3200" dirty="0"/>
          </a:p>
        </p:txBody>
      </p:sp>
      <p:sp>
        <p:nvSpPr>
          <p:cNvPr id="4" name="Θέση αριθμού διαφάνειας 3"/>
          <p:cNvSpPr>
            <a:spLocks noGrp="1"/>
          </p:cNvSpPr>
          <p:nvPr>
            <p:ph type="sldNum" sz="quarter" idx="12"/>
          </p:nvPr>
        </p:nvSpPr>
        <p:spPr/>
        <p:txBody>
          <a:bodyPr/>
          <a:lstStyle/>
          <a:p>
            <a:fld id="{69E29E33-B620-47F9-BB04-8846C2A5AFCC}" type="slidenum">
              <a:rPr kumimoji="0" lang="en-US" smtClean="0"/>
              <a:pPr/>
              <a:t>11</a:t>
            </a:fld>
            <a:endParaRPr kumimoji="0" lang="en-US"/>
          </a:p>
        </p:txBody>
      </p:sp>
      <p:graphicFrame>
        <p:nvGraphicFramePr>
          <p:cNvPr id="18" name="17 - Πίνακας"/>
          <p:cNvGraphicFramePr>
            <a:graphicFrameLocks noGrp="1"/>
          </p:cNvGraphicFramePr>
          <p:nvPr>
            <p:extLst>
              <p:ext uri="{D42A27DB-BD31-4B8C-83A1-F6EECF244321}">
                <p14:modId xmlns:p14="http://schemas.microsoft.com/office/powerpoint/2010/main" val="33906808"/>
              </p:ext>
            </p:extLst>
          </p:nvPr>
        </p:nvGraphicFramePr>
        <p:xfrm>
          <a:off x="388305" y="1707939"/>
          <a:ext cx="10609548" cy="4855702"/>
        </p:xfrm>
        <a:graphic>
          <a:graphicData uri="http://schemas.openxmlformats.org/drawingml/2006/table">
            <a:tbl>
              <a:tblPr/>
              <a:tblGrid>
                <a:gridCol w="618179"/>
                <a:gridCol w="683515"/>
                <a:gridCol w="738798"/>
                <a:gridCol w="582997"/>
                <a:gridCol w="723722"/>
                <a:gridCol w="582997"/>
                <a:gridCol w="708643"/>
                <a:gridCol w="582997"/>
                <a:gridCol w="678488"/>
                <a:gridCol w="582997"/>
                <a:gridCol w="738798"/>
                <a:gridCol w="582997"/>
                <a:gridCol w="804134"/>
                <a:gridCol w="582997"/>
                <a:gridCol w="693567"/>
                <a:gridCol w="723722"/>
              </a:tblGrid>
              <a:tr h="527774">
                <a:tc gridSpan="16">
                  <a:txBody>
                    <a:bodyPr/>
                    <a:lstStyle/>
                    <a:p>
                      <a:pPr algn="ctr" fontAlgn="ctr"/>
                      <a:r>
                        <a:rPr lang="en-US" sz="1800" b="1" i="0" u="none" strike="noStrike" dirty="0">
                          <a:solidFill>
                            <a:schemeClr val="accent3">
                              <a:lumMod val="40000"/>
                              <a:lumOff val="60000"/>
                            </a:schemeClr>
                          </a:solidFill>
                          <a:latin typeface="Calibri"/>
                        </a:rPr>
                        <a:t>R&amp;D expenditure by source of funding</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37630">
                <a:tc gridSpan="2">
                  <a:txBody>
                    <a:bodyPr/>
                    <a:lstStyle/>
                    <a:p>
                      <a:pPr algn="ctr" fontAlgn="ctr"/>
                      <a:r>
                        <a:rPr lang="el-GR" sz="14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hMerge="1">
                  <a:txBody>
                    <a:bodyPr/>
                    <a:lstStyle/>
                    <a:p>
                      <a:endParaRPr lang="el-GR"/>
                    </a:p>
                  </a:txBody>
                  <a:tcPr/>
                </a:tc>
                <a:tc gridSpan="2">
                  <a:txBody>
                    <a:bodyPr/>
                    <a:lstStyle/>
                    <a:p>
                      <a:pPr algn="ctr" fontAlgn="ctr"/>
                      <a:r>
                        <a:rPr lang="el-GR" sz="1400" b="1" i="0" u="none" strike="noStrike" dirty="0" smtClean="0">
                          <a:solidFill>
                            <a:srgbClr val="000000"/>
                          </a:solidFill>
                          <a:latin typeface="Calibri"/>
                        </a:rPr>
                        <a:t>Εθνική</a:t>
                      </a:r>
                      <a:r>
                        <a:rPr lang="el-GR" sz="1400" b="1" i="0" u="none" strike="noStrike" baseline="0" dirty="0" smtClean="0">
                          <a:solidFill>
                            <a:srgbClr val="000000"/>
                          </a:solidFill>
                          <a:latin typeface="Calibri"/>
                        </a:rPr>
                        <a:t> Χρηματοδότηση</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l-GR"/>
                    </a:p>
                  </a:txBody>
                  <a:tcPr/>
                </a:tc>
                <a:tc gridSpan="2">
                  <a:txBody>
                    <a:bodyPr/>
                    <a:lstStyle/>
                    <a:p>
                      <a:pPr algn="ctr" fontAlgn="ctr"/>
                      <a:r>
                        <a:rPr lang="el-GR" sz="1400" b="1" i="0" u="none" strike="noStrike" dirty="0" smtClean="0">
                          <a:solidFill>
                            <a:srgbClr val="000000"/>
                          </a:solidFill>
                          <a:latin typeface="Calibri"/>
                        </a:rPr>
                        <a:t>ΕΣΠΑ</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l-GR"/>
                    </a:p>
                  </a:txBody>
                  <a:tcPr/>
                </a:tc>
                <a:tc gridSpan="2">
                  <a:txBody>
                    <a:bodyPr/>
                    <a:lstStyle/>
                    <a:p>
                      <a:pPr algn="ctr" fontAlgn="ctr"/>
                      <a:r>
                        <a:rPr lang="el-GR" sz="1400" b="1" i="0" u="none" strike="noStrike" dirty="0" smtClean="0">
                          <a:solidFill>
                            <a:srgbClr val="000000"/>
                          </a:solidFill>
                          <a:latin typeface="Calibri"/>
                        </a:rPr>
                        <a:t>Τακτικός</a:t>
                      </a:r>
                      <a:r>
                        <a:rPr lang="el-GR" sz="1400" b="1" i="0" u="none" strike="noStrike" baseline="0" dirty="0" smtClean="0">
                          <a:solidFill>
                            <a:srgbClr val="000000"/>
                          </a:solidFill>
                          <a:latin typeface="Calibri"/>
                        </a:rPr>
                        <a:t> </a:t>
                      </a:r>
                      <a:r>
                        <a:rPr lang="el-GR" sz="1400" b="1" i="0" u="none" strike="noStrike" baseline="0" dirty="0" err="1" smtClean="0">
                          <a:solidFill>
                            <a:srgbClr val="000000"/>
                          </a:solidFill>
                          <a:latin typeface="Calibri"/>
                        </a:rPr>
                        <a:t>προΥπολογισμός</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l-GR"/>
                    </a:p>
                  </a:txBody>
                  <a:tcPr/>
                </a:tc>
                <a:tc gridSpan="2">
                  <a:txBody>
                    <a:bodyPr/>
                    <a:lstStyle/>
                    <a:p>
                      <a:pPr algn="ctr" fontAlgn="ctr"/>
                      <a:r>
                        <a:rPr lang="el-GR" sz="1400" b="1" i="0" u="none" strike="noStrike" dirty="0" smtClean="0">
                          <a:solidFill>
                            <a:srgbClr val="000000"/>
                          </a:solidFill>
                          <a:latin typeface="Calibri"/>
                        </a:rPr>
                        <a:t>Ιδιωτικός</a:t>
                      </a:r>
                      <a:r>
                        <a:rPr lang="el-GR" sz="1400" b="1" i="0" u="none" strike="noStrike" baseline="0" dirty="0" smtClean="0">
                          <a:solidFill>
                            <a:srgbClr val="000000"/>
                          </a:solidFill>
                          <a:latin typeface="Calibri"/>
                        </a:rPr>
                        <a:t> Τομέας</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l-GR"/>
                    </a:p>
                  </a:txBody>
                  <a:tcPr/>
                </a:tc>
                <a:tc gridSpan="2">
                  <a:txBody>
                    <a:bodyPr/>
                    <a:lstStyle/>
                    <a:p>
                      <a:pPr algn="ctr" fontAlgn="ctr"/>
                      <a:r>
                        <a:rPr lang="el-GR" sz="1400" b="1" i="0" u="none" strike="noStrike" dirty="0" smtClean="0">
                          <a:solidFill>
                            <a:srgbClr val="000000"/>
                          </a:solidFill>
                          <a:latin typeface="Calibri"/>
                        </a:rPr>
                        <a:t>Εξωτερικό</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l-GR"/>
                    </a:p>
                  </a:txBody>
                  <a:tcPr/>
                </a:tc>
                <a:tc gridSpan="2">
                  <a:txBody>
                    <a:bodyPr/>
                    <a:lstStyle/>
                    <a:p>
                      <a:pPr algn="ctr" fontAlgn="ctr"/>
                      <a:r>
                        <a:rPr lang="el-GR" sz="1400" b="1" i="0" u="none" strike="noStrike" dirty="0" smtClean="0">
                          <a:solidFill>
                            <a:srgbClr val="000000"/>
                          </a:solidFill>
                          <a:latin typeface="Calibri"/>
                        </a:rPr>
                        <a:t>Άλλες</a:t>
                      </a:r>
                      <a:r>
                        <a:rPr lang="el-GR" sz="1400" b="1" i="0" u="none" strike="noStrike" baseline="0" dirty="0" smtClean="0">
                          <a:solidFill>
                            <a:srgbClr val="000000"/>
                          </a:solidFill>
                          <a:latin typeface="Calibri"/>
                        </a:rPr>
                        <a:t> Εθνικές πηγές</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l-GR"/>
                    </a:p>
                  </a:txBody>
                  <a:tcPr/>
                </a:tc>
                <a:tc gridSpan="2">
                  <a:txBody>
                    <a:bodyPr/>
                    <a:lstStyle/>
                    <a:p>
                      <a:pPr algn="ctr" fontAlgn="ctr"/>
                      <a:r>
                        <a:rPr lang="el-GR" sz="1400" b="1" i="0" u="none" strike="noStrike" dirty="0" err="1" smtClean="0">
                          <a:solidFill>
                            <a:srgbClr val="000000"/>
                          </a:solidFill>
                          <a:latin typeface="Calibri"/>
                        </a:rPr>
                        <a:t>Συνολο</a:t>
                      </a:r>
                      <a:r>
                        <a:rPr lang="el-GR" sz="1400" b="1" i="0" u="none" strike="noStrike" baseline="0" dirty="0" smtClean="0">
                          <a:solidFill>
                            <a:srgbClr val="000000"/>
                          </a:solidFill>
                          <a:latin typeface="Calibri"/>
                        </a:rPr>
                        <a:t> Δαπάνης Ε&amp;Τ</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l-GR"/>
                    </a:p>
                  </a:txBody>
                  <a:tcPr/>
                </a:tc>
              </a:tr>
              <a:tr h="635300">
                <a:tc>
                  <a:txBody>
                    <a:bodyPr/>
                    <a:lstStyle/>
                    <a:p>
                      <a:pPr algn="l" fontAlgn="ctr"/>
                      <a:r>
                        <a:rPr lang="el-GR" sz="1400" b="1" i="0" u="none" strike="noStrike" dirty="0" err="1" smtClean="0">
                          <a:solidFill>
                            <a:srgbClr val="000000"/>
                          </a:solidFill>
                          <a:latin typeface="Calibri"/>
                        </a:rPr>
                        <a:t>Ετος</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t"/>
                      <a:r>
                        <a:rPr lang="el-GR" sz="1400" b="1" i="0" u="none" strike="noStrike" dirty="0" smtClean="0">
                          <a:solidFill>
                            <a:srgbClr val="000000"/>
                          </a:solidFill>
                          <a:latin typeface="Calibri"/>
                        </a:rPr>
                        <a:t>ΑΕΠ</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l-GR" sz="1400" b="1" i="0" u="none" strike="noStrike" dirty="0" smtClean="0">
                          <a:solidFill>
                            <a:srgbClr val="000000"/>
                          </a:solidFill>
                          <a:latin typeface="Calibri"/>
                        </a:rPr>
                        <a:t>Ποσό</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400" b="1" i="0" u="none" strike="noStrike" dirty="0">
                          <a:solidFill>
                            <a:srgbClr val="000000"/>
                          </a:solidFill>
                          <a:latin typeface="Calibri"/>
                        </a:rPr>
                        <a:t>% </a:t>
                      </a:r>
                      <a:r>
                        <a:rPr lang="el-GR" sz="1400" b="1" i="0" u="none" strike="noStrike" dirty="0" smtClean="0">
                          <a:solidFill>
                            <a:srgbClr val="000000"/>
                          </a:solidFill>
                          <a:latin typeface="Calibri"/>
                        </a:rPr>
                        <a:t>του</a:t>
                      </a:r>
                      <a:r>
                        <a:rPr lang="el-GR" sz="1400" b="1" i="0" u="none" strike="noStrike" baseline="0" dirty="0" smtClean="0">
                          <a:solidFill>
                            <a:srgbClr val="000000"/>
                          </a:solidFill>
                          <a:latin typeface="Calibri"/>
                        </a:rPr>
                        <a:t> ΑΕΠ</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l-GR" sz="1400" b="1" i="0" u="none" strike="noStrike" dirty="0" smtClean="0">
                          <a:solidFill>
                            <a:srgbClr val="000000"/>
                          </a:solidFill>
                          <a:latin typeface="Calibri"/>
                        </a:rPr>
                        <a:t>Ποσό</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400" b="1" i="0" u="none" strike="noStrike" dirty="0">
                          <a:solidFill>
                            <a:srgbClr val="000000"/>
                          </a:solidFill>
                          <a:latin typeface="Calibri"/>
                        </a:rPr>
                        <a:t>% </a:t>
                      </a:r>
                      <a:r>
                        <a:rPr lang="el-GR" sz="1400" b="1" i="0" u="none" strike="noStrike" dirty="0" smtClean="0">
                          <a:solidFill>
                            <a:srgbClr val="000000"/>
                          </a:solidFill>
                          <a:latin typeface="Calibri"/>
                        </a:rPr>
                        <a:t>του</a:t>
                      </a:r>
                      <a:r>
                        <a:rPr lang="el-GR" sz="1400" b="1" i="0" u="none" strike="noStrike" baseline="0" dirty="0" smtClean="0">
                          <a:solidFill>
                            <a:srgbClr val="000000"/>
                          </a:solidFill>
                          <a:latin typeface="Calibri"/>
                        </a:rPr>
                        <a:t> ΑΕΠ</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dirty="0" smtClean="0">
                          <a:solidFill>
                            <a:srgbClr val="000000"/>
                          </a:solidFill>
                          <a:latin typeface="Calibri"/>
                        </a:rPr>
                        <a:t>Ποσό</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400" b="1" i="0" u="none" strike="noStrike" dirty="0">
                          <a:solidFill>
                            <a:srgbClr val="000000"/>
                          </a:solidFill>
                          <a:latin typeface="Calibri"/>
                        </a:rPr>
                        <a:t>% </a:t>
                      </a:r>
                      <a:r>
                        <a:rPr lang="el-GR" sz="1400" b="1" i="0" u="none" strike="noStrike" dirty="0" smtClean="0">
                          <a:solidFill>
                            <a:srgbClr val="000000"/>
                          </a:solidFill>
                          <a:latin typeface="Calibri"/>
                        </a:rPr>
                        <a:t>του</a:t>
                      </a:r>
                      <a:r>
                        <a:rPr lang="el-GR" sz="1400" b="1" i="0" u="none" strike="noStrike" baseline="0" dirty="0" smtClean="0">
                          <a:solidFill>
                            <a:srgbClr val="000000"/>
                          </a:solidFill>
                          <a:latin typeface="Calibri"/>
                        </a:rPr>
                        <a:t> ΑΕΠ</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l-GR" sz="1400" b="1" i="0" u="none" strike="noStrike" dirty="0" smtClean="0">
                          <a:solidFill>
                            <a:srgbClr val="000000"/>
                          </a:solidFill>
                          <a:latin typeface="Calibri"/>
                        </a:rPr>
                        <a:t>Ποσό</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400" b="1" i="0" u="none" strike="noStrike" dirty="0">
                          <a:solidFill>
                            <a:srgbClr val="000000"/>
                          </a:solidFill>
                          <a:latin typeface="Calibri"/>
                        </a:rPr>
                        <a:t>% </a:t>
                      </a:r>
                      <a:r>
                        <a:rPr lang="el-GR" sz="1400" b="1" i="0" u="none" strike="noStrike" dirty="0" smtClean="0">
                          <a:solidFill>
                            <a:srgbClr val="000000"/>
                          </a:solidFill>
                          <a:latin typeface="Calibri"/>
                        </a:rPr>
                        <a:t>του</a:t>
                      </a:r>
                      <a:r>
                        <a:rPr lang="el-GR" sz="1400" b="1" i="0" u="none" strike="noStrike" baseline="0" dirty="0" smtClean="0">
                          <a:solidFill>
                            <a:srgbClr val="000000"/>
                          </a:solidFill>
                          <a:latin typeface="Calibri"/>
                        </a:rPr>
                        <a:t> ΑΕΠ</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dirty="0" smtClean="0">
                          <a:solidFill>
                            <a:srgbClr val="000000"/>
                          </a:solidFill>
                          <a:latin typeface="Calibri"/>
                        </a:rPr>
                        <a:t>Ποσό</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400" b="1" i="0" u="none" strike="noStrike" dirty="0">
                          <a:solidFill>
                            <a:srgbClr val="000000"/>
                          </a:solidFill>
                          <a:latin typeface="Calibri"/>
                        </a:rPr>
                        <a:t>% </a:t>
                      </a:r>
                      <a:r>
                        <a:rPr lang="el-GR" sz="1400" b="1" i="0" u="none" strike="noStrike" dirty="0" smtClean="0">
                          <a:solidFill>
                            <a:srgbClr val="000000"/>
                          </a:solidFill>
                          <a:latin typeface="Calibri"/>
                        </a:rPr>
                        <a:t>του</a:t>
                      </a:r>
                      <a:r>
                        <a:rPr lang="el-GR" sz="1400" b="1" i="0" u="none" strike="noStrike" baseline="0" dirty="0" smtClean="0">
                          <a:solidFill>
                            <a:srgbClr val="000000"/>
                          </a:solidFill>
                          <a:latin typeface="Calibri"/>
                        </a:rPr>
                        <a:t> ΑΕΠ</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l-GR" sz="1400" b="1" i="0" u="none" strike="noStrike" dirty="0" smtClean="0">
                          <a:solidFill>
                            <a:srgbClr val="000000"/>
                          </a:solidFill>
                          <a:latin typeface="Calibri"/>
                        </a:rPr>
                        <a:t>Ποσό</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400" b="1" i="0" u="none" strike="noStrike" dirty="0">
                          <a:solidFill>
                            <a:srgbClr val="000000"/>
                          </a:solidFill>
                          <a:latin typeface="Calibri"/>
                        </a:rPr>
                        <a:t>% </a:t>
                      </a:r>
                      <a:r>
                        <a:rPr lang="el-GR" sz="1400" b="1" i="0" u="none" strike="noStrike" dirty="0" smtClean="0">
                          <a:solidFill>
                            <a:srgbClr val="000000"/>
                          </a:solidFill>
                          <a:latin typeface="Calibri"/>
                        </a:rPr>
                        <a:t>του</a:t>
                      </a:r>
                      <a:r>
                        <a:rPr lang="el-GR" sz="1400" b="1" i="0" u="none" strike="noStrike" baseline="0" dirty="0" smtClean="0">
                          <a:solidFill>
                            <a:srgbClr val="000000"/>
                          </a:solidFill>
                          <a:latin typeface="Calibri"/>
                        </a:rPr>
                        <a:t> ΑΕΠ</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l-GR" sz="1400" b="1" i="0" u="none" strike="noStrike" dirty="0" err="1" smtClean="0">
                          <a:solidFill>
                            <a:srgbClr val="000000"/>
                          </a:solidFill>
                          <a:latin typeface="Calibri"/>
                        </a:rPr>
                        <a:t>Ποσο</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400" b="1" i="0" u="none" strike="noStrike" dirty="0">
                          <a:solidFill>
                            <a:srgbClr val="000000"/>
                          </a:solidFill>
                          <a:latin typeface="Calibri"/>
                        </a:rPr>
                        <a:t>% </a:t>
                      </a:r>
                      <a:r>
                        <a:rPr lang="el-GR" sz="1400" b="1" i="0" u="none" strike="noStrike" dirty="0" smtClean="0">
                          <a:solidFill>
                            <a:srgbClr val="000000"/>
                          </a:solidFill>
                          <a:latin typeface="Calibri"/>
                        </a:rPr>
                        <a:t>του</a:t>
                      </a:r>
                      <a:r>
                        <a:rPr lang="el-GR" sz="1400" b="1" i="0" u="none" strike="noStrike" baseline="0" dirty="0" smtClean="0">
                          <a:solidFill>
                            <a:srgbClr val="000000"/>
                          </a:solidFill>
                          <a:latin typeface="Calibri"/>
                        </a:rPr>
                        <a:t> ΑΕΠ</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50714">
                <a:tc>
                  <a:txBody>
                    <a:bodyPr/>
                    <a:lstStyle/>
                    <a:p>
                      <a:pPr algn="l" fontAlgn="ctr"/>
                      <a:r>
                        <a:rPr lang="el-GR" sz="1400" b="1" i="0" u="none" strike="noStrike" dirty="0">
                          <a:solidFill>
                            <a:srgbClr val="000000"/>
                          </a:solidFill>
                          <a:latin typeface="Calibri"/>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dirty="0">
                          <a:solidFill>
                            <a:srgbClr val="000000"/>
                          </a:solidFill>
                          <a:latin typeface="Calibri"/>
                        </a:rPr>
                        <a:t>179,1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a:solidFill>
                            <a:srgbClr val="000000"/>
                          </a:solidFill>
                          <a:latin typeface="Calibr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1420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50714">
                <a:tc>
                  <a:txBody>
                    <a:bodyPr/>
                    <a:lstStyle/>
                    <a:p>
                      <a:pPr algn="l" fontAlgn="ctr"/>
                      <a:r>
                        <a:rPr lang="el-GR" sz="1400" b="1" i="0" u="none" strike="noStrike">
                          <a:solidFill>
                            <a:srgbClr val="000000"/>
                          </a:solidFill>
                          <a:latin typeface="Calibri"/>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dirty="0">
                          <a:solidFill>
                            <a:srgbClr val="000000"/>
                          </a:solidFill>
                          <a:latin typeface="Calibri"/>
                        </a:rPr>
                        <a:t>184,3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a:solidFill>
                            <a:srgbClr val="000000"/>
                          </a:solidFill>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1460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50714">
                <a:tc>
                  <a:txBody>
                    <a:bodyPr/>
                    <a:lstStyle/>
                    <a:p>
                      <a:pPr algn="l" fontAlgn="ctr"/>
                      <a:r>
                        <a:rPr lang="el-GR" sz="1400" b="1" i="0" u="none" strike="noStrike">
                          <a:solidFill>
                            <a:srgbClr val="000000"/>
                          </a:solidFill>
                          <a:latin typeface="Calibri"/>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dirty="0">
                          <a:solidFill>
                            <a:srgbClr val="000000"/>
                          </a:solidFill>
                          <a:latin typeface="Calibri"/>
                        </a:rPr>
                        <a:t>191,1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dirty="0">
                          <a:solidFill>
                            <a:srgbClr val="000000"/>
                          </a:solidFill>
                          <a:latin typeface="Calibri"/>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1420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50714">
                <a:tc>
                  <a:txBody>
                    <a:bodyPr/>
                    <a:lstStyle/>
                    <a:p>
                      <a:pPr algn="l" fontAlgn="ctr"/>
                      <a:r>
                        <a:rPr lang="el-GR" sz="1400" b="1" i="0" u="none" strike="noStrike">
                          <a:solidFill>
                            <a:srgbClr val="000000"/>
                          </a:solidFill>
                          <a:latin typeface="Calibri"/>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a:solidFill>
                            <a:srgbClr val="000000"/>
                          </a:solidFill>
                          <a:latin typeface="Calibri"/>
                        </a:rPr>
                        <a:t>197,8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dirty="0">
                          <a:solidFill>
                            <a:srgbClr val="000000"/>
                          </a:solidFill>
                          <a:latin typeface="Calibri"/>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dirty="0">
                          <a:solidFill>
                            <a:srgbClr val="000000"/>
                          </a:solidFill>
                          <a:latin typeface="Calibri"/>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dirty="0">
                          <a:solidFill>
                            <a:srgbClr val="000000"/>
                          </a:solidFill>
                          <a:latin typeface="Calibri"/>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1720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50714">
                <a:tc>
                  <a:txBody>
                    <a:bodyPr/>
                    <a:lstStyle/>
                    <a:p>
                      <a:pPr algn="l" fontAlgn="ctr"/>
                      <a:r>
                        <a:rPr lang="el-GR" sz="1400" b="1" i="0" u="none" strike="noStrike">
                          <a:solidFill>
                            <a:srgbClr val="000000"/>
                          </a:solidFill>
                          <a:latin typeface="Calibri"/>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a:solidFill>
                            <a:srgbClr val="000000"/>
                          </a:solidFill>
                          <a:latin typeface="Calibri"/>
                        </a:rPr>
                        <a:t>204,3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a:solidFill>
                            <a:srgbClr val="000000"/>
                          </a:solidFill>
                          <a:latin typeface="Calibri"/>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dirty="0">
                          <a:solidFill>
                            <a:srgbClr val="000000"/>
                          </a:solidFill>
                          <a:latin typeface="Calibri"/>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dirty="0">
                          <a:solidFill>
                            <a:srgbClr val="000000"/>
                          </a:solidFill>
                          <a:latin typeface="Calibri"/>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dirty="0">
                          <a:solidFill>
                            <a:srgbClr val="000000"/>
                          </a:solidFill>
                          <a:latin typeface="Calibri"/>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dirty="0">
                          <a:solidFill>
                            <a:srgbClr val="000000"/>
                          </a:solidFill>
                          <a:latin typeface="Calibri"/>
                        </a:rPr>
                        <a:t>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dirty="0">
                          <a:solidFill>
                            <a:srgbClr val="000000"/>
                          </a:solidFill>
                          <a:latin typeface="Calibri"/>
                        </a:rPr>
                        <a:t>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2060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50714">
                <a:tc>
                  <a:txBody>
                    <a:bodyPr/>
                    <a:lstStyle/>
                    <a:p>
                      <a:pPr algn="l" fontAlgn="ctr"/>
                      <a:r>
                        <a:rPr lang="el-GR" sz="1400" b="1" i="0" u="none" strike="noStrike">
                          <a:solidFill>
                            <a:srgbClr val="000000"/>
                          </a:solidFill>
                          <a:latin typeface="Calibri"/>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a:solidFill>
                            <a:srgbClr val="000000"/>
                          </a:solidFill>
                          <a:latin typeface="Calibri"/>
                        </a:rPr>
                        <a:t>211,7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a:solidFill>
                            <a:srgbClr val="000000"/>
                          </a:solidFill>
                          <a:latin typeface="Calibri"/>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dirty="0">
                          <a:solidFill>
                            <a:srgbClr val="000000"/>
                          </a:solidFill>
                          <a:latin typeface="Calibri"/>
                        </a:rPr>
                        <a:t>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dirty="0">
                          <a:solidFill>
                            <a:srgbClr val="000000"/>
                          </a:solidFill>
                          <a:latin typeface="Calibri"/>
                        </a:rPr>
                        <a:t>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dirty="0">
                          <a:solidFill>
                            <a:srgbClr val="000000"/>
                          </a:solidFill>
                          <a:latin typeface="Calibri"/>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dirty="0">
                          <a:solidFill>
                            <a:srgbClr val="000000"/>
                          </a:solidFill>
                          <a:latin typeface="Calibri"/>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dirty="0">
                          <a:solidFill>
                            <a:srgbClr val="000000"/>
                          </a:solidFill>
                          <a:latin typeface="Calibri"/>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dirty="0">
                          <a:solidFill>
                            <a:srgbClr val="000000"/>
                          </a:solidFill>
                          <a:latin typeface="Calibri"/>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dirty="0">
                          <a:solidFill>
                            <a:srgbClr val="000000"/>
                          </a:solidFill>
                          <a:latin typeface="Calibri"/>
                        </a:rPr>
                        <a:t>2290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dirty="0">
                          <a:solidFill>
                            <a:srgbClr val="000000"/>
                          </a:solidFill>
                          <a:latin typeface="Calibri"/>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50714">
                <a:tc>
                  <a:txBody>
                    <a:bodyPr/>
                    <a:lstStyle/>
                    <a:p>
                      <a:pPr algn="l" fontAlgn="ctr"/>
                      <a:r>
                        <a:rPr lang="el-GR" sz="1400" b="1" i="0" u="none" strike="noStrike">
                          <a:solidFill>
                            <a:srgbClr val="000000"/>
                          </a:solidFill>
                          <a:latin typeface="Calibri"/>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a:solidFill>
                            <a:srgbClr val="000000"/>
                          </a:solidFill>
                          <a:latin typeface="Calibri"/>
                        </a:rPr>
                        <a:t>217,5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ctr"/>
                      <a:r>
                        <a:rPr lang="el-GR" sz="1400" b="0" i="0" u="none" strike="noStrike">
                          <a:solidFill>
                            <a:srgbClr val="000000"/>
                          </a:solidFill>
                          <a:latin typeface="Calibri"/>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1" i="0" u="none" strike="noStrike">
                          <a:solidFill>
                            <a:srgbClr val="000000"/>
                          </a:solidFill>
                          <a:latin typeface="Calibri"/>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1400" b="0" i="0" u="none" strike="noStrike">
                          <a:solidFill>
                            <a:srgbClr val="000000"/>
                          </a:solidFill>
                          <a:latin typeface="Calibri"/>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1" i="0" u="none" strike="noStrike">
                          <a:solidFill>
                            <a:srgbClr val="000000"/>
                          </a:solidFill>
                          <a:latin typeface="Calibri"/>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l-GR" sz="1400" b="0" i="0" u="none" strike="noStrike">
                          <a:solidFill>
                            <a:srgbClr val="000000"/>
                          </a:solidFill>
                          <a:latin typeface="Calibri"/>
                        </a:rPr>
                        <a:t>2610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l-GR" sz="2000" b="1" i="0" u="none" strike="noStrike" dirty="0">
                          <a:solidFill>
                            <a:srgbClr val="FF0000"/>
                          </a:solidFill>
                          <a:latin typeface="Calibri"/>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bl>
          </a:graphicData>
        </a:graphic>
      </p:graphicFrame>
      <p:sp>
        <p:nvSpPr>
          <p:cNvPr id="19" name="18 - Αριστερό βέλος"/>
          <p:cNvSpPr/>
          <p:nvPr/>
        </p:nvSpPr>
        <p:spPr>
          <a:xfrm>
            <a:off x="10997852" y="6150279"/>
            <a:ext cx="1014608" cy="4133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smtClean="0"/>
              <a:t>Στόχος</a:t>
            </a:r>
            <a:endParaRPr lang="el-GR" sz="1100" dirty="0"/>
          </a:p>
        </p:txBody>
      </p:sp>
      <p:sp>
        <p:nvSpPr>
          <p:cNvPr id="3" name="Έλλειψη 2"/>
          <p:cNvSpPr/>
          <p:nvPr/>
        </p:nvSpPr>
        <p:spPr>
          <a:xfrm>
            <a:off x="4183692" y="2133601"/>
            <a:ext cx="1603332" cy="10396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Έλλειψη 6"/>
          <p:cNvSpPr/>
          <p:nvPr/>
        </p:nvSpPr>
        <p:spPr>
          <a:xfrm>
            <a:off x="5526065" y="2144039"/>
            <a:ext cx="1603332" cy="10396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Έλλειψη 7"/>
          <p:cNvSpPr/>
          <p:nvPr/>
        </p:nvSpPr>
        <p:spPr>
          <a:xfrm>
            <a:off x="6805808" y="2144039"/>
            <a:ext cx="1603332" cy="10396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Έλλειψη 8"/>
          <p:cNvSpPr/>
          <p:nvPr/>
        </p:nvSpPr>
        <p:spPr>
          <a:xfrm>
            <a:off x="7812065" y="1951973"/>
            <a:ext cx="1603332" cy="10396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Έλλειψη 9"/>
          <p:cNvSpPr/>
          <p:nvPr/>
        </p:nvSpPr>
        <p:spPr>
          <a:xfrm>
            <a:off x="9415397" y="1799573"/>
            <a:ext cx="1603332" cy="10396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Έλλειψη 10"/>
          <p:cNvSpPr/>
          <p:nvPr/>
        </p:nvSpPr>
        <p:spPr>
          <a:xfrm>
            <a:off x="3008333" y="1970763"/>
            <a:ext cx="1603332" cy="10396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Έλλειψη 11"/>
          <p:cNvSpPr/>
          <p:nvPr/>
        </p:nvSpPr>
        <p:spPr>
          <a:xfrm>
            <a:off x="1632558" y="1951973"/>
            <a:ext cx="1603332" cy="10396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προς τα επάνω 4"/>
          <p:cNvSpPr/>
          <p:nvPr/>
        </p:nvSpPr>
        <p:spPr>
          <a:xfrm>
            <a:off x="6327731" y="6563638"/>
            <a:ext cx="674318" cy="6137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9707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7" grpId="0" animBg="1"/>
      <p:bldP spid="8" grpId="0" animBg="1"/>
      <p:bldP spid="9" grpId="0" animBg="1"/>
      <p:bldP spid="10" grpId="0" animBg="1"/>
      <p:bldP spid="11" grpId="0" animBg="1"/>
      <p:bldP spid="1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60" y="274638"/>
            <a:ext cx="10382323" cy="1143000"/>
          </a:xfrm>
        </p:spPr>
        <p:txBody>
          <a:bodyPr/>
          <a:lstStyle/>
          <a:p>
            <a:pPr algn="ctr"/>
            <a:r>
              <a:rPr lang="el-GR" sz="3200" b="1" dirty="0" smtClean="0"/>
              <a:t>Επικέντρωση σε βασικούς τομείς προτεραιότητας</a:t>
            </a:r>
            <a:endParaRPr lang="el-GR" sz="3200" b="1" dirty="0"/>
          </a:p>
        </p:txBody>
      </p:sp>
      <p:sp>
        <p:nvSpPr>
          <p:cNvPr id="3" name="Content Placeholder 2"/>
          <p:cNvSpPr>
            <a:spLocks noGrp="1"/>
          </p:cNvSpPr>
          <p:nvPr>
            <p:ph idx="1"/>
          </p:nvPr>
        </p:nvSpPr>
        <p:spPr>
          <a:xfrm>
            <a:off x="0" y="1447801"/>
            <a:ext cx="10992544" cy="4949825"/>
          </a:xfrm>
        </p:spPr>
        <p:txBody>
          <a:bodyPr>
            <a:normAutofit/>
          </a:bodyPr>
          <a:lstStyle/>
          <a:p>
            <a:pPr lvl="1" algn="just">
              <a:buFont typeface="Wingdings" pitchFamily="2" charset="2"/>
              <a:buChar char="q"/>
            </a:pPr>
            <a:r>
              <a:rPr lang="el-GR" sz="2800" dirty="0" smtClean="0">
                <a:latin typeface="+mj-lt"/>
              </a:rPr>
              <a:t>Αγρο-διατροφή,</a:t>
            </a:r>
          </a:p>
          <a:p>
            <a:pPr lvl="1" algn="just">
              <a:buFont typeface="Wingdings" pitchFamily="2" charset="2"/>
              <a:buChar char="q"/>
            </a:pPr>
            <a:r>
              <a:rPr lang="el-GR" sz="2800" dirty="0" smtClean="0">
                <a:latin typeface="+mj-lt"/>
              </a:rPr>
              <a:t>Υλικά </a:t>
            </a:r>
            <a:r>
              <a:rPr lang="el-GR" sz="2800" dirty="0">
                <a:latin typeface="+mj-lt"/>
              </a:rPr>
              <a:t>και Κ</a:t>
            </a:r>
            <a:r>
              <a:rPr lang="el-GR" sz="2800" dirty="0" smtClean="0">
                <a:latin typeface="+mj-lt"/>
              </a:rPr>
              <a:t>ατασκευές</a:t>
            </a:r>
          </a:p>
          <a:p>
            <a:pPr lvl="1" algn="just">
              <a:buFont typeface="Wingdings" pitchFamily="2" charset="2"/>
              <a:buChar char="q"/>
            </a:pPr>
            <a:r>
              <a:rPr lang="el-GR" sz="2800" dirty="0" smtClean="0">
                <a:latin typeface="+mj-lt"/>
              </a:rPr>
              <a:t>Βιοεπιστήμες, Υγεία και Φάρμακα</a:t>
            </a:r>
          </a:p>
          <a:p>
            <a:pPr lvl="1" algn="just">
              <a:buFont typeface="Wingdings" pitchFamily="2" charset="2"/>
              <a:buChar char="q"/>
            </a:pPr>
            <a:r>
              <a:rPr lang="el-GR" sz="2800" dirty="0" smtClean="0">
                <a:latin typeface="+mj-lt"/>
              </a:rPr>
              <a:t>Ενέργεια: παραγωγή και διαχείριση,</a:t>
            </a:r>
          </a:p>
          <a:p>
            <a:pPr lvl="1" algn="just">
              <a:buFont typeface="Wingdings" pitchFamily="2" charset="2"/>
              <a:buChar char="q"/>
            </a:pPr>
            <a:r>
              <a:rPr lang="el-GR" sz="2800" dirty="0" smtClean="0">
                <a:latin typeface="+mj-lt"/>
              </a:rPr>
              <a:t>Πολιτισμός</a:t>
            </a:r>
            <a:r>
              <a:rPr lang="el-GR" sz="2800" dirty="0">
                <a:latin typeface="+mj-lt"/>
              </a:rPr>
              <a:t>, </a:t>
            </a:r>
            <a:r>
              <a:rPr lang="el-GR" sz="2800" dirty="0" smtClean="0">
                <a:latin typeface="+mj-lt"/>
              </a:rPr>
              <a:t>Τουρισμός</a:t>
            </a:r>
            <a:r>
              <a:rPr lang="en-US" sz="2800" dirty="0" smtClean="0">
                <a:latin typeface="+mj-lt"/>
              </a:rPr>
              <a:t>,</a:t>
            </a:r>
            <a:r>
              <a:rPr lang="el-GR" sz="2800" dirty="0" smtClean="0">
                <a:latin typeface="+mj-lt"/>
              </a:rPr>
              <a:t> Πολιτιστικές </a:t>
            </a:r>
            <a:r>
              <a:rPr lang="el-GR" sz="2800" dirty="0">
                <a:latin typeface="+mj-lt"/>
              </a:rPr>
              <a:t>και  Δημιουργικές Βιομηχανίες </a:t>
            </a:r>
            <a:r>
              <a:rPr lang="el-GR" sz="2800" dirty="0" smtClean="0">
                <a:latin typeface="+mj-lt"/>
              </a:rPr>
              <a:t> </a:t>
            </a:r>
          </a:p>
          <a:p>
            <a:pPr lvl="1" algn="just">
              <a:buFont typeface="Wingdings" pitchFamily="2" charset="2"/>
              <a:buChar char="q"/>
            </a:pPr>
            <a:r>
              <a:rPr lang="el-GR" sz="2800" dirty="0" smtClean="0">
                <a:latin typeface="+mj-lt"/>
              </a:rPr>
              <a:t>Μεταφορών και logistics </a:t>
            </a:r>
          </a:p>
          <a:p>
            <a:pPr lvl="1" algn="just">
              <a:buFont typeface="Wingdings" pitchFamily="2" charset="2"/>
              <a:buChar char="q"/>
            </a:pPr>
            <a:r>
              <a:rPr lang="el-GR" sz="2800" dirty="0" smtClean="0">
                <a:latin typeface="+mj-lt"/>
              </a:rPr>
              <a:t>Περιβάλλον και Βιώσιμη Ανάπτυξη</a:t>
            </a:r>
          </a:p>
          <a:p>
            <a:pPr lvl="1" algn="just">
              <a:buFont typeface="Wingdings" pitchFamily="2" charset="2"/>
              <a:buChar char="q"/>
            </a:pPr>
            <a:r>
              <a:rPr lang="el-GR" sz="2800" dirty="0" smtClean="0">
                <a:latin typeface="+mj-lt"/>
              </a:rPr>
              <a:t>Τεχνολογίες Πληροφορικής και Επικοινωνιών</a:t>
            </a:r>
            <a:endParaRPr lang="el-GR" sz="2800" dirty="0">
              <a:latin typeface="+mj-lt"/>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12</a:t>
            </a:fld>
            <a:endParaRPr kumimoji="0" lang="en-US"/>
          </a:p>
        </p:txBody>
      </p:sp>
    </p:spTree>
    <p:extLst>
      <p:ext uri="{BB962C8B-B14F-4D97-AF65-F5344CB8AC3E}">
        <p14:creationId xmlns:p14="http://schemas.microsoft.com/office/powerpoint/2010/main" val="26326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6211" y="231230"/>
            <a:ext cx="10477573" cy="1143000"/>
          </a:xfrm>
        </p:spPr>
        <p:txBody>
          <a:bodyPr/>
          <a:lstStyle/>
          <a:p>
            <a:pPr algn="ctr"/>
            <a:r>
              <a:rPr lang="el-GR" sz="3600" b="1" dirty="0" smtClean="0"/>
              <a:t>Η Διαδικασία Επιχειρηματικής </a:t>
            </a:r>
            <a:r>
              <a:rPr lang="el-GR" sz="3600" b="1" dirty="0"/>
              <a:t>Α</a:t>
            </a:r>
            <a:r>
              <a:rPr lang="el-GR" sz="3600" b="1" dirty="0" smtClean="0"/>
              <a:t>νακάλυψης</a:t>
            </a:r>
            <a:endParaRPr lang="el-GR" sz="3600" b="1" dirty="0"/>
          </a:p>
        </p:txBody>
      </p:sp>
      <p:graphicFrame>
        <p:nvGraphicFramePr>
          <p:cNvPr id="4" name="3 - Διάγραμμα"/>
          <p:cNvGraphicFramePr/>
          <p:nvPr>
            <p:extLst>
              <p:ext uri="{D42A27DB-BD31-4B8C-83A1-F6EECF244321}">
                <p14:modId xmlns:p14="http://schemas.microsoft.com/office/powerpoint/2010/main" val="3094511943"/>
              </p:ext>
            </p:extLst>
          </p:nvPr>
        </p:nvGraphicFramePr>
        <p:xfrm>
          <a:off x="143339" y="1500174"/>
          <a:ext cx="11329259" cy="5040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78.png"/>
          <p:cNvPicPr/>
          <p:nvPr/>
        </p:nvPicPr>
        <p:blipFill>
          <a:blip r:embed="rId7" cstate="print"/>
          <a:srcRect t="8098"/>
          <a:stretch>
            <a:fillRect/>
          </a:stretch>
        </p:blipFill>
        <p:spPr>
          <a:xfrm>
            <a:off x="8784299" y="5120490"/>
            <a:ext cx="2526308" cy="1260922"/>
          </a:xfrm>
          <a:prstGeom prst="rect">
            <a:avLst/>
          </a:prstGeom>
          <a:ln/>
        </p:spPr>
      </p:pic>
      <p:pic>
        <p:nvPicPr>
          <p:cNvPr id="2050" name="Picture 2" descr="C:\Program Files\Microsoft Office\MEDIA\CAGCAT10\j0233018.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4091" y="1772817"/>
            <a:ext cx="1905165" cy="1451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84299" y="4684494"/>
            <a:ext cx="2887811" cy="369332"/>
          </a:xfrm>
          <a:prstGeom prst="rect">
            <a:avLst/>
          </a:prstGeom>
          <a:noFill/>
        </p:spPr>
        <p:txBody>
          <a:bodyPr wrap="square" rtlCol="0">
            <a:spAutoFit/>
          </a:bodyPr>
          <a:lstStyle/>
          <a:p>
            <a:r>
              <a:rPr lang="el-GR" dirty="0" smtClean="0"/>
              <a:t>Ερωτηματολόγια</a:t>
            </a:r>
            <a:endParaRPr lang="el-GR" dirty="0"/>
          </a:p>
        </p:txBody>
      </p:sp>
      <p:sp>
        <p:nvSpPr>
          <p:cNvPr id="8" name="TextBox 7"/>
          <p:cNvSpPr txBox="1"/>
          <p:nvPr/>
        </p:nvSpPr>
        <p:spPr>
          <a:xfrm>
            <a:off x="8449427" y="1218818"/>
            <a:ext cx="2887811" cy="369332"/>
          </a:xfrm>
          <a:prstGeom prst="rect">
            <a:avLst/>
          </a:prstGeom>
          <a:noFill/>
        </p:spPr>
        <p:txBody>
          <a:bodyPr wrap="square" rtlCol="0">
            <a:spAutoFit/>
          </a:bodyPr>
          <a:lstStyle/>
          <a:p>
            <a:r>
              <a:rPr lang="el-GR" dirty="0" smtClean="0"/>
              <a:t>Συναντήσεις</a:t>
            </a:r>
            <a:endParaRPr lang="el-GR" dirty="0"/>
          </a:p>
        </p:txBody>
      </p:sp>
      <p:pic>
        <p:nvPicPr>
          <p:cNvPr id="2052" name="Picture 4" descr="C:\Program Files\Microsoft Office\MEDIA\CAGCAT10\j0196400.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1371" y="1772817"/>
            <a:ext cx="1972365" cy="158140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Program Files\Microsoft Office\MEDIA\CAGCAT10\j0234687.g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403" y="4869160"/>
            <a:ext cx="1638300" cy="7239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92797" y="4509413"/>
            <a:ext cx="2887811" cy="369332"/>
          </a:xfrm>
          <a:prstGeom prst="rect">
            <a:avLst/>
          </a:prstGeom>
          <a:noFill/>
        </p:spPr>
        <p:txBody>
          <a:bodyPr wrap="square" rtlCol="0">
            <a:spAutoFit/>
          </a:bodyPr>
          <a:lstStyle/>
          <a:p>
            <a:r>
              <a:rPr lang="el-GR" dirty="0" smtClean="0"/>
              <a:t>Μελέτες</a:t>
            </a:r>
            <a:endParaRPr lang="el-GR" dirty="0"/>
          </a:p>
        </p:txBody>
      </p:sp>
      <p:sp>
        <p:nvSpPr>
          <p:cNvPr id="13" name="TextBox 12"/>
          <p:cNvSpPr txBox="1"/>
          <p:nvPr/>
        </p:nvSpPr>
        <p:spPr>
          <a:xfrm>
            <a:off x="603186" y="1403484"/>
            <a:ext cx="2887811" cy="369332"/>
          </a:xfrm>
          <a:prstGeom prst="rect">
            <a:avLst/>
          </a:prstGeom>
          <a:noFill/>
        </p:spPr>
        <p:txBody>
          <a:bodyPr wrap="square" rtlCol="0">
            <a:spAutoFit/>
          </a:bodyPr>
          <a:lstStyle/>
          <a:p>
            <a:r>
              <a:rPr lang="el-GR" dirty="0" smtClean="0"/>
              <a:t>Δεδομένα</a:t>
            </a:r>
            <a:endParaRPr lang="el-GR" dirty="0"/>
          </a:p>
        </p:txBody>
      </p:sp>
      <p:sp>
        <p:nvSpPr>
          <p:cNvPr id="14" name="TextBox 13"/>
          <p:cNvSpPr txBox="1"/>
          <p:nvPr/>
        </p:nvSpPr>
        <p:spPr>
          <a:xfrm>
            <a:off x="792797" y="2262313"/>
            <a:ext cx="9846627" cy="3112889"/>
          </a:xfrm>
          <a:prstGeom prst="irregularSeal2">
            <a:avLst/>
          </a:prstGeom>
          <a:solidFill>
            <a:schemeClr val="accent1">
              <a:alpha val="60000"/>
            </a:schemeClr>
          </a:solidFill>
        </p:spPr>
        <p:txBody>
          <a:bodyPr wrap="square" rtlCol="0">
            <a:spAutoFit/>
          </a:bodyPr>
          <a:lstStyle/>
          <a:p>
            <a:pPr algn="ctr"/>
            <a:r>
              <a:rPr lang="el-GR" sz="2800" b="1" i="1" dirty="0" smtClean="0"/>
              <a:t>Επιχειρηματική Ανακάλυψη: Μια συνεχής διαδικασία</a:t>
            </a:r>
            <a:endParaRPr lang="el-GR" sz="2800" b="1" i="1" dirty="0"/>
          </a:p>
        </p:txBody>
      </p:sp>
    </p:spTree>
    <p:extLst>
      <p:ext uri="{BB962C8B-B14F-4D97-AF65-F5344CB8AC3E}">
        <p14:creationId xmlns:p14="http://schemas.microsoft.com/office/powerpoint/2010/main" val="33328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2800" b="1" dirty="0" smtClean="0"/>
              <a:t>Αναδυόμενοι τομείς – νέες δραστηριότητες</a:t>
            </a:r>
            <a:endParaRPr lang="el-GR" sz="2800" b="1" dirty="0"/>
          </a:p>
        </p:txBody>
      </p:sp>
      <p:sp>
        <p:nvSpPr>
          <p:cNvPr id="3" name="2 - Θέση περιεχομένου"/>
          <p:cNvSpPr>
            <a:spLocks noGrp="1"/>
          </p:cNvSpPr>
          <p:nvPr>
            <p:ph idx="1"/>
          </p:nvPr>
        </p:nvSpPr>
        <p:spPr>
          <a:xfrm>
            <a:off x="1879925" y="1263779"/>
            <a:ext cx="8946541" cy="4195481"/>
          </a:xfrm>
        </p:spPr>
        <p:txBody>
          <a:bodyPr>
            <a:normAutofit/>
          </a:bodyPr>
          <a:lstStyle/>
          <a:p>
            <a:r>
              <a:rPr lang="el-GR" sz="2400" dirty="0" smtClean="0">
                <a:latin typeface="+mj-lt"/>
              </a:rPr>
              <a:t>Η </a:t>
            </a:r>
            <a:r>
              <a:rPr lang="en-US" sz="2400" dirty="0" smtClean="0">
                <a:latin typeface="+mj-lt"/>
              </a:rPr>
              <a:t>RIS3 </a:t>
            </a:r>
            <a:r>
              <a:rPr lang="el-GR" sz="2400" dirty="0" smtClean="0">
                <a:latin typeface="+mj-lt"/>
              </a:rPr>
              <a:t>είναι σύστημα που περιλαμβάνει διαδικασίες </a:t>
            </a:r>
            <a:r>
              <a:rPr lang="el-GR" sz="2400" b="1" dirty="0" smtClean="0">
                <a:latin typeface="+mj-lt"/>
              </a:rPr>
              <a:t>διαρκούς αναπροσανατολισμού </a:t>
            </a:r>
            <a:r>
              <a:rPr lang="el-GR" sz="2400" dirty="0" smtClean="0">
                <a:latin typeface="+mj-lt"/>
              </a:rPr>
              <a:t>και </a:t>
            </a:r>
            <a:r>
              <a:rPr lang="el-GR" sz="2400" b="1" dirty="0" smtClean="0">
                <a:latin typeface="+mj-lt"/>
              </a:rPr>
              <a:t>ανανέωσης</a:t>
            </a:r>
          </a:p>
          <a:p>
            <a:r>
              <a:rPr lang="el-GR" sz="2400" dirty="0" smtClean="0">
                <a:latin typeface="+mj-lt"/>
              </a:rPr>
              <a:t>Θα είναι ανοιχτή στην αναγνώριση και προώθηση δραστηριοτήτων σε </a:t>
            </a:r>
            <a:r>
              <a:rPr lang="el-GR" sz="2400" b="1" dirty="0" smtClean="0">
                <a:latin typeface="+mj-lt"/>
              </a:rPr>
              <a:t>νέους τομείς </a:t>
            </a:r>
            <a:r>
              <a:rPr lang="el-GR" sz="2400" dirty="0" smtClean="0">
                <a:latin typeface="+mj-lt"/>
              </a:rPr>
              <a:t>που θα εμφανιστούν κατά την περίοδο εφαρμογής της </a:t>
            </a:r>
            <a:r>
              <a:rPr lang="en-US" sz="2400" dirty="0" smtClean="0">
                <a:latin typeface="+mj-lt"/>
              </a:rPr>
              <a:t>RIS3 (2014 – 2020)</a:t>
            </a:r>
            <a:r>
              <a:rPr lang="el-GR" sz="2400" dirty="0" smtClean="0">
                <a:latin typeface="+mj-lt"/>
              </a:rPr>
              <a:t> </a:t>
            </a:r>
          </a:p>
          <a:p>
            <a:r>
              <a:rPr lang="el-GR" sz="2400" dirty="0" smtClean="0">
                <a:latin typeface="+mj-lt"/>
              </a:rPr>
              <a:t>Είναι γνωστό ότι μεγαλύτερες καινοτομίες προήλθαν από καθαρά </a:t>
            </a:r>
            <a:r>
              <a:rPr lang="el-GR" sz="2400" b="1" dirty="0" smtClean="0">
                <a:latin typeface="+mj-lt"/>
              </a:rPr>
              <a:t>«επιστημονική περιέργεια»</a:t>
            </a:r>
            <a:r>
              <a:rPr lang="el-GR" sz="2400" dirty="0" smtClean="0">
                <a:latin typeface="+mj-lt"/>
              </a:rPr>
              <a:t> η </a:t>
            </a:r>
            <a:r>
              <a:rPr lang="en-US" sz="2400" dirty="0" smtClean="0">
                <a:latin typeface="+mj-lt"/>
              </a:rPr>
              <a:t>RIS3 </a:t>
            </a:r>
            <a:r>
              <a:rPr lang="el-GR" sz="2400" dirty="0" smtClean="0">
                <a:latin typeface="+mj-lt"/>
              </a:rPr>
              <a:t>θα πρέπει επομένως να είναι ανοιχτή και σε τέτοιες δυνατότητες</a:t>
            </a:r>
          </a:p>
          <a:p>
            <a:endParaRPr lang="el-GR" sz="2000" dirty="0">
              <a:latin typeface="+mj-lt"/>
            </a:endParaRPr>
          </a:p>
        </p:txBody>
      </p:sp>
      <p:sp>
        <p:nvSpPr>
          <p:cNvPr id="4" name="3 - Θέση αριθμού διαφάνειας"/>
          <p:cNvSpPr>
            <a:spLocks noGrp="1"/>
          </p:cNvSpPr>
          <p:nvPr>
            <p:ph type="sldNum" sz="quarter" idx="12"/>
          </p:nvPr>
        </p:nvSpPr>
        <p:spPr/>
        <p:txBody>
          <a:bodyPr/>
          <a:lstStyle/>
          <a:p>
            <a:fld id="{69E29E33-B620-47F9-BB04-8846C2A5AFCC}" type="slidenum">
              <a:rPr kumimoji="0" lang="en-US" smtClean="0"/>
              <a:pPr/>
              <a:t>14</a:t>
            </a:fld>
            <a:endParaRPr kumimoji="0" lang="en-US"/>
          </a:p>
        </p:txBody>
      </p:sp>
      <p:pic>
        <p:nvPicPr>
          <p:cNvPr id="5" name="Picture 2" descr="http://politicsnews.gr/wp-content/uploads/2012/11/W310H190-kinima_orama.jpg"/>
          <p:cNvPicPr>
            <a:picLocks noChangeAspect="1" noChangeArrowheads="1"/>
          </p:cNvPicPr>
          <p:nvPr/>
        </p:nvPicPr>
        <p:blipFill>
          <a:blip r:embed="rId2" cstate="print"/>
          <a:srcRect/>
          <a:stretch>
            <a:fillRect/>
          </a:stretch>
        </p:blipFill>
        <p:spPr bwMode="auto">
          <a:xfrm>
            <a:off x="0" y="4754435"/>
            <a:ext cx="3432132" cy="2103566"/>
          </a:xfrm>
          <a:prstGeom prst="rect">
            <a:avLst/>
          </a:prstGeom>
          <a:noFill/>
        </p:spPr>
      </p:pic>
    </p:spTree>
    <p:extLst>
      <p:ext uri="{BB962C8B-B14F-4D97-AF65-F5344CB8AC3E}">
        <p14:creationId xmlns:p14="http://schemas.microsoft.com/office/powerpoint/2010/main" val="2233397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Η διασύνδεση μεταξύ των Τομέων</a:t>
            </a:r>
            <a:endParaRPr lang="el-GR" dirty="0"/>
          </a:p>
        </p:txBody>
      </p:sp>
      <p:sp>
        <p:nvSpPr>
          <p:cNvPr id="3" name="Θέση αριθμού διαφάνειας 2"/>
          <p:cNvSpPr>
            <a:spLocks noGrp="1"/>
          </p:cNvSpPr>
          <p:nvPr>
            <p:ph type="sldNum" sz="quarter" idx="12"/>
          </p:nvPr>
        </p:nvSpPr>
        <p:spPr/>
        <p:txBody>
          <a:bodyPr/>
          <a:lstStyle/>
          <a:p>
            <a:pPr>
              <a:defRPr/>
            </a:pPr>
            <a:fld id="{CCD21577-5C3A-4674-912A-3477245D134A}" type="slidenum">
              <a:rPr lang="en-US" smtClean="0"/>
              <a:pPr>
                <a:defRPr/>
              </a:pPr>
              <a:t>15</a:t>
            </a:fld>
            <a:endParaRPr lang="en-US"/>
          </a:p>
        </p:txBody>
      </p:sp>
      <p:grpSp>
        <p:nvGrpSpPr>
          <p:cNvPr id="4" name="Ομάδα 3"/>
          <p:cNvGrpSpPr/>
          <p:nvPr/>
        </p:nvGrpSpPr>
        <p:grpSpPr>
          <a:xfrm>
            <a:off x="701458" y="1891000"/>
            <a:ext cx="2469403" cy="1776092"/>
            <a:chOff x="1458866" y="1768618"/>
            <a:chExt cx="1440683" cy="1440683"/>
          </a:xfrm>
        </p:grpSpPr>
        <p:sp>
          <p:nvSpPr>
            <p:cNvPr id="5" name="Έλλειψη 4"/>
            <p:cNvSpPr/>
            <p:nvPr/>
          </p:nvSpPr>
          <p:spPr>
            <a:xfrm>
              <a:off x="1458866" y="1768618"/>
              <a:ext cx="1440683" cy="1440683"/>
            </a:xfrm>
            <a:prstGeom prst="ellipse">
              <a:avLst/>
            </a:prstGeom>
            <a:blipFill rotWithShape="0">
              <a:blip r:embed="rId2"/>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6" name="Έλλειψη 4"/>
            <p:cNvSpPr/>
            <p:nvPr/>
          </p:nvSpPr>
          <p:spPr>
            <a:xfrm>
              <a:off x="1683238" y="1980961"/>
              <a:ext cx="1018717" cy="1018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2000" b="1" dirty="0" smtClean="0">
                  <a:solidFill>
                    <a:schemeClr val="bg1"/>
                  </a:solidFill>
                </a:rPr>
                <a:t>ΑΓΡΟΔΙΑΤΡΟΦΗ</a:t>
              </a:r>
              <a:endParaRPr lang="el-GR" sz="2000" b="1" kern="1200" dirty="0">
                <a:solidFill>
                  <a:schemeClr val="bg1"/>
                </a:solidFill>
              </a:endParaRPr>
            </a:p>
          </p:txBody>
        </p:sp>
      </p:grpSp>
      <p:grpSp>
        <p:nvGrpSpPr>
          <p:cNvPr id="7" name="Ομάδα 6"/>
          <p:cNvGrpSpPr/>
          <p:nvPr/>
        </p:nvGrpSpPr>
        <p:grpSpPr>
          <a:xfrm>
            <a:off x="4047995" y="1403534"/>
            <a:ext cx="2741376" cy="1651275"/>
            <a:chOff x="4894952" y="3166953"/>
            <a:chExt cx="1440683" cy="1440683"/>
          </a:xfrm>
        </p:grpSpPr>
        <p:sp>
          <p:nvSpPr>
            <p:cNvPr id="8" name="Έλλειψη 7"/>
            <p:cNvSpPr/>
            <p:nvPr/>
          </p:nvSpPr>
          <p:spPr>
            <a:xfrm>
              <a:off x="4894952" y="3166953"/>
              <a:ext cx="1440683" cy="1440683"/>
            </a:xfrm>
            <a:prstGeom prst="ellipse">
              <a:avLst/>
            </a:prstGeom>
            <a:blipFill rotWithShape="0">
              <a:blip r:embed="rId3"/>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9" name="Έλλειψη 4"/>
            <p:cNvSpPr/>
            <p:nvPr/>
          </p:nvSpPr>
          <p:spPr>
            <a:xfrm>
              <a:off x="5105935" y="3377936"/>
              <a:ext cx="1018717" cy="1018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2400" b="1" dirty="0" smtClean="0">
                  <a:solidFill>
                    <a:schemeClr val="bg1"/>
                  </a:solidFill>
                </a:rPr>
                <a:t>E</a:t>
              </a:r>
              <a:r>
                <a:rPr lang="el-GR" sz="2400" b="1" dirty="0" smtClean="0">
                  <a:solidFill>
                    <a:schemeClr val="bg1"/>
                  </a:solidFill>
                </a:rPr>
                <a:t>ΝΕΡΓΕΙΑ</a:t>
              </a:r>
              <a:endParaRPr lang="el-GR" sz="2400" b="1" kern="1200" dirty="0">
                <a:solidFill>
                  <a:schemeClr val="bg1"/>
                </a:solidFill>
              </a:endParaRPr>
            </a:p>
          </p:txBody>
        </p:sp>
      </p:grpSp>
      <p:grpSp>
        <p:nvGrpSpPr>
          <p:cNvPr id="10" name="Ομάδα 9"/>
          <p:cNvGrpSpPr/>
          <p:nvPr/>
        </p:nvGrpSpPr>
        <p:grpSpPr>
          <a:xfrm>
            <a:off x="7347673" y="1571862"/>
            <a:ext cx="3068807" cy="1586733"/>
            <a:chOff x="5461108" y="1800131"/>
            <a:chExt cx="1440683" cy="1440683"/>
          </a:xfrm>
        </p:grpSpPr>
        <p:sp>
          <p:nvSpPr>
            <p:cNvPr id="11" name="Έλλειψη 10"/>
            <p:cNvSpPr/>
            <p:nvPr/>
          </p:nvSpPr>
          <p:spPr>
            <a:xfrm>
              <a:off x="5461108" y="1800131"/>
              <a:ext cx="1440683" cy="1440683"/>
            </a:xfrm>
            <a:prstGeom prst="ellipse">
              <a:avLst/>
            </a:prstGeom>
            <a:blipFill rotWithShape="0">
              <a:blip r:embed="rId4"/>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2" name="Έλλειψη 4"/>
            <p:cNvSpPr/>
            <p:nvPr/>
          </p:nvSpPr>
          <p:spPr>
            <a:xfrm>
              <a:off x="5672091" y="2011114"/>
              <a:ext cx="1018717" cy="1018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b="1" dirty="0" smtClean="0">
                  <a:solidFill>
                    <a:schemeClr val="bg1"/>
                  </a:solidFill>
                </a:rPr>
                <a:t>ΠΕΡΙΒΑΛΛΟΝ</a:t>
              </a:r>
              <a:endParaRPr lang="el-GR" b="1" kern="1200" dirty="0">
                <a:solidFill>
                  <a:schemeClr val="bg1"/>
                </a:solidFill>
              </a:endParaRPr>
            </a:p>
          </p:txBody>
        </p:sp>
      </p:grpSp>
      <p:grpSp>
        <p:nvGrpSpPr>
          <p:cNvPr id="13" name="Ομάδα 12"/>
          <p:cNvGrpSpPr/>
          <p:nvPr/>
        </p:nvGrpSpPr>
        <p:grpSpPr>
          <a:xfrm>
            <a:off x="7056107" y="3369577"/>
            <a:ext cx="2785007" cy="1440683"/>
            <a:chOff x="3481379" y="3699074"/>
            <a:chExt cx="1440683" cy="1440683"/>
          </a:xfrm>
        </p:grpSpPr>
        <p:sp>
          <p:nvSpPr>
            <p:cNvPr id="14" name="Έλλειψη 13"/>
            <p:cNvSpPr/>
            <p:nvPr/>
          </p:nvSpPr>
          <p:spPr>
            <a:xfrm>
              <a:off x="3481379" y="3699074"/>
              <a:ext cx="1440683" cy="1440683"/>
            </a:xfrm>
            <a:prstGeom prst="ellipse">
              <a:avLst/>
            </a:prstGeom>
            <a:blipFill rotWithShape="0">
              <a:blip r:embed="rId5"/>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5" name="Έλλειψη 4"/>
            <p:cNvSpPr/>
            <p:nvPr/>
          </p:nvSpPr>
          <p:spPr>
            <a:xfrm>
              <a:off x="3692362" y="3910057"/>
              <a:ext cx="1018717" cy="1018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1000" b="1" kern="1200" dirty="0" smtClean="0">
                  <a:solidFill>
                    <a:schemeClr val="tx1"/>
                  </a:solidFill>
                </a:rPr>
                <a:t>Υ</a:t>
              </a:r>
              <a:r>
                <a:rPr lang="el-GR" sz="2000" b="1" dirty="0" smtClean="0">
                  <a:solidFill>
                    <a:schemeClr val="bg1"/>
                  </a:solidFill>
                </a:rPr>
                <a:t>ΥΛΙΚΑ-ΚΑΤΑΣΚΕΥΕΣ</a:t>
              </a:r>
              <a:endParaRPr lang="el-GR" sz="2000" b="1" kern="1200" dirty="0">
                <a:solidFill>
                  <a:schemeClr val="bg1"/>
                </a:solidFill>
              </a:endParaRPr>
            </a:p>
          </p:txBody>
        </p:sp>
      </p:grpSp>
      <p:grpSp>
        <p:nvGrpSpPr>
          <p:cNvPr id="16" name="Ομάδα 15"/>
          <p:cNvGrpSpPr/>
          <p:nvPr/>
        </p:nvGrpSpPr>
        <p:grpSpPr>
          <a:xfrm>
            <a:off x="1035930" y="4465008"/>
            <a:ext cx="2687361" cy="1440683"/>
            <a:chOff x="2161308" y="3166953"/>
            <a:chExt cx="1440683" cy="1440683"/>
          </a:xfrm>
        </p:grpSpPr>
        <p:sp>
          <p:nvSpPr>
            <p:cNvPr id="17" name="Έλλειψη 16"/>
            <p:cNvSpPr/>
            <p:nvPr/>
          </p:nvSpPr>
          <p:spPr>
            <a:xfrm>
              <a:off x="2161308" y="3166953"/>
              <a:ext cx="1440683" cy="1440683"/>
            </a:xfrm>
            <a:prstGeom prst="ellipse">
              <a:avLst/>
            </a:prstGeom>
            <a:blipFill rotWithShape="0">
              <a:blip r:embed="rId6"/>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8" name="Έλλειψη 4"/>
            <p:cNvSpPr/>
            <p:nvPr/>
          </p:nvSpPr>
          <p:spPr>
            <a:xfrm>
              <a:off x="2311855" y="3377936"/>
              <a:ext cx="1018717" cy="1018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algn="ctr" defTabSz="444500">
                <a:lnSpc>
                  <a:spcPct val="90000"/>
                </a:lnSpc>
                <a:spcAft>
                  <a:spcPct val="35000"/>
                </a:spcAft>
              </a:pPr>
              <a:r>
                <a:rPr lang="el-GR" sz="1600" b="1" dirty="0" smtClean="0">
                  <a:solidFill>
                    <a:schemeClr val="bg1"/>
                  </a:solidFill>
                </a:rPr>
                <a:t>ΒΙΟΕΠΙΣΤΗΕΣ-ΥΓΕΙΑ ΚΑΙ ΦΑΡΜΑΚΑ</a:t>
              </a:r>
              <a:endParaRPr lang="el-GR" sz="1600" b="1" dirty="0">
                <a:solidFill>
                  <a:schemeClr val="bg1"/>
                </a:solidFill>
              </a:endParaRPr>
            </a:p>
            <a:p>
              <a:pPr lvl="0" algn="ctr" defTabSz="444500">
                <a:lnSpc>
                  <a:spcPct val="90000"/>
                </a:lnSpc>
                <a:spcBef>
                  <a:spcPct val="0"/>
                </a:spcBef>
                <a:spcAft>
                  <a:spcPct val="35000"/>
                </a:spcAft>
              </a:pPr>
              <a:r>
                <a:rPr lang="el-GR" sz="1600" b="1" kern="1200" dirty="0" smtClean="0">
                  <a:solidFill>
                    <a:schemeClr val="bg1"/>
                  </a:solidFill>
                </a:rPr>
                <a:t>α</a:t>
              </a:r>
              <a:endParaRPr lang="el-GR" sz="1600" b="1" kern="1200" dirty="0">
                <a:solidFill>
                  <a:schemeClr val="bg1"/>
                </a:solidFill>
              </a:endParaRPr>
            </a:p>
          </p:txBody>
        </p:sp>
      </p:grpSp>
      <p:grpSp>
        <p:nvGrpSpPr>
          <p:cNvPr id="22" name="Ομάδα 21"/>
          <p:cNvGrpSpPr/>
          <p:nvPr/>
        </p:nvGrpSpPr>
        <p:grpSpPr>
          <a:xfrm>
            <a:off x="7592030" y="5105077"/>
            <a:ext cx="2580092" cy="1647875"/>
            <a:chOff x="4894952" y="433309"/>
            <a:chExt cx="1440683" cy="1440683"/>
          </a:xfrm>
        </p:grpSpPr>
        <p:sp>
          <p:nvSpPr>
            <p:cNvPr id="23" name="Έλλειψη 22"/>
            <p:cNvSpPr/>
            <p:nvPr/>
          </p:nvSpPr>
          <p:spPr>
            <a:xfrm>
              <a:off x="4894952" y="433309"/>
              <a:ext cx="1440683" cy="1440683"/>
            </a:xfrm>
            <a:prstGeom prst="ellipse">
              <a:avLst/>
            </a:prstGeom>
            <a:blipFill rotWithShape="0">
              <a:blip r:embed="rId7"/>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4" name="Έλλειψη 4"/>
            <p:cNvSpPr/>
            <p:nvPr/>
          </p:nvSpPr>
          <p:spPr>
            <a:xfrm>
              <a:off x="5105935" y="644292"/>
              <a:ext cx="1018717" cy="1018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algn="ctr" defTabSz="444500">
                <a:lnSpc>
                  <a:spcPct val="90000"/>
                </a:lnSpc>
                <a:spcAft>
                  <a:spcPct val="35000"/>
                </a:spcAft>
              </a:pPr>
              <a:r>
                <a:rPr lang="en-US" sz="1000" dirty="0"/>
                <a:t>Transport and logistics</a:t>
              </a:r>
              <a:endParaRPr lang="el-GR" sz="1000" dirty="0"/>
            </a:p>
            <a:p>
              <a:pPr lvl="0" algn="ctr" defTabSz="444500">
                <a:lnSpc>
                  <a:spcPct val="90000"/>
                </a:lnSpc>
                <a:spcBef>
                  <a:spcPct val="0"/>
                </a:spcBef>
                <a:spcAft>
                  <a:spcPct val="35000"/>
                </a:spcAft>
              </a:pPr>
              <a:endParaRPr lang="el-GR" sz="1000" b="1" kern="1200" dirty="0">
                <a:solidFill>
                  <a:schemeClr val="tx1"/>
                </a:solidFill>
              </a:endParaRPr>
            </a:p>
          </p:txBody>
        </p:sp>
      </p:grpSp>
      <p:grpSp>
        <p:nvGrpSpPr>
          <p:cNvPr id="25" name="Ομάδα 24"/>
          <p:cNvGrpSpPr/>
          <p:nvPr/>
        </p:nvGrpSpPr>
        <p:grpSpPr>
          <a:xfrm>
            <a:off x="3417055" y="3256353"/>
            <a:ext cx="2538115" cy="1440683"/>
            <a:chOff x="2161308" y="433309"/>
            <a:chExt cx="1440683" cy="1440683"/>
          </a:xfrm>
        </p:grpSpPr>
        <p:sp>
          <p:nvSpPr>
            <p:cNvPr id="26" name="Έλλειψη 25"/>
            <p:cNvSpPr/>
            <p:nvPr/>
          </p:nvSpPr>
          <p:spPr>
            <a:xfrm>
              <a:off x="2161308" y="433309"/>
              <a:ext cx="1440683" cy="1440683"/>
            </a:xfrm>
            <a:prstGeom prst="ellipse">
              <a:avLst/>
            </a:prstGeom>
            <a:blipFill rotWithShape="0">
              <a:blip r:embed="rId8"/>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7" name="Έλλειψη 4"/>
            <p:cNvSpPr/>
            <p:nvPr/>
          </p:nvSpPr>
          <p:spPr>
            <a:xfrm>
              <a:off x="2372291" y="644292"/>
              <a:ext cx="1018717" cy="1018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l-GR" sz="3200" b="1" dirty="0" smtClean="0">
                  <a:solidFill>
                    <a:schemeClr val="tx1"/>
                  </a:solidFill>
                </a:rPr>
                <a:t>ΤΠΕ</a:t>
              </a:r>
              <a:endParaRPr lang="el-GR" sz="3200" b="1" kern="1200" dirty="0">
                <a:solidFill>
                  <a:schemeClr val="tx1"/>
                </a:solidFill>
              </a:endParaRPr>
            </a:p>
          </p:txBody>
        </p:sp>
      </p:grpSp>
      <p:grpSp>
        <p:nvGrpSpPr>
          <p:cNvPr id="31" name="Ομάδα 30"/>
          <p:cNvGrpSpPr/>
          <p:nvPr/>
        </p:nvGrpSpPr>
        <p:grpSpPr>
          <a:xfrm>
            <a:off x="3526961" y="5186652"/>
            <a:ext cx="2864095" cy="1599583"/>
            <a:chOff x="3528130" y="-132846"/>
            <a:chExt cx="1440683" cy="1440683"/>
          </a:xfrm>
        </p:grpSpPr>
        <p:sp>
          <p:nvSpPr>
            <p:cNvPr id="32" name="Έλλειψη 31"/>
            <p:cNvSpPr/>
            <p:nvPr/>
          </p:nvSpPr>
          <p:spPr>
            <a:xfrm>
              <a:off x="3528130" y="-132846"/>
              <a:ext cx="1440683" cy="1440683"/>
            </a:xfrm>
            <a:prstGeom prst="ellipse">
              <a:avLst/>
            </a:prstGeom>
            <a:blipFill rotWithShape="0">
              <a:blip r:embed="rId9"/>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33" name="Έλλειψη 4"/>
            <p:cNvSpPr/>
            <p:nvPr/>
          </p:nvSpPr>
          <p:spPr>
            <a:xfrm>
              <a:off x="3739113" y="78137"/>
              <a:ext cx="1018717" cy="1018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l-GR" sz="1000" b="1" kern="1200" dirty="0"/>
            </a:p>
          </p:txBody>
        </p:sp>
      </p:grpSp>
      <p:sp>
        <p:nvSpPr>
          <p:cNvPr id="37" name="Αριστερό-δεξιό βέλος 36"/>
          <p:cNvSpPr/>
          <p:nvPr/>
        </p:nvSpPr>
        <p:spPr>
          <a:xfrm>
            <a:off x="6651421" y="5393513"/>
            <a:ext cx="1364792" cy="30119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Βέλος επάνω-κάτω 37"/>
          <p:cNvSpPr/>
          <p:nvPr/>
        </p:nvSpPr>
        <p:spPr>
          <a:xfrm>
            <a:off x="4686112" y="4673172"/>
            <a:ext cx="545792" cy="720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Αριστερό-δεξιό βέλος 38"/>
          <p:cNvSpPr/>
          <p:nvPr/>
        </p:nvSpPr>
        <p:spPr>
          <a:xfrm>
            <a:off x="5955170" y="3733299"/>
            <a:ext cx="1100937" cy="4329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Αριστερό-δεξιό βέλος 39"/>
          <p:cNvSpPr/>
          <p:nvPr/>
        </p:nvSpPr>
        <p:spPr>
          <a:xfrm>
            <a:off x="3170861" y="2493235"/>
            <a:ext cx="1100937" cy="4329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Αριστερό-δεξιό βέλος 40"/>
          <p:cNvSpPr/>
          <p:nvPr/>
        </p:nvSpPr>
        <p:spPr>
          <a:xfrm>
            <a:off x="6522636" y="2295990"/>
            <a:ext cx="1100937" cy="4329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6" name="Ευθύγραμμο βέλος σύνδεσης 45"/>
          <p:cNvCxnSpPr/>
          <p:nvPr/>
        </p:nvCxnSpPr>
        <p:spPr>
          <a:xfrm>
            <a:off x="5807968" y="4365104"/>
            <a:ext cx="2208245" cy="8202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Βέλος επάνω-κάτω 50"/>
          <p:cNvSpPr/>
          <p:nvPr/>
        </p:nvSpPr>
        <p:spPr>
          <a:xfrm>
            <a:off x="8214234" y="3158594"/>
            <a:ext cx="282381" cy="25986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TextBox 54"/>
          <p:cNvSpPr txBox="1"/>
          <p:nvPr/>
        </p:nvSpPr>
        <p:spPr>
          <a:xfrm>
            <a:off x="3507562" y="5482768"/>
            <a:ext cx="2780504" cy="2031325"/>
          </a:xfrm>
          <a:prstGeom prst="rect">
            <a:avLst/>
          </a:prstGeom>
          <a:noFill/>
        </p:spPr>
        <p:txBody>
          <a:bodyPr wrap="square" rtlCol="0">
            <a:spAutoFit/>
          </a:bodyPr>
          <a:lstStyle/>
          <a:p>
            <a:pPr lvl="0" algn="ctr"/>
            <a:r>
              <a:rPr lang="el-GR" b="1" dirty="0" smtClean="0">
                <a:solidFill>
                  <a:schemeClr val="bg1"/>
                </a:solidFill>
              </a:rPr>
              <a:t>ΠΟΛΙΤΙΔΜΟΣ – ΤΟΥΡΙΣΜΟΣ-ΠΟΛΙΤΙΣΤΙΚΗ &amp; ΔΗΜΙΟΥΡΓΙΚΗ ΒΙΟΜΗΧΑΝΙΑ</a:t>
            </a:r>
            <a:endParaRPr lang="el-GR" b="1" dirty="0">
              <a:solidFill>
                <a:schemeClr val="bg1"/>
              </a:solidFill>
            </a:endParaRPr>
          </a:p>
          <a:p>
            <a:pPr>
              <a:buNone/>
            </a:pPr>
            <a:endParaRPr lang="el-GR" b="1" dirty="0"/>
          </a:p>
          <a:p>
            <a:endParaRPr lang="el-GR" dirty="0"/>
          </a:p>
        </p:txBody>
      </p:sp>
      <p:sp>
        <p:nvSpPr>
          <p:cNvPr id="56" name="TextBox 55"/>
          <p:cNvSpPr txBox="1"/>
          <p:nvPr/>
        </p:nvSpPr>
        <p:spPr>
          <a:xfrm>
            <a:off x="7923669" y="5595502"/>
            <a:ext cx="1946841" cy="923330"/>
          </a:xfrm>
          <a:prstGeom prst="rect">
            <a:avLst/>
          </a:prstGeom>
          <a:noFill/>
        </p:spPr>
        <p:txBody>
          <a:bodyPr wrap="square" rtlCol="0">
            <a:spAutoFit/>
          </a:bodyPr>
          <a:lstStyle/>
          <a:p>
            <a:pPr lvl="0"/>
            <a:r>
              <a:rPr lang="el-GR" b="1" dirty="0" smtClean="0">
                <a:solidFill>
                  <a:schemeClr val="bg1"/>
                </a:solidFill>
              </a:rPr>
              <a:t>ΜΕΤΑΦΟΡΕΣ-</a:t>
            </a:r>
            <a:r>
              <a:rPr lang="en-US" b="1" dirty="0" smtClean="0">
                <a:solidFill>
                  <a:schemeClr val="bg1"/>
                </a:solidFill>
              </a:rPr>
              <a:t>LOGISTICS</a:t>
            </a:r>
            <a:endParaRPr lang="el-GR" b="1" dirty="0">
              <a:solidFill>
                <a:schemeClr val="bg1"/>
              </a:solidFill>
            </a:endParaRPr>
          </a:p>
          <a:p>
            <a:endParaRPr lang="el-GR" dirty="0"/>
          </a:p>
        </p:txBody>
      </p:sp>
      <p:sp>
        <p:nvSpPr>
          <p:cNvPr id="19" name="Βέλος επάνω-κάτω 18"/>
          <p:cNvSpPr/>
          <p:nvPr/>
        </p:nvSpPr>
        <p:spPr>
          <a:xfrm>
            <a:off x="9967064" y="2926224"/>
            <a:ext cx="449416" cy="26178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Βέλος επάνω-κάτω 19"/>
          <p:cNvSpPr/>
          <p:nvPr/>
        </p:nvSpPr>
        <p:spPr>
          <a:xfrm>
            <a:off x="1703540" y="3667092"/>
            <a:ext cx="676070" cy="81896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Βέλος επάνω-κάτω 20"/>
          <p:cNvSpPr/>
          <p:nvPr/>
        </p:nvSpPr>
        <p:spPr>
          <a:xfrm>
            <a:off x="3507562" y="4235167"/>
            <a:ext cx="213767" cy="7000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9463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additive="base">
                                        <p:cTn id="109" dur="500" fill="hold"/>
                                        <p:tgtEl>
                                          <p:spTgt spid="51"/>
                                        </p:tgtEl>
                                        <p:attrNameLst>
                                          <p:attrName>ppt_x</p:attrName>
                                        </p:attrNameLst>
                                      </p:cBhvr>
                                      <p:tavLst>
                                        <p:tav tm="0">
                                          <p:val>
                                            <p:strVal val="#ppt_x"/>
                                          </p:val>
                                        </p:tav>
                                        <p:tav tm="100000">
                                          <p:val>
                                            <p:strVal val="#ppt_x"/>
                                          </p:val>
                                        </p:tav>
                                      </p:tavLst>
                                    </p:anim>
                                    <p:anim calcmode="lin" valueType="num">
                                      <p:cBhvr additive="base">
                                        <p:cTn id="11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5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extLst>
              <p:ext uri="{D42A27DB-BD31-4B8C-83A1-F6EECF244321}">
                <p14:modId xmlns:p14="http://schemas.microsoft.com/office/powerpoint/2010/main" val="3401453883"/>
              </p:ext>
            </p:extLst>
          </p:nvPr>
        </p:nvGraphicFramePr>
        <p:xfrm>
          <a:off x="0" y="1397000"/>
          <a:ext cx="12048661"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Δεξιό βέλος 2"/>
          <p:cNvSpPr/>
          <p:nvPr/>
        </p:nvSpPr>
        <p:spPr>
          <a:xfrm>
            <a:off x="9648395" y="3861048"/>
            <a:ext cx="67207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10320470" y="3212976"/>
            <a:ext cx="1632181" cy="15841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smtClean="0">
                <a:solidFill>
                  <a:srgbClr val="000000"/>
                </a:solidFill>
              </a:rPr>
              <a:t>ΑΤΤΙΚΗ</a:t>
            </a:r>
          </a:p>
          <a:p>
            <a:pPr algn="ctr"/>
            <a:r>
              <a:rPr lang="el-GR" sz="1100" dirty="0" smtClean="0">
                <a:solidFill>
                  <a:srgbClr val="000000"/>
                </a:solidFill>
              </a:rPr>
              <a:t>Κ. ΜΑΚΕΔΟΝΙΑ</a:t>
            </a:r>
          </a:p>
          <a:p>
            <a:pPr algn="ctr"/>
            <a:r>
              <a:rPr lang="el-GR" sz="1100" dirty="0" smtClean="0">
                <a:solidFill>
                  <a:srgbClr val="000000"/>
                </a:solidFill>
              </a:rPr>
              <a:t>ΚΡΗΤΗ</a:t>
            </a:r>
          </a:p>
          <a:p>
            <a:pPr algn="ctr"/>
            <a:r>
              <a:rPr lang="el-GR" sz="1100" dirty="0" smtClean="0">
                <a:solidFill>
                  <a:srgbClr val="000000"/>
                </a:solidFill>
              </a:rPr>
              <a:t>Δ. ΜΑΚΕΔΟΝΙΑ</a:t>
            </a:r>
          </a:p>
          <a:p>
            <a:pPr algn="ctr"/>
            <a:r>
              <a:rPr lang="el-GR" sz="1100" dirty="0" smtClean="0">
                <a:solidFill>
                  <a:srgbClr val="000000"/>
                </a:solidFill>
              </a:rPr>
              <a:t>Α.Μ.Θ</a:t>
            </a:r>
          </a:p>
          <a:p>
            <a:pPr algn="ctr"/>
            <a:r>
              <a:rPr lang="el-GR" sz="1100" dirty="0" smtClean="0">
                <a:solidFill>
                  <a:srgbClr val="000000"/>
                </a:solidFill>
              </a:rPr>
              <a:t>ΘΕΣΣΑΛΙΑ</a:t>
            </a:r>
          </a:p>
          <a:p>
            <a:pPr algn="ctr"/>
            <a:endParaRPr lang="el-GR" dirty="0" smtClean="0">
              <a:solidFill>
                <a:srgbClr val="000000"/>
              </a:solidFill>
            </a:endParaRPr>
          </a:p>
        </p:txBody>
      </p:sp>
      <p:sp>
        <p:nvSpPr>
          <p:cNvPr id="6" name="Ορθογώνιο 5"/>
          <p:cNvSpPr/>
          <p:nvPr/>
        </p:nvSpPr>
        <p:spPr>
          <a:xfrm>
            <a:off x="9360363" y="1590862"/>
            <a:ext cx="1632181" cy="109549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smtClean="0">
                <a:solidFill>
                  <a:srgbClr val="000000"/>
                </a:solidFill>
              </a:rPr>
              <a:t>ΑΤΤΙΚΗ</a:t>
            </a:r>
          </a:p>
          <a:p>
            <a:pPr algn="ctr"/>
            <a:r>
              <a:rPr lang="el-GR" sz="1100" dirty="0" smtClean="0">
                <a:solidFill>
                  <a:srgbClr val="000000"/>
                </a:solidFill>
              </a:rPr>
              <a:t>Κ. ΜΑΚΕΔΟΝΙΑ</a:t>
            </a:r>
          </a:p>
          <a:p>
            <a:pPr algn="ctr"/>
            <a:r>
              <a:rPr lang="el-GR" sz="1100" dirty="0" smtClean="0">
                <a:solidFill>
                  <a:srgbClr val="000000"/>
                </a:solidFill>
              </a:rPr>
              <a:t>ΠΕΛΟΠΟΝΝΗΣΟΣ</a:t>
            </a:r>
          </a:p>
          <a:p>
            <a:pPr algn="ctr"/>
            <a:endParaRPr lang="el-GR" dirty="0" smtClean="0">
              <a:solidFill>
                <a:srgbClr val="000000"/>
              </a:solidFill>
            </a:endParaRPr>
          </a:p>
        </p:txBody>
      </p:sp>
      <p:sp>
        <p:nvSpPr>
          <p:cNvPr id="7" name="Ορθογώνιο 6"/>
          <p:cNvSpPr/>
          <p:nvPr/>
        </p:nvSpPr>
        <p:spPr>
          <a:xfrm>
            <a:off x="9168342" y="5013176"/>
            <a:ext cx="1632181" cy="158417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smtClean="0">
                <a:solidFill>
                  <a:srgbClr val="000000"/>
                </a:solidFill>
              </a:rPr>
              <a:t>ΑΤΤΙΚΗ</a:t>
            </a:r>
          </a:p>
          <a:p>
            <a:pPr algn="ctr"/>
            <a:r>
              <a:rPr lang="el-GR" sz="1100" dirty="0" smtClean="0">
                <a:solidFill>
                  <a:srgbClr val="000000"/>
                </a:solidFill>
              </a:rPr>
              <a:t>Κ. ΜΑΚΕΔΟΝΙΑ</a:t>
            </a:r>
          </a:p>
          <a:p>
            <a:pPr algn="ctr"/>
            <a:r>
              <a:rPr lang="el-GR" sz="1100" dirty="0">
                <a:solidFill>
                  <a:srgbClr val="000000"/>
                </a:solidFill>
              </a:rPr>
              <a:t>Δ</a:t>
            </a:r>
            <a:r>
              <a:rPr lang="el-GR" sz="1100" dirty="0" smtClean="0">
                <a:solidFill>
                  <a:srgbClr val="000000"/>
                </a:solidFill>
              </a:rPr>
              <a:t>. ΕΛΛΑΔΑ</a:t>
            </a:r>
          </a:p>
          <a:p>
            <a:pPr algn="ctr"/>
            <a:r>
              <a:rPr lang="el-GR" sz="1100" dirty="0" smtClean="0">
                <a:solidFill>
                  <a:srgbClr val="000000"/>
                </a:solidFill>
              </a:rPr>
              <a:t>ΣΤ. ΕΛΛΑΔΑ</a:t>
            </a:r>
          </a:p>
          <a:p>
            <a:pPr algn="ctr"/>
            <a:r>
              <a:rPr lang="el-GR" sz="1100" dirty="0" smtClean="0">
                <a:solidFill>
                  <a:srgbClr val="000000"/>
                </a:solidFill>
              </a:rPr>
              <a:t>Δ. ΜΑΚΕΔΟΝΙΑ</a:t>
            </a:r>
          </a:p>
          <a:p>
            <a:pPr algn="ctr"/>
            <a:r>
              <a:rPr lang="el-GR" sz="1100" dirty="0" smtClean="0">
                <a:solidFill>
                  <a:srgbClr val="000000"/>
                </a:solidFill>
              </a:rPr>
              <a:t>ΑΜΘ (</a:t>
            </a:r>
            <a:r>
              <a:rPr lang="el-GR" sz="1100" dirty="0" err="1" smtClean="0">
                <a:solidFill>
                  <a:srgbClr val="000000"/>
                </a:solidFill>
              </a:rPr>
              <a:t>Αναδυομενος</a:t>
            </a:r>
            <a:r>
              <a:rPr lang="el-GR" sz="1100" dirty="0" smtClean="0">
                <a:solidFill>
                  <a:srgbClr val="000000"/>
                </a:solidFill>
              </a:rPr>
              <a:t>)</a:t>
            </a:r>
          </a:p>
          <a:p>
            <a:pPr algn="ctr"/>
            <a:endParaRPr lang="el-GR" dirty="0" smtClean="0">
              <a:solidFill>
                <a:srgbClr val="000000"/>
              </a:solidFill>
            </a:endParaRPr>
          </a:p>
        </p:txBody>
      </p:sp>
      <p:sp>
        <p:nvSpPr>
          <p:cNvPr id="8" name="Ορθογώνιο 7"/>
          <p:cNvSpPr/>
          <p:nvPr/>
        </p:nvSpPr>
        <p:spPr>
          <a:xfrm>
            <a:off x="7191902" y="-15666"/>
            <a:ext cx="1645705" cy="201622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100" dirty="0" smtClean="0">
              <a:solidFill>
                <a:srgbClr val="000000"/>
              </a:solidFill>
            </a:endParaRPr>
          </a:p>
          <a:p>
            <a:pPr algn="ctr"/>
            <a:r>
              <a:rPr lang="el-GR" sz="1100" dirty="0" smtClean="0">
                <a:solidFill>
                  <a:srgbClr val="000000"/>
                </a:solidFill>
              </a:rPr>
              <a:t>ΑΤΤΙΚΗ</a:t>
            </a:r>
          </a:p>
          <a:p>
            <a:pPr algn="ctr"/>
            <a:r>
              <a:rPr lang="el-GR" sz="1100" dirty="0" smtClean="0">
                <a:solidFill>
                  <a:srgbClr val="000000"/>
                </a:solidFill>
              </a:rPr>
              <a:t>Κ. ΜΑΚΕΔΟΝΙΑ</a:t>
            </a:r>
          </a:p>
          <a:p>
            <a:pPr algn="ctr"/>
            <a:r>
              <a:rPr lang="el-GR" sz="1100" dirty="0" smtClean="0">
                <a:solidFill>
                  <a:srgbClr val="000000"/>
                </a:solidFill>
              </a:rPr>
              <a:t>Δ.ΕΛΛΑΔΑ</a:t>
            </a:r>
          </a:p>
          <a:p>
            <a:pPr algn="ctr"/>
            <a:r>
              <a:rPr lang="el-GR" sz="1100" dirty="0" smtClean="0">
                <a:solidFill>
                  <a:srgbClr val="000000"/>
                </a:solidFill>
              </a:rPr>
              <a:t>ΚΡΗΤΗ</a:t>
            </a:r>
          </a:p>
          <a:p>
            <a:pPr algn="ctr"/>
            <a:r>
              <a:rPr lang="el-GR" sz="1100" dirty="0" smtClean="0">
                <a:solidFill>
                  <a:srgbClr val="000000"/>
                </a:solidFill>
              </a:rPr>
              <a:t>ΣΤ. ΕΛΛΑΔΑ</a:t>
            </a:r>
          </a:p>
          <a:p>
            <a:pPr algn="ctr"/>
            <a:r>
              <a:rPr lang="el-GR" sz="1100" dirty="0" smtClean="0">
                <a:solidFill>
                  <a:srgbClr val="000000"/>
                </a:solidFill>
              </a:rPr>
              <a:t>Δ. ΜΑΚΕΔΟΝΙΑ</a:t>
            </a:r>
          </a:p>
          <a:p>
            <a:pPr algn="ctr"/>
            <a:r>
              <a:rPr lang="el-GR" sz="1100" dirty="0" smtClean="0">
                <a:solidFill>
                  <a:srgbClr val="000000"/>
                </a:solidFill>
              </a:rPr>
              <a:t>ΑΜΘ</a:t>
            </a:r>
          </a:p>
          <a:p>
            <a:pPr algn="ctr"/>
            <a:r>
              <a:rPr lang="el-GR" sz="1100" dirty="0" smtClean="0">
                <a:solidFill>
                  <a:srgbClr val="000000"/>
                </a:solidFill>
              </a:rPr>
              <a:t>ΘΕΣΣΑΛΙΑ</a:t>
            </a:r>
          </a:p>
          <a:p>
            <a:pPr algn="ctr"/>
            <a:r>
              <a:rPr lang="el-GR" sz="1100" dirty="0" smtClean="0">
                <a:solidFill>
                  <a:srgbClr val="000000"/>
                </a:solidFill>
              </a:rPr>
              <a:t>ΗΠΕΙΡΟΣ</a:t>
            </a:r>
          </a:p>
          <a:p>
            <a:pPr algn="ctr"/>
            <a:r>
              <a:rPr lang="el-GR" sz="1100" dirty="0" smtClean="0">
                <a:solidFill>
                  <a:srgbClr val="000000"/>
                </a:solidFill>
              </a:rPr>
              <a:t>ΠΕΛΟΠΟΝΝΗΣΟΣ</a:t>
            </a:r>
          </a:p>
          <a:p>
            <a:pPr algn="ctr"/>
            <a:r>
              <a:rPr lang="el-GR" sz="1100" dirty="0" smtClean="0">
                <a:solidFill>
                  <a:srgbClr val="000000"/>
                </a:solidFill>
              </a:rPr>
              <a:t>ΙΟΝΙΑ ΝΗΣΙΑ</a:t>
            </a:r>
          </a:p>
          <a:p>
            <a:pPr algn="ctr"/>
            <a:endParaRPr lang="el-GR" dirty="0" smtClean="0">
              <a:solidFill>
                <a:srgbClr val="000000"/>
              </a:solidFill>
            </a:endParaRPr>
          </a:p>
        </p:txBody>
      </p:sp>
      <p:sp>
        <p:nvSpPr>
          <p:cNvPr id="9" name="Ορθογώνιο 8"/>
          <p:cNvSpPr/>
          <p:nvPr/>
        </p:nvSpPr>
        <p:spPr>
          <a:xfrm>
            <a:off x="3983766" y="5875960"/>
            <a:ext cx="1632181" cy="98204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100" dirty="0" smtClean="0">
              <a:solidFill>
                <a:srgbClr val="000000"/>
              </a:solidFill>
            </a:endParaRPr>
          </a:p>
          <a:p>
            <a:pPr algn="ctr"/>
            <a:endParaRPr lang="el-GR" sz="1100" dirty="0">
              <a:solidFill>
                <a:srgbClr val="000000"/>
              </a:solidFill>
            </a:endParaRPr>
          </a:p>
          <a:p>
            <a:pPr algn="ctr"/>
            <a:endParaRPr lang="el-GR" sz="1100" dirty="0" smtClean="0">
              <a:solidFill>
                <a:srgbClr val="000000"/>
              </a:solidFill>
            </a:endParaRPr>
          </a:p>
          <a:p>
            <a:pPr algn="ctr"/>
            <a:r>
              <a:rPr lang="el-GR" sz="1100" dirty="0" smtClean="0">
                <a:solidFill>
                  <a:srgbClr val="000000"/>
                </a:solidFill>
              </a:rPr>
              <a:t>ΑΤΤΙΚΗ</a:t>
            </a:r>
          </a:p>
          <a:p>
            <a:pPr algn="ctr"/>
            <a:r>
              <a:rPr lang="el-GR" sz="1100" dirty="0" smtClean="0">
                <a:solidFill>
                  <a:srgbClr val="000000"/>
                </a:solidFill>
              </a:rPr>
              <a:t>Κ. ΜΑΚΕΔΟΝΙΑ</a:t>
            </a:r>
          </a:p>
          <a:p>
            <a:pPr algn="ctr"/>
            <a:r>
              <a:rPr lang="el-GR" sz="1100" dirty="0" smtClean="0">
                <a:solidFill>
                  <a:srgbClr val="000000"/>
                </a:solidFill>
              </a:rPr>
              <a:t>Δ.ΕΛΛΑΔΑ</a:t>
            </a:r>
          </a:p>
          <a:p>
            <a:pPr algn="ctr"/>
            <a:r>
              <a:rPr lang="el-GR" sz="1100" dirty="0" smtClean="0">
                <a:solidFill>
                  <a:srgbClr val="000000"/>
                </a:solidFill>
              </a:rPr>
              <a:t>ΗΠΕΙΡΟΣ</a:t>
            </a:r>
          </a:p>
          <a:p>
            <a:pPr algn="ctr"/>
            <a:endParaRPr lang="el-GR" sz="1100" dirty="0" smtClean="0">
              <a:solidFill>
                <a:srgbClr val="000000"/>
              </a:solidFill>
            </a:endParaRPr>
          </a:p>
          <a:p>
            <a:pPr algn="ctr"/>
            <a:endParaRPr lang="el-GR" sz="1100" dirty="0" smtClean="0">
              <a:solidFill>
                <a:srgbClr val="000000"/>
              </a:solidFill>
            </a:endParaRPr>
          </a:p>
          <a:p>
            <a:pPr algn="ctr"/>
            <a:endParaRPr lang="el-GR" dirty="0" smtClean="0">
              <a:solidFill>
                <a:srgbClr val="000000"/>
              </a:solidFill>
            </a:endParaRPr>
          </a:p>
        </p:txBody>
      </p:sp>
      <p:sp>
        <p:nvSpPr>
          <p:cNvPr id="10" name="Ορθογώνιο 9"/>
          <p:cNvSpPr/>
          <p:nvPr/>
        </p:nvSpPr>
        <p:spPr>
          <a:xfrm>
            <a:off x="1199456" y="5255936"/>
            <a:ext cx="1632181" cy="10801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smtClean="0">
                <a:solidFill>
                  <a:srgbClr val="000000"/>
                </a:solidFill>
              </a:rPr>
              <a:t>ΑΤΤΙΚΗ</a:t>
            </a:r>
          </a:p>
          <a:p>
            <a:pPr algn="ctr"/>
            <a:r>
              <a:rPr lang="el-GR" sz="1100" dirty="0" smtClean="0">
                <a:solidFill>
                  <a:srgbClr val="000000"/>
                </a:solidFill>
              </a:rPr>
              <a:t>ΘΕΣΣΑΛΙΑ</a:t>
            </a:r>
          </a:p>
          <a:p>
            <a:pPr algn="ctr"/>
            <a:r>
              <a:rPr lang="el-GR" sz="1100" dirty="0" smtClean="0">
                <a:solidFill>
                  <a:srgbClr val="000000"/>
                </a:solidFill>
              </a:rPr>
              <a:t>ΗΠΕΙΡΟΣ</a:t>
            </a:r>
          </a:p>
          <a:p>
            <a:pPr algn="ctr"/>
            <a:endParaRPr lang="el-GR" dirty="0" smtClean="0">
              <a:solidFill>
                <a:srgbClr val="000000"/>
              </a:solidFill>
            </a:endParaRPr>
          </a:p>
        </p:txBody>
      </p:sp>
      <p:sp>
        <p:nvSpPr>
          <p:cNvPr id="11" name="Ορθογώνιο 10"/>
          <p:cNvSpPr/>
          <p:nvPr/>
        </p:nvSpPr>
        <p:spPr>
          <a:xfrm>
            <a:off x="579044" y="2708920"/>
            <a:ext cx="1632181" cy="208823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100" dirty="0" smtClean="0">
              <a:solidFill>
                <a:srgbClr val="000000"/>
              </a:solidFill>
            </a:endParaRPr>
          </a:p>
          <a:p>
            <a:pPr algn="ctr"/>
            <a:r>
              <a:rPr lang="el-GR" sz="1100" dirty="0" smtClean="0">
                <a:solidFill>
                  <a:srgbClr val="000000"/>
                </a:solidFill>
              </a:rPr>
              <a:t>ΑΤΤΙΚΗ</a:t>
            </a:r>
          </a:p>
          <a:p>
            <a:pPr algn="ctr"/>
            <a:r>
              <a:rPr lang="el-GR" sz="1100" dirty="0" smtClean="0">
                <a:solidFill>
                  <a:srgbClr val="000000"/>
                </a:solidFill>
              </a:rPr>
              <a:t>Κ. ΜΑΚΕΔΟΝΙΑ</a:t>
            </a:r>
          </a:p>
          <a:p>
            <a:pPr algn="ctr"/>
            <a:r>
              <a:rPr lang="el-GR" sz="1100" dirty="0" smtClean="0">
                <a:solidFill>
                  <a:srgbClr val="000000"/>
                </a:solidFill>
              </a:rPr>
              <a:t>Δ. ΕΛΛΑΔΑ</a:t>
            </a:r>
          </a:p>
          <a:p>
            <a:pPr algn="ctr"/>
            <a:r>
              <a:rPr lang="el-GR" sz="1100" dirty="0" smtClean="0">
                <a:solidFill>
                  <a:srgbClr val="000000"/>
                </a:solidFill>
              </a:rPr>
              <a:t>ΚΡΗΤΗ</a:t>
            </a:r>
          </a:p>
          <a:p>
            <a:pPr algn="ctr"/>
            <a:r>
              <a:rPr lang="el-GR" sz="1100" dirty="0" smtClean="0">
                <a:solidFill>
                  <a:srgbClr val="000000"/>
                </a:solidFill>
              </a:rPr>
              <a:t>ΣΤ. ΕΛΛΑΔΑ</a:t>
            </a:r>
          </a:p>
          <a:p>
            <a:pPr algn="ctr"/>
            <a:r>
              <a:rPr lang="el-GR" sz="1100" dirty="0" smtClean="0">
                <a:solidFill>
                  <a:srgbClr val="000000"/>
                </a:solidFill>
              </a:rPr>
              <a:t>Δ. ΜΑΚΕΔΟΝΙΑ</a:t>
            </a:r>
          </a:p>
          <a:p>
            <a:pPr algn="ctr"/>
            <a:r>
              <a:rPr lang="el-GR" sz="1100" dirty="0" smtClean="0">
                <a:solidFill>
                  <a:srgbClr val="000000"/>
                </a:solidFill>
              </a:rPr>
              <a:t>ΑΜΘ</a:t>
            </a:r>
          </a:p>
          <a:p>
            <a:pPr algn="ctr"/>
            <a:r>
              <a:rPr lang="el-GR" sz="1100" dirty="0" smtClean="0">
                <a:solidFill>
                  <a:srgbClr val="000000"/>
                </a:solidFill>
              </a:rPr>
              <a:t>ΘΕΣΣΑΛΙΑ</a:t>
            </a:r>
          </a:p>
          <a:p>
            <a:pPr algn="ctr"/>
            <a:r>
              <a:rPr lang="el-GR" sz="1100" dirty="0" smtClean="0">
                <a:solidFill>
                  <a:srgbClr val="000000"/>
                </a:solidFill>
              </a:rPr>
              <a:t>ΗΠΕΙΡΟΣ</a:t>
            </a:r>
          </a:p>
          <a:p>
            <a:pPr algn="ctr"/>
            <a:r>
              <a:rPr lang="el-GR" sz="1100" dirty="0" smtClean="0">
                <a:solidFill>
                  <a:srgbClr val="000000"/>
                </a:solidFill>
              </a:rPr>
              <a:t>ΠΕΟΛΟΝΝΗΣΟΣ</a:t>
            </a:r>
          </a:p>
          <a:p>
            <a:pPr algn="ctr"/>
            <a:r>
              <a:rPr lang="el-GR" sz="1100" dirty="0" smtClean="0">
                <a:solidFill>
                  <a:srgbClr val="000000"/>
                </a:solidFill>
              </a:rPr>
              <a:t>ΙΟΝΙΑ ΝΗΣΙΑ</a:t>
            </a:r>
          </a:p>
          <a:p>
            <a:pPr algn="ctr"/>
            <a:endParaRPr lang="el-GR" dirty="0" smtClean="0">
              <a:solidFill>
                <a:srgbClr val="000000"/>
              </a:solidFill>
            </a:endParaRPr>
          </a:p>
        </p:txBody>
      </p:sp>
      <p:sp>
        <p:nvSpPr>
          <p:cNvPr id="12" name="Δεξιό βέλος 11"/>
          <p:cNvSpPr/>
          <p:nvPr/>
        </p:nvSpPr>
        <p:spPr>
          <a:xfrm>
            <a:off x="8501569" y="5795996"/>
            <a:ext cx="67207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Δεξιό βέλος 12"/>
          <p:cNvSpPr/>
          <p:nvPr/>
        </p:nvSpPr>
        <p:spPr>
          <a:xfrm>
            <a:off x="8719245" y="2176451"/>
            <a:ext cx="67207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p:cNvSpPr/>
          <p:nvPr/>
        </p:nvSpPr>
        <p:spPr>
          <a:xfrm>
            <a:off x="955607" y="546745"/>
            <a:ext cx="1632181" cy="208823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100" dirty="0" smtClean="0">
              <a:solidFill>
                <a:srgbClr val="000000"/>
              </a:solidFill>
            </a:endParaRPr>
          </a:p>
          <a:p>
            <a:pPr algn="ctr"/>
            <a:r>
              <a:rPr lang="el-GR" sz="1100" dirty="0" smtClean="0">
                <a:solidFill>
                  <a:srgbClr val="000000"/>
                </a:solidFill>
              </a:rPr>
              <a:t>ΑΤΤΙΚΗ</a:t>
            </a:r>
          </a:p>
          <a:p>
            <a:pPr algn="ctr"/>
            <a:r>
              <a:rPr lang="el-GR" sz="1100" dirty="0" smtClean="0">
                <a:solidFill>
                  <a:srgbClr val="000000"/>
                </a:solidFill>
              </a:rPr>
              <a:t>Κ.ΜΑΚΕΔΟΝΙΑ</a:t>
            </a:r>
          </a:p>
          <a:p>
            <a:pPr algn="ctr"/>
            <a:r>
              <a:rPr lang="el-GR" sz="1100" dirty="0" smtClean="0">
                <a:solidFill>
                  <a:srgbClr val="000000"/>
                </a:solidFill>
              </a:rPr>
              <a:t>Δ.ΕΛΛΑΔΑ</a:t>
            </a:r>
          </a:p>
          <a:p>
            <a:pPr algn="ctr"/>
            <a:r>
              <a:rPr lang="el-GR" sz="1100" dirty="0" smtClean="0">
                <a:solidFill>
                  <a:srgbClr val="000000"/>
                </a:solidFill>
              </a:rPr>
              <a:t>ΣΤ.ΕΛΛΑΔΑ</a:t>
            </a:r>
            <a:endParaRPr lang="el-GR" sz="1100" dirty="0">
              <a:solidFill>
                <a:srgbClr val="000000"/>
              </a:solidFill>
            </a:endParaRPr>
          </a:p>
          <a:p>
            <a:pPr algn="ctr"/>
            <a:r>
              <a:rPr lang="el-GR" sz="1100" dirty="0" smtClean="0">
                <a:solidFill>
                  <a:srgbClr val="000000"/>
                </a:solidFill>
              </a:rPr>
              <a:t>ΑΜΘ</a:t>
            </a:r>
          </a:p>
          <a:p>
            <a:pPr algn="ctr"/>
            <a:r>
              <a:rPr lang="el-GR" sz="1100" dirty="0" smtClean="0">
                <a:solidFill>
                  <a:srgbClr val="000000"/>
                </a:solidFill>
              </a:rPr>
              <a:t>ΘΕΣΣΑΛΙΑ</a:t>
            </a:r>
          </a:p>
          <a:p>
            <a:pPr algn="ctr"/>
            <a:r>
              <a:rPr lang="el-GR" sz="1100" dirty="0" smtClean="0">
                <a:solidFill>
                  <a:srgbClr val="000000"/>
                </a:solidFill>
              </a:rPr>
              <a:t>ΠΕΛΟΠΟΝΝΗΣΟΣ</a:t>
            </a:r>
          </a:p>
        </p:txBody>
      </p:sp>
      <p:sp>
        <p:nvSpPr>
          <p:cNvPr id="15" name="Δεξιό βέλος 14"/>
          <p:cNvSpPr/>
          <p:nvPr/>
        </p:nvSpPr>
        <p:spPr>
          <a:xfrm>
            <a:off x="6564266" y="1124744"/>
            <a:ext cx="67207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Αριστερό βέλος 15"/>
          <p:cNvSpPr/>
          <p:nvPr/>
        </p:nvSpPr>
        <p:spPr>
          <a:xfrm>
            <a:off x="2587789" y="1590862"/>
            <a:ext cx="723903" cy="3259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Αριστερό βέλος 16"/>
          <p:cNvSpPr/>
          <p:nvPr/>
        </p:nvSpPr>
        <p:spPr>
          <a:xfrm>
            <a:off x="2107735" y="3212977"/>
            <a:ext cx="723903" cy="3259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Αριστερό βέλος 17"/>
          <p:cNvSpPr/>
          <p:nvPr/>
        </p:nvSpPr>
        <p:spPr>
          <a:xfrm>
            <a:off x="2500971" y="5255937"/>
            <a:ext cx="723903" cy="3259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2500971" y="67313"/>
            <a:ext cx="4488551" cy="2123658"/>
          </a:xfrm>
          <a:prstGeom prst="rect">
            <a:avLst/>
          </a:prstGeom>
          <a:noFill/>
        </p:spPr>
        <p:txBody>
          <a:bodyPr wrap="square" rtlCol="0">
            <a:spAutoFit/>
          </a:bodyPr>
          <a:lstStyle/>
          <a:p>
            <a:r>
              <a:rPr lang="el-GR" sz="4400" b="1" dirty="0"/>
              <a:t>Περιφερειακή </a:t>
            </a:r>
            <a:r>
              <a:rPr lang="el-GR" sz="4400" b="1" dirty="0" smtClean="0"/>
              <a:t> διάσταση </a:t>
            </a:r>
            <a:r>
              <a:rPr lang="el-GR" sz="4400" b="1" dirty="0"/>
              <a:t>της </a:t>
            </a:r>
            <a:r>
              <a:rPr lang="en-US" sz="4400" b="1" dirty="0"/>
              <a:t>RIS3</a:t>
            </a:r>
            <a:endParaRPr lang="el-GR" sz="4400" b="1" dirty="0"/>
          </a:p>
        </p:txBody>
      </p:sp>
      <p:sp>
        <p:nvSpPr>
          <p:cNvPr id="2" name="Έλλειψη 1"/>
          <p:cNvSpPr/>
          <p:nvPr/>
        </p:nvSpPr>
        <p:spPr>
          <a:xfrm>
            <a:off x="313151" y="2634977"/>
            <a:ext cx="2636589" cy="2378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Έλλειψη 19"/>
          <p:cNvSpPr/>
          <p:nvPr/>
        </p:nvSpPr>
        <p:spPr>
          <a:xfrm>
            <a:off x="6754731" y="-239589"/>
            <a:ext cx="2636589" cy="2378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78736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810249" y="1214422"/>
            <a:ext cx="1248137" cy="5643578"/>
          </a:xfrm>
          <a:prstGeom prst="roundRect">
            <a:avLst/>
          </a:prstGeom>
          <a:solidFill>
            <a:schemeClr val="bg2">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t"/>
          <a:lstStyle/>
          <a:p>
            <a:pPr algn="ctr"/>
            <a:r>
              <a:rPr lang="el-GR" sz="1200" b="1" dirty="0" smtClean="0">
                <a:solidFill>
                  <a:srgbClr val="000000"/>
                </a:solidFill>
              </a:rPr>
              <a:t>Ενέργεια</a:t>
            </a:r>
            <a:endParaRPr lang="en-US" sz="1200" b="1" dirty="0">
              <a:solidFill>
                <a:srgbClr val="000000"/>
              </a:solidFill>
            </a:endParaRPr>
          </a:p>
        </p:txBody>
      </p:sp>
      <p:sp>
        <p:nvSpPr>
          <p:cNvPr id="14" name="Rounded Rectangle 13"/>
          <p:cNvSpPr/>
          <p:nvPr/>
        </p:nvSpPr>
        <p:spPr>
          <a:xfrm>
            <a:off x="1391478" y="1214422"/>
            <a:ext cx="1354593" cy="5643578"/>
          </a:xfrm>
          <a:prstGeom prst="roundRect">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el-GR" sz="1200" dirty="0" err="1" smtClean="0">
                <a:solidFill>
                  <a:srgbClr val="000000"/>
                </a:solidFill>
              </a:rPr>
              <a:t>Αγρο</a:t>
            </a:r>
            <a:r>
              <a:rPr lang="el-GR" sz="1200" dirty="0" smtClean="0">
                <a:solidFill>
                  <a:srgbClr val="000000"/>
                </a:solidFill>
              </a:rPr>
              <a:t>-διατροφή</a:t>
            </a:r>
            <a:endParaRPr lang="en-US" sz="1200" dirty="0">
              <a:solidFill>
                <a:srgbClr val="000000"/>
              </a:solidFill>
            </a:endParaRPr>
          </a:p>
        </p:txBody>
      </p:sp>
      <p:sp>
        <p:nvSpPr>
          <p:cNvPr id="16" name="Rounded Rectangle 15"/>
          <p:cNvSpPr/>
          <p:nvPr/>
        </p:nvSpPr>
        <p:spPr>
          <a:xfrm>
            <a:off x="4286237" y="1214422"/>
            <a:ext cx="1248139" cy="5643578"/>
          </a:xfrm>
          <a:prstGeom prst="roundRect">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el-GR" sz="1200" dirty="0" err="1" smtClean="0">
                <a:solidFill>
                  <a:srgbClr val="000000"/>
                </a:solidFill>
              </a:rPr>
              <a:t>Βιοεπιστημες</a:t>
            </a:r>
            <a:r>
              <a:rPr lang="el-GR" sz="1200" dirty="0" smtClean="0">
                <a:solidFill>
                  <a:srgbClr val="000000"/>
                </a:solidFill>
              </a:rPr>
              <a:t>-</a:t>
            </a:r>
            <a:r>
              <a:rPr lang="el-GR" sz="1200" dirty="0" err="1" smtClean="0">
                <a:solidFill>
                  <a:srgbClr val="000000"/>
                </a:solidFill>
              </a:rPr>
              <a:t>Υγεια</a:t>
            </a:r>
            <a:r>
              <a:rPr lang="el-GR" sz="1200" dirty="0" smtClean="0">
                <a:solidFill>
                  <a:srgbClr val="000000"/>
                </a:solidFill>
              </a:rPr>
              <a:t> και </a:t>
            </a:r>
            <a:r>
              <a:rPr lang="el-GR" sz="1200" dirty="0" err="1" smtClean="0">
                <a:solidFill>
                  <a:srgbClr val="000000"/>
                </a:solidFill>
              </a:rPr>
              <a:t>φραμακα</a:t>
            </a:r>
            <a:endParaRPr lang="en-US" sz="1200" dirty="0">
              <a:solidFill>
                <a:srgbClr val="000000"/>
              </a:solidFill>
            </a:endParaRPr>
          </a:p>
        </p:txBody>
      </p:sp>
      <p:sp>
        <p:nvSpPr>
          <p:cNvPr id="15" name="Rounded Rectangle 14"/>
          <p:cNvSpPr/>
          <p:nvPr/>
        </p:nvSpPr>
        <p:spPr>
          <a:xfrm>
            <a:off x="2831638" y="1214422"/>
            <a:ext cx="1344149" cy="5643578"/>
          </a:xfrm>
          <a:prstGeom prst="roundRect">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t"/>
          <a:lstStyle/>
          <a:p>
            <a:pPr algn="ctr"/>
            <a:r>
              <a:rPr lang="el-GR" sz="1200" b="1" dirty="0" smtClean="0">
                <a:solidFill>
                  <a:srgbClr val="000000"/>
                </a:solidFill>
              </a:rPr>
              <a:t>Πολιτισμός-Τουρισμός</a:t>
            </a:r>
            <a:endParaRPr lang="en-US" sz="1200" b="1" dirty="0">
              <a:solidFill>
                <a:srgbClr val="000000"/>
              </a:solidFill>
            </a:endParaRPr>
          </a:p>
        </p:txBody>
      </p:sp>
      <p:sp>
        <p:nvSpPr>
          <p:cNvPr id="25" name="Rounded Rectangle 24"/>
          <p:cNvSpPr/>
          <p:nvPr/>
        </p:nvSpPr>
        <p:spPr>
          <a:xfrm>
            <a:off x="7429509" y="1147556"/>
            <a:ext cx="1152128" cy="5715016"/>
          </a:xfrm>
          <a:prstGeom prst="roundRect">
            <a:avLst/>
          </a:prstGeom>
          <a:solidFill>
            <a:schemeClr val="bg2">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t"/>
          <a:lstStyle/>
          <a:p>
            <a:pPr algn="ctr"/>
            <a:r>
              <a:rPr lang="el-GR" sz="1200" dirty="0" smtClean="0">
                <a:solidFill>
                  <a:srgbClr val="000000"/>
                </a:solidFill>
              </a:rPr>
              <a:t>Περιβάλλον και </a:t>
            </a:r>
            <a:r>
              <a:rPr lang="el-GR" sz="1200" dirty="0" err="1" smtClean="0">
                <a:solidFill>
                  <a:srgbClr val="000000"/>
                </a:solidFill>
              </a:rPr>
              <a:t>Βιωσιμη</a:t>
            </a:r>
            <a:r>
              <a:rPr lang="el-GR" sz="1200" dirty="0" smtClean="0">
                <a:solidFill>
                  <a:srgbClr val="000000"/>
                </a:solidFill>
              </a:rPr>
              <a:t> </a:t>
            </a:r>
            <a:r>
              <a:rPr lang="el-GR" sz="1200" dirty="0" err="1" smtClean="0">
                <a:solidFill>
                  <a:srgbClr val="000000"/>
                </a:solidFill>
              </a:rPr>
              <a:t>Ανα΄πτυξη</a:t>
            </a:r>
            <a:r>
              <a:rPr lang="el-GR" sz="1200" dirty="0" smtClean="0">
                <a:solidFill>
                  <a:srgbClr val="000000"/>
                </a:solidFill>
              </a:rPr>
              <a:t> </a:t>
            </a:r>
            <a:endParaRPr lang="en-US" sz="1200" dirty="0">
              <a:solidFill>
                <a:srgbClr val="000000"/>
              </a:solidFill>
            </a:endParaRPr>
          </a:p>
        </p:txBody>
      </p:sp>
      <p:sp>
        <p:nvSpPr>
          <p:cNvPr id="20" name="Rounded Rectangle 19"/>
          <p:cNvSpPr/>
          <p:nvPr/>
        </p:nvSpPr>
        <p:spPr>
          <a:xfrm>
            <a:off x="9144022" y="1142984"/>
            <a:ext cx="1259877" cy="5715016"/>
          </a:xfrm>
          <a:prstGeom prst="roundRect">
            <a:avLst/>
          </a:prstGeom>
          <a:solidFill>
            <a:schemeClr val="bg2">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t"/>
          <a:lstStyle/>
          <a:p>
            <a:pPr algn="ctr"/>
            <a:r>
              <a:rPr lang="el-GR" sz="1200" dirty="0" smtClean="0">
                <a:solidFill>
                  <a:srgbClr val="000000"/>
                </a:solidFill>
              </a:rPr>
              <a:t>Μεταφορές και </a:t>
            </a:r>
            <a:r>
              <a:rPr lang="en-US" sz="1200" dirty="0" smtClean="0">
                <a:solidFill>
                  <a:srgbClr val="000000"/>
                </a:solidFill>
              </a:rPr>
              <a:t>logistics</a:t>
            </a:r>
            <a:endParaRPr lang="en-US" sz="1200" dirty="0">
              <a:solidFill>
                <a:srgbClr val="000000"/>
              </a:solidFill>
            </a:endParaRPr>
          </a:p>
        </p:txBody>
      </p:sp>
      <p:sp>
        <p:nvSpPr>
          <p:cNvPr id="28" name="Rounded Rectangle 27"/>
          <p:cNvSpPr/>
          <p:nvPr/>
        </p:nvSpPr>
        <p:spPr>
          <a:xfrm>
            <a:off x="10477531" y="1214422"/>
            <a:ext cx="1248140" cy="5643578"/>
          </a:xfrm>
          <a:prstGeom prst="roundRect">
            <a:avLst/>
          </a:prstGeom>
          <a:solidFill>
            <a:schemeClr val="bg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t"/>
          <a:lstStyle/>
          <a:p>
            <a:pPr algn="ctr"/>
            <a:r>
              <a:rPr lang="el-GR" sz="1200" dirty="0" smtClean="0">
                <a:solidFill>
                  <a:srgbClr val="000000"/>
                </a:solidFill>
              </a:rPr>
              <a:t>ΤΠΕ και</a:t>
            </a:r>
            <a:r>
              <a:rPr lang="en-US" sz="1200" dirty="0" smtClean="0">
                <a:solidFill>
                  <a:srgbClr val="000000"/>
                </a:solidFill>
              </a:rPr>
              <a:t> </a:t>
            </a:r>
            <a:r>
              <a:rPr lang="el-GR" sz="1200" dirty="0" smtClean="0">
                <a:solidFill>
                  <a:srgbClr val="000000"/>
                </a:solidFill>
              </a:rPr>
              <a:t>άλλες </a:t>
            </a:r>
            <a:r>
              <a:rPr lang="en-US" sz="1200" dirty="0" smtClean="0">
                <a:solidFill>
                  <a:srgbClr val="000000"/>
                </a:solidFill>
              </a:rPr>
              <a:t>KET</a:t>
            </a:r>
            <a:r>
              <a:rPr lang="el-GR" sz="1200" dirty="0" smtClean="0">
                <a:solidFill>
                  <a:srgbClr val="000000"/>
                </a:solidFill>
              </a:rPr>
              <a:t> </a:t>
            </a:r>
            <a:endParaRPr lang="en-US" sz="1200" dirty="0">
              <a:solidFill>
                <a:srgbClr val="000000"/>
              </a:solidFill>
            </a:endParaRPr>
          </a:p>
        </p:txBody>
      </p:sp>
      <p:sp>
        <p:nvSpPr>
          <p:cNvPr id="2" name="Title 1"/>
          <p:cNvSpPr>
            <a:spLocks noGrp="1"/>
          </p:cNvSpPr>
          <p:nvPr>
            <p:ph type="title"/>
          </p:nvPr>
        </p:nvSpPr>
        <p:spPr>
          <a:xfrm>
            <a:off x="143339" y="116632"/>
            <a:ext cx="11905323" cy="576064"/>
          </a:xfrm>
        </p:spPr>
        <p:txBody>
          <a:bodyPr>
            <a:normAutofit fontScale="90000"/>
          </a:bodyPr>
          <a:lstStyle/>
          <a:p>
            <a:pPr algn="ctr"/>
            <a:r>
              <a:rPr lang="el-GR" dirty="0" smtClean="0"/>
              <a:t>Θεματικές Συνέργειες Έξυπνης εξειδίκευσης με </a:t>
            </a:r>
            <a:r>
              <a:rPr lang="en-US" dirty="0" smtClean="0"/>
              <a:t>Horizon</a:t>
            </a:r>
            <a:endParaRPr lang="en-US" dirty="0"/>
          </a:p>
        </p:txBody>
      </p:sp>
      <p:sp>
        <p:nvSpPr>
          <p:cNvPr id="29" name="Pentagon 28"/>
          <p:cNvSpPr/>
          <p:nvPr/>
        </p:nvSpPr>
        <p:spPr>
          <a:xfrm>
            <a:off x="143339" y="4005064"/>
            <a:ext cx="1152128" cy="1872208"/>
          </a:xfrm>
          <a:prstGeom prst="homePlate">
            <a:avLst/>
          </a:prstGeom>
        </p:spPr>
        <p:style>
          <a:lnRef idx="3">
            <a:schemeClr val="lt1"/>
          </a:lnRef>
          <a:fillRef idx="1">
            <a:schemeClr val="accent1"/>
          </a:fillRef>
          <a:effectRef idx="1">
            <a:schemeClr val="accent1"/>
          </a:effectRef>
          <a:fontRef idx="minor">
            <a:schemeClr val="lt1"/>
          </a:fontRef>
        </p:style>
        <p:txBody>
          <a:bodyPr vert="vert270" rtlCol="0" anchor="ctr"/>
          <a:lstStyle/>
          <a:p>
            <a:pPr algn="ctr"/>
            <a:r>
              <a:rPr lang="en-US" sz="1200" b="1" dirty="0" smtClean="0"/>
              <a:t>Horizon</a:t>
            </a:r>
          </a:p>
          <a:p>
            <a:pPr algn="ctr"/>
            <a:r>
              <a:rPr lang="en-US" sz="1200" dirty="0" smtClean="0"/>
              <a:t>Industrial </a:t>
            </a:r>
          </a:p>
          <a:p>
            <a:pPr algn="ctr"/>
            <a:r>
              <a:rPr lang="en-US" sz="1200" dirty="0" smtClean="0"/>
              <a:t>leadership</a:t>
            </a:r>
            <a:endParaRPr lang="en-US" sz="1200" dirty="0"/>
          </a:p>
        </p:txBody>
      </p:sp>
      <p:sp>
        <p:nvSpPr>
          <p:cNvPr id="30" name="Rounded Rectangle 29"/>
          <p:cNvSpPr/>
          <p:nvPr/>
        </p:nvSpPr>
        <p:spPr>
          <a:xfrm>
            <a:off x="1295467" y="3933056"/>
            <a:ext cx="10657184" cy="1944216"/>
          </a:xfrm>
          <a:prstGeom prst="roundRect">
            <a:avLst>
              <a:gd name="adj" fmla="val 9738"/>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391477" y="4005064"/>
            <a:ext cx="10561173"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t>Leadership in enabling and industrial technologies</a:t>
            </a:r>
            <a:endParaRPr lang="el-GR" sz="1200" dirty="0" smtClean="0"/>
          </a:p>
        </p:txBody>
      </p:sp>
      <p:sp>
        <p:nvSpPr>
          <p:cNvPr id="32" name="Rounded Rectangle 31"/>
          <p:cNvSpPr/>
          <p:nvPr/>
        </p:nvSpPr>
        <p:spPr>
          <a:xfrm>
            <a:off x="1391477" y="4653136"/>
            <a:ext cx="10561173"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t> Innovation in SMEs</a:t>
            </a:r>
            <a:endParaRPr lang="el-GR" sz="1200" dirty="0" smtClean="0"/>
          </a:p>
        </p:txBody>
      </p:sp>
      <p:sp>
        <p:nvSpPr>
          <p:cNvPr id="33" name="Rounded Rectangle 32"/>
          <p:cNvSpPr/>
          <p:nvPr/>
        </p:nvSpPr>
        <p:spPr>
          <a:xfrm>
            <a:off x="1391477" y="5301208"/>
            <a:ext cx="10561173" cy="50405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t>Access to risk finance</a:t>
            </a:r>
            <a:endParaRPr lang="el-GR" sz="1200" dirty="0" smtClean="0"/>
          </a:p>
        </p:txBody>
      </p:sp>
      <p:sp>
        <p:nvSpPr>
          <p:cNvPr id="36" name="Pentagon 35"/>
          <p:cNvSpPr/>
          <p:nvPr/>
        </p:nvSpPr>
        <p:spPr>
          <a:xfrm>
            <a:off x="143339" y="5877272"/>
            <a:ext cx="1152128" cy="969516"/>
          </a:xfrm>
          <a:prstGeom prst="homePlate">
            <a:avLst/>
          </a:prstGeom>
        </p:spPr>
        <p:style>
          <a:lnRef idx="3">
            <a:schemeClr val="lt1"/>
          </a:lnRef>
          <a:fillRef idx="1">
            <a:schemeClr val="accent1"/>
          </a:fillRef>
          <a:effectRef idx="1">
            <a:schemeClr val="accent1"/>
          </a:effectRef>
          <a:fontRef idx="minor">
            <a:schemeClr val="lt1"/>
          </a:fontRef>
        </p:style>
        <p:txBody>
          <a:bodyPr vert="vert270" rtlCol="0" anchor="ctr"/>
          <a:lstStyle/>
          <a:p>
            <a:pPr algn="ctr"/>
            <a:r>
              <a:rPr lang="en-US" sz="1200" b="1" dirty="0" smtClean="0"/>
              <a:t>Horizon</a:t>
            </a:r>
          </a:p>
          <a:p>
            <a:pPr algn="ctr"/>
            <a:r>
              <a:rPr lang="en-US" sz="1100" dirty="0"/>
              <a:t>E</a:t>
            </a:r>
            <a:r>
              <a:rPr lang="en-US" sz="1100" dirty="0" smtClean="0"/>
              <a:t>xcellence in science</a:t>
            </a:r>
            <a:endParaRPr lang="en-US" sz="1100" dirty="0"/>
          </a:p>
        </p:txBody>
      </p:sp>
      <p:sp>
        <p:nvSpPr>
          <p:cNvPr id="37" name="Rounded Rectangle 36"/>
          <p:cNvSpPr/>
          <p:nvPr/>
        </p:nvSpPr>
        <p:spPr>
          <a:xfrm>
            <a:off x="1391477" y="6021288"/>
            <a:ext cx="10561173" cy="83671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l-GR" sz="1200" dirty="0" smtClean="0"/>
              <a:t>ΕΡΕΥΝΗΤΙΚΕΣ ΥΠΟΔΟΜΕΣ </a:t>
            </a:r>
            <a:r>
              <a:rPr lang="en-US" sz="1200" dirty="0" smtClean="0"/>
              <a:t>ESFRI</a:t>
            </a:r>
            <a:endParaRPr lang="el-GR" sz="1200" dirty="0" smtClean="0"/>
          </a:p>
        </p:txBody>
      </p:sp>
      <p:sp>
        <p:nvSpPr>
          <p:cNvPr id="24" name="Rounded Rectangle 23"/>
          <p:cNvSpPr/>
          <p:nvPr/>
        </p:nvSpPr>
        <p:spPr>
          <a:xfrm>
            <a:off x="1523968" y="2000240"/>
            <a:ext cx="9505056" cy="1801910"/>
          </a:xfrm>
          <a:prstGeom prst="roundRect">
            <a:avLst>
              <a:gd name="adj" fmla="val 9738"/>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391477" y="1844824"/>
            <a:ext cx="1344149" cy="194421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l-GR" sz="1200" dirty="0" smtClean="0"/>
              <a:t>Ασφάλεια </a:t>
            </a:r>
            <a:r>
              <a:rPr lang="el-GR" sz="1200" dirty="0" err="1" smtClean="0"/>
              <a:t>τροφ</a:t>
            </a:r>
            <a:r>
              <a:rPr lang="en-US" sz="1200" dirty="0"/>
              <a:t>.</a:t>
            </a:r>
            <a:r>
              <a:rPr lang="el-GR" sz="1200" dirty="0" smtClean="0"/>
              <a:t>, βιώσιμη γεωργία,</a:t>
            </a:r>
          </a:p>
          <a:p>
            <a:pPr algn="ctr"/>
            <a:r>
              <a:rPr lang="el-GR" sz="1200" dirty="0" smtClean="0"/>
              <a:t>βιο-</a:t>
            </a:r>
            <a:r>
              <a:rPr lang="el-GR" sz="1200" dirty="0" err="1" smtClean="0"/>
              <a:t>οικ</a:t>
            </a:r>
            <a:r>
              <a:rPr lang="en-US" sz="1200" dirty="0" smtClean="0"/>
              <a:t>/</a:t>
            </a:r>
            <a:r>
              <a:rPr lang="el-GR" sz="1200" dirty="0" smtClean="0"/>
              <a:t>μία</a:t>
            </a:r>
          </a:p>
        </p:txBody>
      </p:sp>
      <p:sp>
        <p:nvSpPr>
          <p:cNvPr id="21" name="Rounded Rectangle 20"/>
          <p:cNvSpPr/>
          <p:nvPr/>
        </p:nvSpPr>
        <p:spPr>
          <a:xfrm>
            <a:off x="5711957" y="1844824"/>
            <a:ext cx="3456384" cy="432048"/>
          </a:xfrm>
          <a:prstGeom prst="roundRect">
            <a:avLst/>
          </a:prstGeom>
          <a:solidFill>
            <a:srgbClr val="6699FF"/>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l-GR" sz="1200" dirty="0" smtClean="0"/>
              <a:t>Ασφαλής, καθαρή και αποδοτική ενέργεια</a:t>
            </a:r>
          </a:p>
        </p:txBody>
      </p:sp>
      <p:sp>
        <p:nvSpPr>
          <p:cNvPr id="22" name="Rounded Rectangle 21"/>
          <p:cNvSpPr/>
          <p:nvPr/>
        </p:nvSpPr>
        <p:spPr>
          <a:xfrm>
            <a:off x="4367808" y="1844824"/>
            <a:ext cx="1056117" cy="201622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l-GR" sz="1200" dirty="0" smtClean="0"/>
              <a:t>Υγεία</a:t>
            </a:r>
          </a:p>
        </p:txBody>
      </p:sp>
      <p:sp>
        <p:nvSpPr>
          <p:cNvPr id="23" name="Pentagon 22"/>
          <p:cNvSpPr/>
          <p:nvPr/>
        </p:nvSpPr>
        <p:spPr>
          <a:xfrm>
            <a:off x="212725" y="1844824"/>
            <a:ext cx="1152128" cy="1872208"/>
          </a:xfrm>
          <a:prstGeom prst="homePlate">
            <a:avLst/>
          </a:prstGeom>
        </p:spPr>
        <p:style>
          <a:lnRef idx="3">
            <a:schemeClr val="lt1"/>
          </a:lnRef>
          <a:fillRef idx="1">
            <a:schemeClr val="accent1"/>
          </a:fillRef>
          <a:effectRef idx="1">
            <a:schemeClr val="accent1"/>
          </a:effectRef>
          <a:fontRef idx="minor">
            <a:schemeClr val="lt1"/>
          </a:fontRef>
        </p:style>
        <p:txBody>
          <a:bodyPr vert="vert270" rtlCol="0" anchor="ctr"/>
          <a:lstStyle/>
          <a:p>
            <a:pPr algn="ctr"/>
            <a:r>
              <a:rPr lang="en-US" sz="1200" b="1" dirty="0" smtClean="0"/>
              <a:t>Horizon</a:t>
            </a:r>
          </a:p>
          <a:p>
            <a:pPr algn="ctr"/>
            <a:r>
              <a:rPr lang="en-US" sz="1200" dirty="0" smtClean="0"/>
              <a:t>Societal </a:t>
            </a:r>
          </a:p>
          <a:p>
            <a:pPr algn="ctr"/>
            <a:r>
              <a:rPr lang="en-US" sz="1200" dirty="0" smtClean="0"/>
              <a:t>challenges</a:t>
            </a:r>
            <a:endParaRPr lang="en-US" sz="1200" dirty="0"/>
          </a:p>
        </p:txBody>
      </p:sp>
      <p:sp>
        <p:nvSpPr>
          <p:cNvPr id="26" name="Rounded Rectangle 25"/>
          <p:cNvSpPr/>
          <p:nvPr/>
        </p:nvSpPr>
        <p:spPr>
          <a:xfrm>
            <a:off x="9360363" y="1844824"/>
            <a:ext cx="1344149" cy="201622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l-GR" sz="1100" dirty="0" smtClean="0"/>
              <a:t>Έξυπνες, πράσινες και ολοκληρωμένες </a:t>
            </a:r>
          </a:p>
          <a:p>
            <a:pPr algn="ctr"/>
            <a:r>
              <a:rPr lang="el-GR" sz="1100" dirty="0" smtClean="0"/>
              <a:t>μεταφορές</a:t>
            </a:r>
          </a:p>
        </p:txBody>
      </p:sp>
      <p:sp>
        <p:nvSpPr>
          <p:cNvPr id="27" name="Rounded Rectangle 26"/>
          <p:cNvSpPr/>
          <p:nvPr/>
        </p:nvSpPr>
        <p:spPr>
          <a:xfrm>
            <a:off x="6864085" y="2348880"/>
            <a:ext cx="2304256"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l-GR" sz="1200" dirty="0" smtClean="0"/>
              <a:t>Αποδοτικότητα πόρων και πρώτων υλών</a:t>
            </a:r>
          </a:p>
        </p:txBody>
      </p:sp>
      <p:sp>
        <p:nvSpPr>
          <p:cNvPr id="38" name="Rounded Rectangle 37"/>
          <p:cNvSpPr/>
          <p:nvPr/>
        </p:nvSpPr>
        <p:spPr>
          <a:xfrm>
            <a:off x="8016213" y="3068960"/>
            <a:ext cx="115212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l-GR" sz="1100" dirty="0" err="1" smtClean="0"/>
              <a:t>Θαλ/σια</a:t>
            </a:r>
            <a:r>
              <a:rPr lang="el-GR" sz="1100" dirty="0" smtClean="0"/>
              <a:t> έρευνα</a:t>
            </a:r>
          </a:p>
        </p:txBody>
      </p:sp>
    </p:spTree>
    <p:extLst>
      <p:ext uri="{BB962C8B-B14F-4D97-AF65-F5344CB8AC3E}">
        <p14:creationId xmlns:p14="http://schemas.microsoft.com/office/powerpoint/2010/main" val="90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4 - Θέση αριθμού διαφάνειας"/>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16F6B3-EF78-43E2-947D-0FAFBAA5C9C2}" type="slidenum">
              <a:rPr lang="en-US" altLang="el-GR" sz="1400" b="0" smtClean="0"/>
              <a:pPr eaLnBrk="1" hangingPunct="1"/>
              <a:t>18</a:t>
            </a:fld>
            <a:endParaRPr lang="en-US" altLang="el-GR" sz="1400" b="0" smtClean="0"/>
          </a:p>
        </p:txBody>
      </p:sp>
      <p:sp>
        <p:nvSpPr>
          <p:cNvPr id="14" name="AutoShape 7"/>
          <p:cNvSpPr>
            <a:spLocks noChangeArrowheads="1"/>
          </p:cNvSpPr>
          <p:nvPr/>
        </p:nvSpPr>
        <p:spPr bwMode="gray">
          <a:xfrm>
            <a:off x="761963" y="451520"/>
            <a:ext cx="10763325" cy="457200"/>
          </a:xfrm>
          <a:prstGeom prst="roundRect">
            <a:avLst>
              <a:gd name="adj" fmla="val 49106"/>
            </a:avLst>
          </a:prstGeom>
          <a:solidFill>
            <a:schemeClr val="accent2">
              <a:lumMod val="75000"/>
            </a:schemeClr>
          </a:solidFill>
          <a:ln w="28575">
            <a:solidFill>
              <a:schemeClr val="bg1"/>
            </a:solidFill>
            <a:round/>
            <a:headEnd/>
            <a:tailEnd/>
          </a:ln>
          <a:effectLst>
            <a:innerShdw blurRad="63500" dist="50800" dir="8100000">
              <a:prstClr val="black">
                <a:alpha val="50000"/>
              </a:prstClr>
            </a:innerShdw>
          </a:effectLst>
        </p:spPr>
        <p:txBody>
          <a:bodyPr wrap="none" anchor="ctr"/>
          <a:lstStyle/>
          <a:p>
            <a:pPr>
              <a:defRPr/>
            </a:pPr>
            <a:r>
              <a:rPr lang="el-GR" sz="2800" b="1" dirty="0" smtClean="0">
                <a:solidFill>
                  <a:schemeClr val="bg1"/>
                </a:solidFill>
                <a:latin typeface="Arial Narrow" pitchFamily="34" charset="0"/>
              </a:rPr>
              <a:t>Παράδειγμα</a:t>
            </a:r>
            <a:r>
              <a:rPr lang="en-US" sz="2800" b="1" dirty="0" smtClean="0">
                <a:solidFill>
                  <a:schemeClr val="bg1"/>
                </a:solidFill>
                <a:latin typeface="Arial Narrow" pitchFamily="34" charset="0"/>
              </a:rPr>
              <a:t>: </a:t>
            </a:r>
            <a:r>
              <a:rPr lang="el-GR" sz="2800" b="1" dirty="0" smtClean="0">
                <a:solidFill>
                  <a:schemeClr val="bg1"/>
                </a:solidFill>
                <a:latin typeface="Arial Narrow" pitchFamily="34" charset="0"/>
              </a:rPr>
              <a:t>Τομέας </a:t>
            </a:r>
            <a:r>
              <a:rPr lang="el-GR" sz="2800" b="1" dirty="0" err="1" smtClean="0">
                <a:solidFill>
                  <a:schemeClr val="bg1"/>
                </a:solidFill>
                <a:latin typeface="Arial Narrow" pitchFamily="34" charset="0"/>
              </a:rPr>
              <a:t>Αγροδιατροφής</a:t>
            </a:r>
            <a:r>
              <a:rPr lang="el-GR" sz="2800" b="1" dirty="0" smtClean="0">
                <a:solidFill>
                  <a:schemeClr val="bg1"/>
                </a:solidFill>
                <a:latin typeface="Arial Narrow" pitchFamily="34" charset="0"/>
              </a:rPr>
              <a:t> (υπεύθυνος: Π. Χατζηνικολάου)</a:t>
            </a:r>
            <a:r>
              <a:rPr lang="en-US" sz="2800" b="1" dirty="0" smtClean="0">
                <a:solidFill>
                  <a:schemeClr val="bg1"/>
                </a:solidFill>
                <a:latin typeface="Arial Narrow" pitchFamily="34" charset="0"/>
              </a:rPr>
              <a:t> </a:t>
            </a:r>
            <a:endParaRPr lang="en-US" sz="2800" b="1" dirty="0">
              <a:solidFill>
                <a:schemeClr val="bg1"/>
              </a:solidFill>
              <a:latin typeface="Arial Narrow" pitchFamily="34" charset="0"/>
            </a:endParaRPr>
          </a:p>
        </p:txBody>
      </p:sp>
      <p:graphicFrame>
        <p:nvGraphicFramePr>
          <p:cNvPr id="6" name="5 - Διάγραμμα"/>
          <p:cNvGraphicFramePr/>
          <p:nvPr>
            <p:extLst>
              <p:ext uri="{D42A27DB-BD31-4B8C-83A1-F6EECF244321}">
                <p14:modId xmlns:p14="http://schemas.microsoft.com/office/powerpoint/2010/main" val="2555991068"/>
              </p:ext>
            </p:extLst>
          </p:nvPr>
        </p:nvGraphicFramePr>
        <p:xfrm>
          <a:off x="1333467" y="2000240"/>
          <a:ext cx="9525067"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571408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r" eaLnBrk="1" hangingPunct="1"/>
            <a:fld id="{B9EE5D73-4194-4ABC-ABEC-F6D857932A11}" type="slidenum">
              <a:rPr lang="el-GR" altLang="el-GR" sz="1200">
                <a:solidFill>
                  <a:srgbClr val="898989"/>
                </a:solidFill>
              </a:rPr>
              <a:pPr algn="r" eaLnBrk="1" hangingPunct="1"/>
              <a:t>19</a:t>
            </a:fld>
            <a:endParaRPr lang="el-GR" altLang="el-GR" sz="1200">
              <a:solidFill>
                <a:srgbClr val="898989"/>
              </a:solidFill>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4" y="0"/>
            <a:ext cx="122025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 Box 3"/>
          <p:cNvSpPr txBox="1">
            <a:spLocks noChangeArrowheads="1"/>
          </p:cNvSpPr>
          <p:nvPr/>
        </p:nvSpPr>
        <p:spPr bwMode="auto">
          <a:xfrm>
            <a:off x="0" y="1484313"/>
            <a:ext cx="12192000" cy="4824412"/>
          </a:xfrm>
          <a:prstGeom prst="rect">
            <a:avLst/>
          </a:prstGeom>
          <a:solidFill>
            <a:srgbClr val="D9D9D9"/>
          </a:solidFill>
          <a:ln w="9525" cap="flat">
            <a:noFill/>
            <a:round/>
            <a:headEnd/>
            <a:tailEnd/>
          </a:ln>
          <a:effectLst/>
        </p:spPr>
        <p:txBody>
          <a:bodyPr lIns="90000" tIns="108000" rIns="90000" bIns="108000" anchor="b"/>
          <a:lstStyle/>
          <a:p>
            <a:pPr marL="1162050" algn="ctr">
              <a:lnSpc>
                <a:spcPct val="80000"/>
              </a:lnSpc>
              <a:spcBef>
                <a:spcPts val="1200"/>
              </a:spcBef>
              <a:buClr>
                <a:srgbClr val="0000FF"/>
              </a:buClr>
              <a:buFont typeface="Wingdings" charset="2"/>
              <a:buNone/>
              <a:tabLst>
                <a:tab pos="1162050" algn="l"/>
                <a:tab pos="2076450" algn="l"/>
                <a:tab pos="2990850" algn="l"/>
                <a:tab pos="3905250" algn="l"/>
                <a:tab pos="4819650" algn="l"/>
                <a:tab pos="5734050" algn="l"/>
                <a:tab pos="6648450" algn="l"/>
                <a:tab pos="7562850" algn="l"/>
                <a:tab pos="8477250" algn="l"/>
                <a:tab pos="9391650" algn="l"/>
                <a:tab pos="10306050" algn="l"/>
                <a:tab pos="11220450" algn="l"/>
              </a:tabLst>
              <a:defRPr/>
            </a:pPr>
            <a:endParaRPr lang="el-GR" sz="2800" b="1" i="1">
              <a:solidFill>
                <a:srgbClr val="0000FF"/>
              </a:solidFill>
              <a:effectLst>
                <a:outerShdw blurRad="38100" dist="38100" dir="2700000" algn="tl">
                  <a:srgbClr val="000000"/>
                </a:outerShdw>
              </a:effectLst>
              <a:latin typeface="Calibri" pitchFamily="34" charset="0"/>
              <a:cs typeface="Arial" charset="0"/>
            </a:endParaRPr>
          </a:p>
          <a:p>
            <a:pPr marL="1163638" algn="ctr">
              <a:lnSpc>
                <a:spcPct val="80000"/>
              </a:lnSpc>
              <a:spcBef>
                <a:spcPts val="1200"/>
              </a:spcBef>
              <a:tabLst>
                <a:tab pos="1162050" algn="l"/>
                <a:tab pos="2076450" algn="l"/>
                <a:tab pos="2990850" algn="l"/>
                <a:tab pos="3905250" algn="l"/>
                <a:tab pos="4819650" algn="l"/>
                <a:tab pos="5734050" algn="l"/>
                <a:tab pos="6648450" algn="l"/>
                <a:tab pos="7562850" algn="l"/>
                <a:tab pos="8477250" algn="l"/>
                <a:tab pos="9391650" algn="l"/>
                <a:tab pos="10306050" algn="l"/>
                <a:tab pos="11220450" algn="l"/>
              </a:tabLst>
              <a:defRPr/>
            </a:pPr>
            <a:endParaRPr lang="en-US" sz="2000" b="1" i="1">
              <a:solidFill>
                <a:srgbClr val="000000"/>
              </a:solidFill>
              <a:effectLst>
                <a:outerShdw blurRad="38100" dist="38100" dir="2700000" algn="tl">
                  <a:srgbClr val="FFFFFF"/>
                </a:outerShdw>
              </a:effectLst>
              <a:latin typeface="Calibri" pitchFamily="34" charset="0"/>
              <a:cs typeface="Arial" charset="0"/>
            </a:endParaRPr>
          </a:p>
          <a:p>
            <a:pPr marL="1163638" algn="ctr">
              <a:lnSpc>
                <a:spcPct val="80000"/>
              </a:lnSpc>
              <a:spcBef>
                <a:spcPts val="1200"/>
              </a:spcBef>
              <a:tabLst>
                <a:tab pos="1162050" algn="l"/>
                <a:tab pos="2076450" algn="l"/>
                <a:tab pos="2990850" algn="l"/>
                <a:tab pos="3905250" algn="l"/>
                <a:tab pos="4819650" algn="l"/>
                <a:tab pos="5734050" algn="l"/>
                <a:tab pos="6648450" algn="l"/>
                <a:tab pos="7562850" algn="l"/>
                <a:tab pos="8477250" algn="l"/>
                <a:tab pos="9391650" algn="l"/>
                <a:tab pos="10306050" algn="l"/>
                <a:tab pos="11220450" algn="l"/>
              </a:tabLst>
              <a:defRPr/>
            </a:pPr>
            <a:r>
              <a:rPr lang="en-US" sz="2700" b="1" i="1">
                <a:solidFill>
                  <a:srgbClr val="000000"/>
                </a:solidFill>
                <a:effectLst>
                  <a:outerShdw blurRad="38100" dist="38100" dir="2700000" algn="tl">
                    <a:srgbClr val="FFFFFF"/>
                  </a:outerShdw>
                </a:effectLst>
                <a:latin typeface="Calibri" pitchFamily="34" charset="0"/>
                <a:cs typeface="Arial" charset="0"/>
              </a:rPr>
              <a:t>		</a:t>
            </a:r>
          </a:p>
          <a:p>
            <a:pPr marL="1163638">
              <a:lnSpc>
                <a:spcPct val="80000"/>
              </a:lnSpc>
              <a:spcBef>
                <a:spcPts val="1200"/>
              </a:spcBef>
              <a:tabLst>
                <a:tab pos="1162050" algn="l"/>
                <a:tab pos="2076450" algn="l"/>
                <a:tab pos="2990850" algn="l"/>
                <a:tab pos="3905250" algn="l"/>
                <a:tab pos="4819650" algn="l"/>
                <a:tab pos="5734050" algn="l"/>
                <a:tab pos="6648450" algn="l"/>
                <a:tab pos="7562850" algn="l"/>
                <a:tab pos="8477250" algn="l"/>
                <a:tab pos="9391650" algn="l"/>
                <a:tab pos="10306050" algn="l"/>
                <a:tab pos="11220450" algn="l"/>
              </a:tabLst>
              <a:defRPr/>
            </a:pPr>
            <a:r>
              <a:rPr lang="en-US" sz="1400" b="1">
                <a:solidFill>
                  <a:srgbClr val="FF0066"/>
                </a:solidFill>
                <a:latin typeface="Calibri" pitchFamily="34" charset="0"/>
              </a:rPr>
              <a:t/>
            </a:r>
            <a:br>
              <a:rPr lang="en-US" sz="1400" b="1">
                <a:solidFill>
                  <a:srgbClr val="FF0066"/>
                </a:solidFill>
                <a:latin typeface="Calibri" pitchFamily="34" charset="0"/>
              </a:rPr>
            </a:br>
            <a:endParaRPr lang="en-US" sz="1400" b="1">
              <a:solidFill>
                <a:srgbClr val="FF0066"/>
              </a:solidFill>
              <a:latin typeface="Calibri" pitchFamily="34" charset="0"/>
            </a:endParaRPr>
          </a:p>
        </p:txBody>
      </p:sp>
      <p:sp>
        <p:nvSpPr>
          <p:cNvPr id="13317" name="Text Box 4"/>
          <p:cNvSpPr txBox="1">
            <a:spLocks noChangeArrowheads="1"/>
          </p:cNvSpPr>
          <p:nvPr/>
        </p:nvSpPr>
        <p:spPr bwMode="auto">
          <a:xfrm>
            <a:off x="239185" y="1484313"/>
            <a:ext cx="1161838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5pPr>
            <a:lvl6pPr marL="25146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6pPr>
            <a:lvl7pPr marL="29718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7pPr>
            <a:lvl8pPr marL="34290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8pPr>
            <a:lvl9pPr marL="38862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9pPr>
          </a:lstStyle>
          <a:p>
            <a:pPr eaLnBrk="1" hangingPunct="1">
              <a:spcBef>
                <a:spcPts val="800"/>
              </a:spcBef>
              <a:buClr>
                <a:srgbClr val="898989"/>
              </a:buClr>
              <a:buFont typeface="Arial" charset="0"/>
              <a:buNone/>
            </a:pPr>
            <a:endParaRPr lang="en-US" altLang="el-GR" sz="3200">
              <a:solidFill>
                <a:srgbClr val="898989"/>
              </a:solidFill>
              <a:latin typeface="Calibri" pitchFamily="34" charset="0"/>
            </a:endParaRPr>
          </a:p>
          <a:p>
            <a:pPr eaLnBrk="1" hangingPunct="1">
              <a:spcBef>
                <a:spcPts val="800"/>
              </a:spcBef>
              <a:buClr>
                <a:srgbClr val="898989"/>
              </a:buClr>
              <a:buFont typeface="Arial" charset="0"/>
              <a:buNone/>
            </a:pPr>
            <a:endParaRPr lang="en-US" altLang="el-GR" sz="3200">
              <a:solidFill>
                <a:srgbClr val="898989"/>
              </a:solidFill>
              <a:latin typeface="Calibri" pitchFamily="34" charset="0"/>
            </a:endParaRPr>
          </a:p>
        </p:txBody>
      </p:sp>
      <p:sp>
        <p:nvSpPr>
          <p:cNvPr id="3" name="Text Box 5"/>
          <p:cNvSpPr txBox="1">
            <a:spLocks noChangeArrowheads="1"/>
          </p:cNvSpPr>
          <p:nvPr/>
        </p:nvSpPr>
        <p:spPr bwMode="auto">
          <a:xfrm>
            <a:off x="0" y="1484313"/>
            <a:ext cx="12192000" cy="4824412"/>
          </a:xfrm>
          <a:prstGeom prst="rect">
            <a:avLst/>
          </a:prstGeom>
          <a:noFill/>
          <a:ln w="9525" cap="flat">
            <a:noFill/>
            <a:round/>
            <a:headEnd/>
            <a:tailEnd/>
          </a:ln>
          <a:effectLst/>
        </p:spPr>
        <p:txBody>
          <a:bodyPr lIns="90000" tIns="46800" rIns="90000" bIns="46800"/>
          <a:lstStyle/>
          <a:p>
            <a:pPr marL="608013" indent="-608013">
              <a:spcBef>
                <a:spcPts val="700"/>
              </a:spcBef>
              <a:buFont typeface="Arial"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b="1">
              <a:solidFill>
                <a:srgbClr val="000000"/>
              </a:solidFill>
              <a:effectLst>
                <a:outerShdw blurRad="38100" dist="38100" dir="2700000" algn="tl">
                  <a:srgbClr val="C0C0C0"/>
                </a:outerShdw>
              </a:effectLst>
              <a:latin typeface="Calibri" pitchFamily="34" charset="0"/>
            </a:endParaRPr>
          </a:p>
          <a:p>
            <a:pPr marL="608013" indent="-608013">
              <a:spcBef>
                <a:spcPts val="700"/>
              </a:spcBef>
              <a:buFont typeface="Arial"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b="1">
              <a:solidFill>
                <a:srgbClr val="000000"/>
              </a:solidFill>
              <a:effectLst>
                <a:outerShdw blurRad="38100" dist="38100" dir="2700000" algn="tl">
                  <a:srgbClr val="C0C0C0"/>
                </a:outerShdw>
              </a:effectLst>
              <a:latin typeface="Calibri" pitchFamily="34" charset="0"/>
            </a:endParaRPr>
          </a:p>
        </p:txBody>
      </p:sp>
      <p:pic>
        <p:nvPicPr>
          <p:cNvPr id="133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1408113"/>
            <a:ext cx="12208933"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20" name="Text Box 7"/>
          <p:cNvSpPr txBox="1">
            <a:spLocks noChangeArrowheads="1"/>
          </p:cNvSpPr>
          <p:nvPr/>
        </p:nvSpPr>
        <p:spPr bwMode="auto">
          <a:xfrm>
            <a:off x="8259862" y="6092825"/>
            <a:ext cx="62104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r>
              <a:rPr lang="en-US" altLang="el-GR" sz="1200">
                <a:solidFill>
                  <a:srgbClr val="FFFFFF"/>
                </a:solidFill>
                <a:latin typeface="Calibri" pitchFamily="34" charset="0"/>
              </a:rPr>
              <a:t>Grapes</a:t>
            </a:r>
          </a:p>
          <a:p>
            <a:pPr algn="ctr" eaLnBrk="1" hangingPunct="1"/>
            <a:r>
              <a:rPr lang="en-US" altLang="el-GR" sz="1200">
                <a:solidFill>
                  <a:srgbClr val="FFFFFF"/>
                </a:solidFill>
                <a:latin typeface="Calibri" pitchFamily="34" charset="0"/>
              </a:rPr>
              <a:t>Wine</a:t>
            </a:r>
          </a:p>
        </p:txBody>
      </p:sp>
      <p:sp>
        <p:nvSpPr>
          <p:cNvPr id="13321" name="Text Box 8"/>
          <p:cNvSpPr txBox="1">
            <a:spLocks noChangeArrowheads="1"/>
          </p:cNvSpPr>
          <p:nvPr/>
        </p:nvSpPr>
        <p:spPr bwMode="auto">
          <a:xfrm>
            <a:off x="1" y="1484314"/>
            <a:ext cx="3839633"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r>
              <a:rPr lang="el-GR" altLang="el-GR" sz="2400" b="1" dirty="0" smtClean="0">
                <a:solidFill>
                  <a:srgbClr val="000000"/>
                </a:solidFill>
              </a:rPr>
              <a:t>Κριτήρια Σχεδιασμού σε επίπεδο προϊόντων και αλυσίδων αξίας</a:t>
            </a:r>
            <a:r>
              <a:rPr lang="en-US" altLang="el-GR" sz="2400" b="1" dirty="0" smtClean="0">
                <a:solidFill>
                  <a:srgbClr val="000000"/>
                </a:solidFill>
              </a:rPr>
              <a:t> </a:t>
            </a:r>
            <a:endParaRPr lang="en-US" altLang="el-GR" sz="2400" b="1" dirty="0">
              <a:solidFill>
                <a:srgbClr val="000000"/>
              </a:solidFill>
            </a:endParaRPr>
          </a:p>
        </p:txBody>
      </p:sp>
    </p:spTree>
    <p:extLst>
      <p:ext uri="{BB962C8B-B14F-4D97-AF65-F5344CB8AC3E}">
        <p14:creationId xmlns:p14="http://schemas.microsoft.com/office/powerpoint/2010/main" val="25005425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withEffect">
                                  <p:stCondLst>
                                    <p:cond delay="0"/>
                                  </p:stCondLst>
                                  <p:endCondLst>
                                    <p:cond delay="0"/>
                                  </p:endCondLst>
                                  <p:childTnLst>
                                    <p:set>
                                      <p:cBhvr additive="repl">
                                        <p:cTn id="6" dur="1" fill="hold">
                                          <p:stCondLst>
                                            <p:cond delay="0"/>
                                          </p:stCondLst>
                                        </p:cTn>
                                        <p:tgtEl>
                                          <p:spTgt spid="3"/>
                                        </p:tgtEl>
                                        <p:attrNameLst>
                                          <p:attrName>style.visibility</p:attrName>
                                        </p:attrNameLst>
                                      </p:cBhvr>
                                      <p:to>
                                        <p:strVal val="visible"/>
                                      </p:to>
                                    </p:set>
                                    <p:animEffect transition="in" filter="blinds(horizontal)">
                                      <p:cBhvr additive="repl">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t>ΚΑΤΑΤΑΞΗ ΤΗΣ </a:t>
            </a:r>
            <a:r>
              <a:rPr lang="el-GR" sz="3200" dirty="0" smtClean="0"/>
              <a:t>ΕΛΛΑΔΑΣ ΣΕ ΣΧΕΣΗ ΜΕ ΤΗΝ ΑΝΤΑΓΩΝΙΣΤΙΚΟΤΗΤΑ</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fld id="{69E29E33-B620-47F9-BB04-8846C2A5AFCC}" type="slidenum">
              <a:rPr kumimoji="0" lang="en-US" smtClean="0"/>
              <a:pPr/>
              <a:t>2</a:t>
            </a:fld>
            <a:endParaRPr kumimoji="0" lang="en-US"/>
          </a:p>
        </p:txBody>
      </p:sp>
      <p:pic>
        <p:nvPicPr>
          <p:cNvPr id="1026" name="Picture 2" descr="http://www.sepe.gr/files/1/images/graphs/wef290915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74" y="1556791"/>
            <a:ext cx="10031287" cy="3617051"/>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911424" y="5472378"/>
            <a:ext cx="9505056" cy="646331"/>
          </a:xfrm>
          <a:prstGeom prst="rect">
            <a:avLst/>
          </a:prstGeom>
        </p:spPr>
        <p:txBody>
          <a:bodyPr wrap="square">
            <a:spAutoFit/>
          </a:bodyPr>
          <a:lstStyle/>
          <a:p>
            <a:r>
              <a:rPr lang="en-US" dirty="0" err="1"/>
              <a:t>Πηγή</a:t>
            </a:r>
            <a:r>
              <a:rPr lang="en-US" dirty="0"/>
              <a:t>: The Global Competitiveness Report 2015 - 2016, επ</a:t>
            </a:r>
            <a:r>
              <a:rPr lang="en-US" dirty="0" err="1"/>
              <a:t>εξεργ</a:t>
            </a:r>
            <a:r>
              <a:rPr lang="en-US" dirty="0"/>
              <a:t>ασία ΣΕΠΕ, 9/2015 - © 2015 World Economic Forum</a:t>
            </a:r>
            <a:endParaRPr lang="el-GR" dirty="0"/>
          </a:p>
        </p:txBody>
      </p:sp>
    </p:spTree>
    <p:extLst>
      <p:ext uri="{BB962C8B-B14F-4D97-AF65-F5344CB8AC3E}">
        <p14:creationId xmlns:p14="http://schemas.microsoft.com/office/powerpoint/2010/main" val="2635160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r" eaLnBrk="1" hangingPunct="1"/>
            <a:fld id="{65EE4978-8CA7-4313-A2C5-4018501A6D9F}" type="slidenum">
              <a:rPr lang="el-GR" altLang="el-GR" sz="1200">
                <a:solidFill>
                  <a:srgbClr val="898989"/>
                </a:solidFill>
              </a:rPr>
              <a:pPr algn="r" eaLnBrk="1" hangingPunct="1"/>
              <a:t>20</a:t>
            </a:fld>
            <a:endParaRPr lang="el-GR" altLang="el-GR" sz="1200">
              <a:solidFill>
                <a:srgbClr val="898989"/>
              </a:solidFill>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4" y="0"/>
            <a:ext cx="122025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 Box 3"/>
          <p:cNvSpPr txBox="1">
            <a:spLocks noChangeArrowheads="1"/>
          </p:cNvSpPr>
          <p:nvPr/>
        </p:nvSpPr>
        <p:spPr bwMode="auto">
          <a:xfrm>
            <a:off x="0" y="1357313"/>
            <a:ext cx="12192000" cy="5095875"/>
          </a:xfrm>
          <a:prstGeom prst="rect">
            <a:avLst/>
          </a:prstGeom>
          <a:solidFill>
            <a:srgbClr val="D9D9D9"/>
          </a:solidFill>
          <a:ln w="9525" cap="flat">
            <a:noFill/>
            <a:round/>
            <a:headEnd/>
            <a:tailEnd/>
          </a:ln>
          <a:effectLst/>
        </p:spPr>
        <p:txBody>
          <a:bodyPr lIns="90000" tIns="108000" rIns="90000" bIns="108000" anchor="b"/>
          <a:lstStyle/>
          <a:p>
            <a:pPr marL="1162050" algn="ctr">
              <a:lnSpc>
                <a:spcPct val="80000"/>
              </a:lnSpc>
              <a:spcBef>
                <a:spcPts val="1200"/>
              </a:spcBef>
              <a:buClr>
                <a:srgbClr val="0000FF"/>
              </a:buClr>
              <a:buFont typeface="Wingdings" charset="2"/>
              <a:buNone/>
              <a:tabLst>
                <a:tab pos="1162050" algn="l"/>
                <a:tab pos="2076450" algn="l"/>
                <a:tab pos="2990850" algn="l"/>
                <a:tab pos="3905250" algn="l"/>
                <a:tab pos="4819650" algn="l"/>
                <a:tab pos="5734050" algn="l"/>
                <a:tab pos="6648450" algn="l"/>
                <a:tab pos="7562850" algn="l"/>
                <a:tab pos="8477250" algn="l"/>
                <a:tab pos="9391650" algn="l"/>
                <a:tab pos="10306050" algn="l"/>
                <a:tab pos="11220450" algn="l"/>
              </a:tabLst>
              <a:defRPr/>
            </a:pPr>
            <a:endParaRPr lang="el-GR" sz="2800" b="1" i="1">
              <a:solidFill>
                <a:srgbClr val="0000FF"/>
              </a:solidFill>
              <a:effectLst>
                <a:outerShdw blurRad="38100" dist="38100" dir="2700000" algn="tl">
                  <a:srgbClr val="000000"/>
                </a:outerShdw>
              </a:effectLst>
              <a:latin typeface="Calibri" pitchFamily="34" charset="0"/>
              <a:cs typeface="Arial" charset="0"/>
            </a:endParaRPr>
          </a:p>
          <a:p>
            <a:pPr marL="1163638" algn="ctr">
              <a:lnSpc>
                <a:spcPct val="80000"/>
              </a:lnSpc>
              <a:spcBef>
                <a:spcPts val="1200"/>
              </a:spcBef>
              <a:tabLst>
                <a:tab pos="1162050" algn="l"/>
                <a:tab pos="2076450" algn="l"/>
                <a:tab pos="2990850" algn="l"/>
                <a:tab pos="3905250" algn="l"/>
                <a:tab pos="4819650" algn="l"/>
                <a:tab pos="5734050" algn="l"/>
                <a:tab pos="6648450" algn="l"/>
                <a:tab pos="7562850" algn="l"/>
                <a:tab pos="8477250" algn="l"/>
                <a:tab pos="9391650" algn="l"/>
                <a:tab pos="10306050" algn="l"/>
                <a:tab pos="11220450" algn="l"/>
              </a:tabLst>
              <a:defRPr/>
            </a:pPr>
            <a:endParaRPr lang="en-US" sz="2000" b="1" i="1">
              <a:solidFill>
                <a:srgbClr val="000000"/>
              </a:solidFill>
              <a:effectLst>
                <a:outerShdw blurRad="38100" dist="38100" dir="2700000" algn="tl">
                  <a:srgbClr val="FFFFFF"/>
                </a:outerShdw>
              </a:effectLst>
              <a:latin typeface="Calibri" pitchFamily="34" charset="0"/>
              <a:cs typeface="Arial" charset="0"/>
            </a:endParaRPr>
          </a:p>
          <a:p>
            <a:pPr marL="1163638" algn="ctr">
              <a:lnSpc>
                <a:spcPct val="80000"/>
              </a:lnSpc>
              <a:spcBef>
                <a:spcPts val="1200"/>
              </a:spcBef>
              <a:tabLst>
                <a:tab pos="1162050" algn="l"/>
                <a:tab pos="2076450" algn="l"/>
                <a:tab pos="2990850" algn="l"/>
                <a:tab pos="3905250" algn="l"/>
                <a:tab pos="4819650" algn="l"/>
                <a:tab pos="5734050" algn="l"/>
                <a:tab pos="6648450" algn="l"/>
                <a:tab pos="7562850" algn="l"/>
                <a:tab pos="8477250" algn="l"/>
                <a:tab pos="9391650" algn="l"/>
                <a:tab pos="10306050" algn="l"/>
                <a:tab pos="11220450" algn="l"/>
              </a:tabLst>
              <a:defRPr/>
            </a:pPr>
            <a:r>
              <a:rPr lang="en-US" sz="2700" b="1" i="1">
                <a:solidFill>
                  <a:srgbClr val="000000"/>
                </a:solidFill>
                <a:effectLst>
                  <a:outerShdw blurRad="38100" dist="38100" dir="2700000" algn="tl">
                    <a:srgbClr val="FFFFFF"/>
                  </a:outerShdw>
                </a:effectLst>
                <a:latin typeface="Calibri" pitchFamily="34" charset="0"/>
                <a:cs typeface="Arial" charset="0"/>
              </a:rPr>
              <a:t>		</a:t>
            </a:r>
          </a:p>
          <a:p>
            <a:pPr marL="1163638">
              <a:lnSpc>
                <a:spcPct val="80000"/>
              </a:lnSpc>
              <a:spcBef>
                <a:spcPts val="1200"/>
              </a:spcBef>
              <a:tabLst>
                <a:tab pos="1162050" algn="l"/>
                <a:tab pos="2076450" algn="l"/>
                <a:tab pos="2990850" algn="l"/>
                <a:tab pos="3905250" algn="l"/>
                <a:tab pos="4819650" algn="l"/>
                <a:tab pos="5734050" algn="l"/>
                <a:tab pos="6648450" algn="l"/>
                <a:tab pos="7562850" algn="l"/>
                <a:tab pos="8477250" algn="l"/>
                <a:tab pos="9391650" algn="l"/>
                <a:tab pos="10306050" algn="l"/>
                <a:tab pos="11220450" algn="l"/>
              </a:tabLst>
              <a:defRPr/>
            </a:pPr>
            <a:r>
              <a:rPr lang="en-US" sz="1400" b="1">
                <a:solidFill>
                  <a:srgbClr val="FF0066"/>
                </a:solidFill>
                <a:latin typeface="Calibri" pitchFamily="34" charset="0"/>
              </a:rPr>
              <a:t/>
            </a:r>
            <a:br>
              <a:rPr lang="en-US" sz="1400" b="1">
                <a:solidFill>
                  <a:srgbClr val="FF0066"/>
                </a:solidFill>
                <a:latin typeface="Calibri" pitchFamily="34" charset="0"/>
              </a:rPr>
            </a:br>
            <a:endParaRPr lang="en-US" sz="1400" b="1">
              <a:solidFill>
                <a:srgbClr val="FF0066"/>
              </a:solidFill>
              <a:latin typeface="Calibri" pitchFamily="34" charset="0"/>
            </a:endParaRPr>
          </a:p>
        </p:txBody>
      </p:sp>
      <p:sp>
        <p:nvSpPr>
          <p:cNvPr id="14341" name="Text Box 4"/>
          <p:cNvSpPr txBox="1">
            <a:spLocks noChangeArrowheads="1"/>
          </p:cNvSpPr>
          <p:nvPr/>
        </p:nvSpPr>
        <p:spPr bwMode="auto">
          <a:xfrm>
            <a:off x="239185" y="1484313"/>
            <a:ext cx="1161838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5pPr>
            <a:lvl6pPr marL="25146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6pPr>
            <a:lvl7pPr marL="29718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7pPr>
            <a:lvl8pPr marL="34290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8pPr>
            <a:lvl9pPr marL="38862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9pPr>
          </a:lstStyle>
          <a:p>
            <a:pPr eaLnBrk="1" hangingPunct="1">
              <a:spcBef>
                <a:spcPts val="800"/>
              </a:spcBef>
              <a:buClr>
                <a:srgbClr val="898989"/>
              </a:buClr>
              <a:buFont typeface="Arial" charset="0"/>
              <a:buNone/>
            </a:pPr>
            <a:endParaRPr lang="en-US" altLang="el-GR" sz="3200">
              <a:solidFill>
                <a:srgbClr val="898989"/>
              </a:solidFill>
              <a:latin typeface="Calibri" pitchFamily="34" charset="0"/>
            </a:endParaRPr>
          </a:p>
          <a:p>
            <a:pPr eaLnBrk="1" hangingPunct="1">
              <a:spcBef>
                <a:spcPts val="800"/>
              </a:spcBef>
              <a:buClr>
                <a:srgbClr val="898989"/>
              </a:buClr>
              <a:buFont typeface="Arial" charset="0"/>
              <a:buNone/>
            </a:pPr>
            <a:endParaRPr lang="en-US" altLang="el-GR" sz="3200">
              <a:solidFill>
                <a:srgbClr val="898989"/>
              </a:solidFill>
              <a:latin typeface="Calibri" pitchFamily="34" charset="0"/>
            </a:endParaRPr>
          </a:p>
        </p:txBody>
      </p:sp>
      <p:sp>
        <p:nvSpPr>
          <p:cNvPr id="3" name="Text Box 5"/>
          <p:cNvSpPr txBox="1">
            <a:spLocks noChangeArrowheads="1"/>
          </p:cNvSpPr>
          <p:nvPr/>
        </p:nvSpPr>
        <p:spPr bwMode="auto">
          <a:xfrm>
            <a:off x="0" y="1484313"/>
            <a:ext cx="12192000" cy="4824412"/>
          </a:xfrm>
          <a:prstGeom prst="rect">
            <a:avLst/>
          </a:prstGeom>
          <a:noFill/>
          <a:ln w="9525" cap="flat">
            <a:noFill/>
            <a:round/>
            <a:headEnd/>
            <a:tailEnd/>
          </a:ln>
          <a:effectLst/>
        </p:spPr>
        <p:txBody>
          <a:bodyPr lIns="90000" tIns="46800" rIns="90000" bIns="46800"/>
          <a:lstStyle/>
          <a:p>
            <a:pPr marL="608013" indent="-608013">
              <a:spcBef>
                <a:spcPts val="700"/>
              </a:spcBef>
              <a:buFont typeface="Arial"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b="1">
              <a:solidFill>
                <a:srgbClr val="000000"/>
              </a:solidFill>
              <a:effectLst>
                <a:outerShdw blurRad="38100" dist="38100" dir="2700000" algn="tl">
                  <a:srgbClr val="C0C0C0"/>
                </a:outerShdw>
              </a:effectLst>
              <a:latin typeface="Calibri" pitchFamily="34" charset="0"/>
            </a:endParaRPr>
          </a:p>
          <a:p>
            <a:pPr marL="608013" indent="-608013">
              <a:spcBef>
                <a:spcPts val="700"/>
              </a:spcBef>
              <a:buFont typeface="Arial" charset="0"/>
              <a:buNone/>
              <a:tabLst>
                <a:tab pos="608013" algn="l"/>
                <a:tab pos="1522413" algn="l"/>
                <a:tab pos="2436813" algn="l"/>
                <a:tab pos="3351213" algn="l"/>
                <a:tab pos="4265613" algn="l"/>
                <a:tab pos="5180013" algn="l"/>
                <a:tab pos="6094413" algn="l"/>
                <a:tab pos="7008813" algn="l"/>
                <a:tab pos="7923213" algn="l"/>
                <a:tab pos="8837613" algn="l"/>
                <a:tab pos="9752013" algn="l"/>
                <a:tab pos="10666413" algn="l"/>
              </a:tabLst>
              <a:defRPr/>
            </a:pPr>
            <a:endParaRPr lang="en-US" sz="2800" b="1">
              <a:solidFill>
                <a:srgbClr val="000000"/>
              </a:solidFill>
              <a:effectLst>
                <a:outerShdw blurRad="38100" dist="38100" dir="2700000" algn="tl">
                  <a:srgbClr val="C0C0C0"/>
                </a:outerShdw>
              </a:effectLst>
              <a:latin typeface="Calibri" pitchFamily="34" charset="0"/>
            </a:endParaRPr>
          </a:p>
        </p:txBody>
      </p:sp>
      <p:sp>
        <p:nvSpPr>
          <p:cNvPr id="14343" name="AutoShape 6"/>
          <p:cNvSpPr>
            <a:spLocks noChangeArrowheads="1"/>
          </p:cNvSpPr>
          <p:nvPr/>
        </p:nvSpPr>
        <p:spPr bwMode="auto">
          <a:xfrm>
            <a:off x="527051" y="2349501"/>
            <a:ext cx="5376333" cy="4176713"/>
          </a:xfrm>
          <a:prstGeom prst="roundRect">
            <a:avLst>
              <a:gd name="adj" fmla="val 50000"/>
            </a:avLst>
          </a:prstGeom>
          <a:solidFill>
            <a:srgbClr val="FFC000"/>
          </a:solidFill>
          <a:ln w="38160" cap="sq">
            <a:solidFill>
              <a:srgbClr val="FFFFFF"/>
            </a:solidFill>
            <a:miter lim="800000"/>
            <a:headEnd/>
            <a:tailEnd/>
          </a:ln>
          <a:effectLst>
            <a:outerShdw dist="20160" dir="5400000" algn="ctr" rotWithShape="0">
              <a:srgbClr val="000000">
                <a:alpha val="38033"/>
              </a:srgbClr>
            </a:outerShdw>
          </a:effectLst>
        </p:spPr>
        <p:txBody>
          <a:bodyPr wrap="none" anchor="ctr"/>
          <a:lstStyle/>
          <a:p>
            <a:pPr>
              <a:defRPr/>
            </a:pPr>
            <a:endParaRPr lang="el-GR">
              <a:latin typeface="Arial" pitchFamily="34" charset="0"/>
            </a:endParaRPr>
          </a:p>
        </p:txBody>
      </p:sp>
      <p:sp>
        <p:nvSpPr>
          <p:cNvPr id="14344" name="Text Box 7"/>
          <p:cNvSpPr txBox="1">
            <a:spLocks noChangeArrowheads="1"/>
          </p:cNvSpPr>
          <p:nvPr/>
        </p:nvSpPr>
        <p:spPr bwMode="auto">
          <a:xfrm>
            <a:off x="1102784" y="2997200"/>
            <a:ext cx="151872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Font typeface="Arial" charset="0"/>
              <a:buChar char="•"/>
            </a:pPr>
            <a:r>
              <a:rPr lang="en-US" altLang="el-GR" dirty="0">
                <a:solidFill>
                  <a:srgbClr val="000000"/>
                </a:solidFill>
              </a:rPr>
              <a:t> </a:t>
            </a:r>
            <a:r>
              <a:rPr lang="el-GR" altLang="el-GR" dirty="0" smtClean="0">
                <a:solidFill>
                  <a:srgbClr val="000000"/>
                </a:solidFill>
              </a:rPr>
              <a:t>Ελιές</a:t>
            </a:r>
            <a:r>
              <a:rPr lang="en-US" altLang="el-GR" dirty="0" smtClean="0">
                <a:solidFill>
                  <a:srgbClr val="000000"/>
                </a:solidFill>
              </a:rPr>
              <a:t> </a:t>
            </a:r>
            <a:r>
              <a:rPr lang="en-US" altLang="el-GR" dirty="0">
                <a:solidFill>
                  <a:srgbClr val="000000"/>
                </a:solidFill>
              </a:rPr>
              <a:t>- </a:t>
            </a:r>
            <a:r>
              <a:rPr lang="el-GR" altLang="el-GR" dirty="0" smtClean="0">
                <a:solidFill>
                  <a:srgbClr val="000000"/>
                </a:solidFill>
              </a:rPr>
              <a:t>Λάδι</a:t>
            </a:r>
            <a:endParaRPr lang="en-US" altLang="el-GR" dirty="0">
              <a:solidFill>
                <a:srgbClr val="000000"/>
              </a:solidFill>
            </a:endParaRPr>
          </a:p>
        </p:txBody>
      </p:sp>
      <p:sp>
        <p:nvSpPr>
          <p:cNvPr id="14345" name="Text Box 8"/>
          <p:cNvSpPr txBox="1">
            <a:spLocks noChangeArrowheads="1"/>
          </p:cNvSpPr>
          <p:nvPr/>
        </p:nvSpPr>
        <p:spPr bwMode="auto">
          <a:xfrm>
            <a:off x="719667" y="3573463"/>
            <a:ext cx="184573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Font typeface="Arial" charset="0"/>
              <a:buChar char="•"/>
            </a:pPr>
            <a:r>
              <a:rPr lang="en-US" altLang="el-GR" dirty="0">
                <a:solidFill>
                  <a:srgbClr val="000000"/>
                </a:solidFill>
              </a:rPr>
              <a:t> </a:t>
            </a:r>
            <a:r>
              <a:rPr lang="el-GR" altLang="el-GR" dirty="0" smtClean="0">
                <a:solidFill>
                  <a:srgbClr val="000000"/>
                </a:solidFill>
              </a:rPr>
              <a:t>Αμπέλι</a:t>
            </a:r>
            <a:r>
              <a:rPr lang="en-US" altLang="el-GR" dirty="0" smtClean="0">
                <a:solidFill>
                  <a:srgbClr val="000000"/>
                </a:solidFill>
              </a:rPr>
              <a:t> </a:t>
            </a:r>
            <a:r>
              <a:rPr lang="en-US" altLang="el-GR" dirty="0">
                <a:solidFill>
                  <a:srgbClr val="000000"/>
                </a:solidFill>
              </a:rPr>
              <a:t>- </a:t>
            </a:r>
            <a:r>
              <a:rPr lang="el-GR" altLang="el-GR" dirty="0" err="1" smtClean="0">
                <a:solidFill>
                  <a:srgbClr val="000000"/>
                </a:solidFill>
              </a:rPr>
              <a:t>Κρασι</a:t>
            </a:r>
            <a:endParaRPr lang="en-US" altLang="el-GR" dirty="0">
              <a:solidFill>
                <a:srgbClr val="000000"/>
              </a:solidFill>
            </a:endParaRPr>
          </a:p>
        </p:txBody>
      </p:sp>
      <p:sp>
        <p:nvSpPr>
          <p:cNvPr id="14346" name="Text Box 9"/>
          <p:cNvSpPr txBox="1">
            <a:spLocks noChangeArrowheads="1"/>
          </p:cNvSpPr>
          <p:nvPr/>
        </p:nvSpPr>
        <p:spPr bwMode="auto">
          <a:xfrm>
            <a:off x="712358" y="4581525"/>
            <a:ext cx="283190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buFont typeface="Arial" charset="0"/>
              <a:buChar char="•"/>
            </a:pPr>
            <a:r>
              <a:rPr lang="en-US" altLang="el-GR" dirty="0">
                <a:solidFill>
                  <a:srgbClr val="000000"/>
                </a:solidFill>
              </a:rPr>
              <a:t> </a:t>
            </a:r>
            <a:r>
              <a:rPr lang="el-GR" altLang="el-GR" dirty="0" smtClean="0">
                <a:solidFill>
                  <a:srgbClr val="000000"/>
                </a:solidFill>
              </a:rPr>
              <a:t>Γαλακτοκομικά προϊόντα</a:t>
            </a:r>
            <a:endParaRPr lang="en-US" altLang="el-GR" dirty="0">
              <a:solidFill>
                <a:srgbClr val="000000"/>
              </a:solidFill>
            </a:endParaRPr>
          </a:p>
        </p:txBody>
      </p:sp>
      <p:sp>
        <p:nvSpPr>
          <p:cNvPr id="14347" name="Text Box 10"/>
          <p:cNvSpPr txBox="1">
            <a:spLocks noChangeArrowheads="1"/>
          </p:cNvSpPr>
          <p:nvPr/>
        </p:nvSpPr>
        <p:spPr bwMode="auto">
          <a:xfrm>
            <a:off x="431800" y="4076700"/>
            <a:ext cx="216614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Font typeface="Arial" charset="0"/>
              <a:buChar char="•"/>
            </a:pPr>
            <a:r>
              <a:rPr lang="en-US" altLang="el-GR" dirty="0">
                <a:solidFill>
                  <a:srgbClr val="000000"/>
                </a:solidFill>
              </a:rPr>
              <a:t> </a:t>
            </a:r>
            <a:r>
              <a:rPr lang="el-GR" altLang="el-GR" dirty="0" smtClean="0">
                <a:solidFill>
                  <a:srgbClr val="000000"/>
                </a:solidFill>
              </a:rPr>
              <a:t>Προστασία </a:t>
            </a:r>
            <a:r>
              <a:rPr lang="el-GR" altLang="el-GR" dirty="0" err="1" smtClean="0">
                <a:solidFill>
                  <a:srgbClr val="000000"/>
                </a:solidFill>
              </a:rPr>
              <a:t>φυτων</a:t>
            </a:r>
            <a:endParaRPr lang="en-US" altLang="el-GR" dirty="0">
              <a:solidFill>
                <a:srgbClr val="000000"/>
              </a:solidFill>
            </a:endParaRPr>
          </a:p>
        </p:txBody>
      </p:sp>
      <p:sp>
        <p:nvSpPr>
          <p:cNvPr id="14348" name="Text Box 11"/>
          <p:cNvSpPr txBox="1">
            <a:spLocks noChangeArrowheads="1"/>
          </p:cNvSpPr>
          <p:nvPr/>
        </p:nvSpPr>
        <p:spPr bwMode="auto">
          <a:xfrm>
            <a:off x="3695701" y="3573463"/>
            <a:ext cx="209510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Font typeface="Arial" charset="0"/>
              <a:buChar char="•"/>
            </a:pPr>
            <a:r>
              <a:rPr lang="en-US" altLang="el-GR" dirty="0">
                <a:solidFill>
                  <a:srgbClr val="000000"/>
                </a:solidFill>
              </a:rPr>
              <a:t> </a:t>
            </a:r>
            <a:r>
              <a:rPr lang="el-GR" altLang="el-GR" dirty="0" err="1" smtClean="0">
                <a:solidFill>
                  <a:srgbClr val="000000"/>
                </a:solidFill>
              </a:rPr>
              <a:t>Υδατοκαλλιέργιες</a:t>
            </a:r>
            <a:endParaRPr lang="en-US" altLang="el-GR" dirty="0">
              <a:solidFill>
                <a:srgbClr val="000000"/>
              </a:solidFill>
            </a:endParaRPr>
          </a:p>
        </p:txBody>
      </p:sp>
      <p:sp>
        <p:nvSpPr>
          <p:cNvPr id="14349" name="Text Box 12"/>
          <p:cNvSpPr txBox="1">
            <a:spLocks noChangeArrowheads="1"/>
          </p:cNvSpPr>
          <p:nvPr/>
        </p:nvSpPr>
        <p:spPr bwMode="auto">
          <a:xfrm>
            <a:off x="3215218" y="2997200"/>
            <a:ext cx="1236406"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Font typeface="Arial" charset="0"/>
              <a:buChar char="•"/>
            </a:pPr>
            <a:r>
              <a:rPr lang="en-US" altLang="el-GR" dirty="0">
                <a:solidFill>
                  <a:srgbClr val="000000"/>
                </a:solidFill>
              </a:rPr>
              <a:t> </a:t>
            </a:r>
            <a:r>
              <a:rPr lang="el-GR" altLang="el-GR" dirty="0" smtClean="0">
                <a:solidFill>
                  <a:srgbClr val="000000"/>
                </a:solidFill>
              </a:rPr>
              <a:t>Βοτανική</a:t>
            </a:r>
            <a:endParaRPr lang="en-US" altLang="el-GR" dirty="0">
              <a:solidFill>
                <a:srgbClr val="000000"/>
              </a:solidFill>
            </a:endParaRPr>
          </a:p>
        </p:txBody>
      </p:sp>
      <p:sp>
        <p:nvSpPr>
          <p:cNvPr id="14350" name="Text Box 13"/>
          <p:cNvSpPr txBox="1">
            <a:spLocks noChangeArrowheads="1"/>
          </p:cNvSpPr>
          <p:nvPr/>
        </p:nvSpPr>
        <p:spPr bwMode="auto">
          <a:xfrm>
            <a:off x="3983567" y="4076700"/>
            <a:ext cx="100409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Font typeface="Arial" charset="0"/>
              <a:buChar char="•"/>
            </a:pPr>
            <a:r>
              <a:rPr lang="en-US" altLang="el-GR" dirty="0">
                <a:solidFill>
                  <a:srgbClr val="000000"/>
                </a:solidFill>
              </a:rPr>
              <a:t> </a:t>
            </a:r>
            <a:r>
              <a:rPr lang="el-GR" altLang="el-GR" dirty="0" smtClean="0">
                <a:solidFill>
                  <a:srgbClr val="000000"/>
                </a:solidFill>
              </a:rPr>
              <a:t>Σιτηρά</a:t>
            </a:r>
            <a:endParaRPr lang="en-US" altLang="el-GR" dirty="0">
              <a:solidFill>
                <a:srgbClr val="000000"/>
              </a:solidFill>
            </a:endParaRPr>
          </a:p>
        </p:txBody>
      </p:sp>
      <p:sp>
        <p:nvSpPr>
          <p:cNvPr id="14352" name="Text Box 15"/>
          <p:cNvSpPr txBox="1">
            <a:spLocks noChangeArrowheads="1"/>
          </p:cNvSpPr>
          <p:nvPr/>
        </p:nvSpPr>
        <p:spPr bwMode="auto">
          <a:xfrm>
            <a:off x="814918" y="1773239"/>
            <a:ext cx="488738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r>
              <a:rPr lang="el-GR" altLang="el-GR" b="1" dirty="0" smtClean="0">
                <a:solidFill>
                  <a:srgbClr val="000000"/>
                </a:solidFill>
              </a:rPr>
              <a:t>Ομάδα γεωργικών προϊόντων</a:t>
            </a:r>
            <a:endParaRPr lang="en-US" altLang="el-GR" b="1" dirty="0">
              <a:solidFill>
                <a:srgbClr val="000000"/>
              </a:solidFill>
            </a:endParaRPr>
          </a:p>
          <a:p>
            <a:pPr eaLnBrk="1" hangingPunct="1"/>
            <a:endParaRPr lang="en-US" altLang="el-GR" b="1" dirty="0">
              <a:solidFill>
                <a:srgbClr val="000000"/>
              </a:solidFill>
            </a:endParaRPr>
          </a:p>
        </p:txBody>
      </p:sp>
      <p:sp>
        <p:nvSpPr>
          <p:cNvPr id="14353" name="Text Box 16"/>
          <p:cNvSpPr txBox="1">
            <a:spLocks noChangeArrowheads="1"/>
          </p:cNvSpPr>
          <p:nvPr/>
        </p:nvSpPr>
        <p:spPr bwMode="auto">
          <a:xfrm>
            <a:off x="3983567" y="4652963"/>
            <a:ext cx="212010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Font typeface="Arial" charset="0"/>
              <a:buChar char="•"/>
            </a:pPr>
            <a:r>
              <a:rPr lang="en-US" altLang="el-GR" dirty="0">
                <a:solidFill>
                  <a:srgbClr val="000000"/>
                </a:solidFill>
              </a:rPr>
              <a:t> </a:t>
            </a:r>
            <a:r>
              <a:rPr lang="el-GR" altLang="el-GR" dirty="0" err="1" smtClean="0">
                <a:solidFill>
                  <a:srgbClr val="000000"/>
                </a:solidFill>
              </a:rPr>
              <a:t>Οπωροκηπευτικα</a:t>
            </a:r>
            <a:endParaRPr lang="en-US" altLang="el-GR" dirty="0">
              <a:solidFill>
                <a:srgbClr val="000000"/>
              </a:solidFill>
            </a:endParaRPr>
          </a:p>
        </p:txBody>
      </p:sp>
      <p:sp>
        <p:nvSpPr>
          <p:cNvPr id="14354" name="AutoShape 17"/>
          <p:cNvSpPr>
            <a:spLocks noChangeArrowheads="1"/>
          </p:cNvSpPr>
          <p:nvPr/>
        </p:nvSpPr>
        <p:spPr bwMode="auto">
          <a:xfrm>
            <a:off x="8925984" y="2133600"/>
            <a:ext cx="3266016" cy="2305050"/>
          </a:xfrm>
          <a:prstGeom prst="roundRect">
            <a:avLst>
              <a:gd name="adj" fmla="val 50000"/>
            </a:avLst>
          </a:prstGeom>
          <a:solidFill>
            <a:srgbClr val="FFC000"/>
          </a:solidFill>
          <a:ln w="38160" cap="sq">
            <a:solidFill>
              <a:srgbClr val="FFFFFF"/>
            </a:solidFill>
            <a:miter lim="800000"/>
            <a:headEnd/>
            <a:tailEnd/>
          </a:ln>
          <a:effectLst>
            <a:outerShdw dist="20160" dir="5400000" algn="ctr" rotWithShape="0">
              <a:srgbClr val="000000">
                <a:alpha val="38033"/>
              </a:srgbClr>
            </a:outerShdw>
          </a:effectLst>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l-GR" sz="1600">
              <a:solidFill>
                <a:srgbClr val="000000"/>
              </a:solidFill>
              <a:latin typeface="Calibri" pitchFamily="34"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l-GR" sz="1600">
              <a:solidFill>
                <a:srgbClr val="000000"/>
              </a:solidFill>
              <a:latin typeface="Calibri" pitchFamily="34" charset="0"/>
            </a:endParaRPr>
          </a:p>
        </p:txBody>
      </p:sp>
      <p:pic>
        <p:nvPicPr>
          <p:cNvPr id="1435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767" y="2349501"/>
            <a:ext cx="172931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56" name="Text Box 19"/>
          <p:cNvSpPr txBox="1">
            <a:spLocks noChangeArrowheads="1"/>
          </p:cNvSpPr>
          <p:nvPr/>
        </p:nvSpPr>
        <p:spPr bwMode="auto">
          <a:xfrm>
            <a:off x="8976784" y="1773238"/>
            <a:ext cx="307128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r>
              <a:rPr lang="el-GR" altLang="el-GR" b="1" dirty="0" smtClean="0">
                <a:solidFill>
                  <a:srgbClr val="000000"/>
                </a:solidFill>
              </a:rPr>
              <a:t>Τρόφιμα-Διατροφή</a:t>
            </a:r>
            <a:endParaRPr lang="en-US" altLang="el-GR" b="1" dirty="0">
              <a:solidFill>
                <a:srgbClr val="000000"/>
              </a:solidFill>
            </a:endParaRPr>
          </a:p>
        </p:txBody>
      </p:sp>
      <p:sp>
        <p:nvSpPr>
          <p:cNvPr id="14357" name="Text Box 20"/>
          <p:cNvSpPr txBox="1">
            <a:spLocks noChangeArrowheads="1"/>
          </p:cNvSpPr>
          <p:nvPr/>
        </p:nvSpPr>
        <p:spPr bwMode="auto">
          <a:xfrm>
            <a:off x="9840384" y="2997200"/>
            <a:ext cx="1031349"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Font typeface="Arial" charset="0"/>
              <a:buChar char="•"/>
            </a:pPr>
            <a:r>
              <a:rPr lang="en-US" altLang="el-GR">
                <a:solidFill>
                  <a:srgbClr val="000000"/>
                </a:solidFill>
              </a:rPr>
              <a:t> SME’S</a:t>
            </a:r>
          </a:p>
          <a:p>
            <a:pPr eaLnBrk="1" hangingPunct="1">
              <a:buFont typeface="Arial" charset="0"/>
              <a:buChar char="•"/>
            </a:pPr>
            <a:r>
              <a:rPr lang="en-US" altLang="el-GR">
                <a:solidFill>
                  <a:srgbClr val="000000"/>
                </a:solidFill>
              </a:rPr>
              <a:t> HATiP</a:t>
            </a:r>
          </a:p>
        </p:txBody>
      </p:sp>
      <p:sp>
        <p:nvSpPr>
          <p:cNvPr id="14358" name="AutoShape 21"/>
          <p:cNvSpPr>
            <a:spLocks noChangeArrowheads="1"/>
          </p:cNvSpPr>
          <p:nvPr/>
        </p:nvSpPr>
        <p:spPr bwMode="auto">
          <a:xfrm>
            <a:off x="6288617" y="4149726"/>
            <a:ext cx="3122083" cy="2270125"/>
          </a:xfrm>
          <a:prstGeom prst="roundRect">
            <a:avLst>
              <a:gd name="adj" fmla="val 50000"/>
            </a:avLst>
          </a:prstGeom>
          <a:solidFill>
            <a:srgbClr val="FFC000"/>
          </a:solidFill>
          <a:ln w="38160" cap="sq">
            <a:solidFill>
              <a:srgbClr val="FFFFFF"/>
            </a:solidFill>
            <a:miter lim="800000"/>
            <a:headEnd/>
            <a:tailEnd/>
          </a:ln>
          <a:effectLst>
            <a:outerShdw dist="20160" dir="5400000" algn="ctr" rotWithShape="0">
              <a:srgbClr val="000000">
                <a:alpha val="38033"/>
              </a:srgbClr>
            </a:outerShdw>
          </a:effectLst>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l-GR" sz="1400" b="1">
              <a:solidFill>
                <a:srgbClr val="000000"/>
              </a:solidFill>
              <a:latin typeface="Calibri" pitchFamily="34"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l-GR" sz="1400" b="1">
              <a:solidFill>
                <a:srgbClr val="000000"/>
              </a:solidFill>
              <a:latin typeface="Calibri" pitchFamily="34" charset="0"/>
            </a:endParaRPr>
          </a:p>
        </p:txBody>
      </p:sp>
      <p:sp>
        <p:nvSpPr>
          <p:cNvPr id="14359" name="Text Box 22"/>
          <p:cNvSpPr txBox="1">
            <a:spLocks noChangeArrowheads="1"/>
          </p:cNvSpPr>
          <p:nvPr/>
        </p:nvSpPr>
        <p:spPr bwMode="auto">
          <a:xfrm>
            <a:off x="7084547" y="3716338"/>
            <a:ext cx="1470958"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r>
              <a:rPr lang="el-GR" altLang="el-GR" b="1" dirty="0" smtClean="0">
                <a:solidFill>
                  <a:srgbClr val="000000"/>
                </a:solidFill>
              </a:rPr>
              <a:t>Περιβάλλον</a:t>
            </a:r>
            <a:endParaRPr lang="en-US" altLang="el-GR" b="1" dirty="0">
              <a:solidFill>
                <a:srgbClr val="000000"/>
              </a:solidFill>
            </a:endParaRPr>
          </a:p>
        </p:txBody>
      </p:sp>
      <p:sp>
        <p:nvSpPr>
          <p:cNvPr id="14360" name="Text Box 23"/>
          <p:cNvSpPr txBox="1">
            <a:spLocks noChangeArrowheads="1"/>
          </p:cNvSpPr>
          <p:nvPr/>
        </p:nvSpPr>
        <p:spPr bwMode="auto">
          <a:xfrm>
            <a:off x="6959601" y="4365625"/>
            <a:ext cx="142934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Font typeface="Arial" charset="0"/>
              <a:buChar char="•"/>
            </a:pPr>
            <a:r>
              <a:rPr lang="en-US" altLang="el-GR" dirty="0">
                <a:solidFill>
                  <a:srgbClr val="000000"/>
                </a:solidFill>
              </a:rPr>
              <a:t> </a:t>
            </a:r>
            <a:r>
              <a:rPr lang="el-GR" altLang="el-GR" dirty="0" err="1" smtClean="0">
                <a:solidFill>
                  <a:srgbClr val="000000"/>
                </a:solidFill>
              </a:rPr>
              <a:t>Δασοκομια</a:t>
            </a:r>
            <a:endParaRPr lang="en-US" altLang="el-GR" dirty="0">
              <a:solidFill>
                <a:srgbClr val="000000"/>
              </a:solidFill>
            </a:endParaRPr>
          </a:p>
        </p:txBody>
      </p:sp>
      <p:sp>
        <p:nvSpPr>
          <p:cNvPr id="14361" name="Text Box 24"/>
          <p:cNvSpPr txBox="1">
            <a:spLocks noChangeArrowheads="1"/>
          </p:cNvSpPr>
          <p:nvPr/>
        </p:nvSpPr>
        <p:spPr bwMode="auto">
          <a:xfrm>
            <a:off x="7152218" y="4868863"/>
            <a:ext cx="859829"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Font typeface="Arial" charset="0"/>
              <a:buChar char="•"/>
            </a:pPr>
            <a:r>
              <a:rPr lang="en-US" altLang="el-GR" dirty="0">
                <a:solidFill>
                  <a:srgbClr val="000000"/>
                </a:solidFill>
              </a:rPr>
              <a:t> </a:t>
            </a:r>
            <a:r>
              <a:rPr lang="el-GR" altLang="el-GR" dirty="0" smtClean="0">
                <a:solidFill>
                  <a:srgbClr val="000000"/>
                </a:solidFill>
              </a:rPr>
              <a:t>Νερά</a:t>
            </a:r>
            <a:endParaRPr lang="en-US" altLang="el-GR" dirty="0">
              <a:solidFill>
                <a:srgbClr val="000000"/>
              </a:solidFill>
            </a:endParaRPr>
          </a:p>
        </p:txBody>
      </p:sp>
      <p:sp>
        <p:nvSpPr>
          <p:cNvPr id="14362" name="Text Box 25"/>
          <p:cNvSpPr txBox="1">
            <a:spLocks noChangeArrowheads="1"/>
          </p:cNvSpPr>
          <p:nvPr/>
        </p:nvSpPr>
        <p:spPr bwMode="auto">
          <a:xfrm>
            <a:off x="6576485" y="5300663"/>
            <a:ext cx="2592916" cy="86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buFont typeface="Arial" charset="0"/>
              <a:buChar char="•"/>
            </a:pPr>
            <a:r>
              <a:rPr lang="en-US" altLang="el-GR" dirty="0">
                <a:solidFill>
                  <a:srgbClr val="000000"/>
                </a:solidFill>
              </a:rPr>
              <a:t> </a:t>
            </a:r>
            <a:r>
              <a:rPr lang="el-GR" altLang="el-GR" sz="1600" b="1" dirty="0" smtClean="0">
                <a:solidFill>
                  <a:srgbClr val="000000"/>
                </a:solidFill>
              </a:rPr>
              <a:t>Απόβλητα από Γεωργικές Καλλιέργειες</a:t>
            </a:r>
            <a:endParaRPr lang="en-US" altLang="el-GR" sz="1600" b="1" dirty="0">
              <a:solidFill>
                <a:srgbClr val="000000"/>
              </a:solidFill>
            </a:endParaRPr>
          </a:p>
          <a:p>
            <a:pPr eaLnBrk="1" hangingPunct="1">
              <a:buFont typeface="Arial" charset="0"/>
              <a:buNone/>
            </a:pPr>
            <a:endParaRPr lang="el-GR" altLang="el-GR" sz="1600" dirty="0">
              <a:solidFill>
                <a:srgbClr val="000000"/>
              </a:solidFill>
            </a:endParaRPr>
          </a:p>
        </p:txBody>
      </p:sp>
      <p:sp>
        <p:nvSpPr>
          <p:cNvPr id="14363" name="AutoShape 26"/>
          <p:cNvSpPr>
            <a:spLocks noChangeArrowheads="1"/>
          </p:cNvSpPr>
          <p:nvPr/>
        </p:nvSpPr>
        <p:spPr bwMode="auto">
          <a:xfrm rot="-1620000">
            <a:off x="5573184" y="1855789"/>
            <a:ext cx="3627967" cy="1787525"/>
          </a:xfrm>
          <a:prstGeom prst="irregularSeal1">
            <a:avLst/>
          </a:prstGeom>
          <a:solidFill>
            <a:srgbClr val="F0D9D9">
              <a:alpha val="69019"/>
            </a:srgbClr>
          </a:solidFill>
          <a:ln w="25560" cap="sq">
            <a:solidFill>
              <a:srgbClr val="385D8A"/>
            </a:solidFill>
            <a:miter lim="800000"/>
            <a:headEnd/>
            <a:tailEnd/>
          </a:ln>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r>
              <a:rPr lang="el-GR" altLang="el-GR" sz="2000" b="1" dirty="0" smtClean="0">
                <a:solidFill>
                  <a:srgbClr val="000000"/>
                </a:solidFill>
                <a:latin typeface="Calibri" pitchFamily="34" charset="0"/>
              </a:rPr>
              <a:t>Ομάδες Εργασίας</a:t>
            </a:r>
            <a:endParaRPr lang="en-US" altLang="el-GR" sz="2000" b="1" dirty="0">
              <a:solidFill>
                <a:srgbClr val="000000"/>
              </a:solidFill>
              <a:latin typeface="Calibri" pitchFamily="34" charset="0"/>
            </a:endParaRPr>
          </a:p>
        </p:txBody>
      </p:sp>
      <p:sp>
        <p:nvSpPr>
          <p:cNvPr id="28" name="TextBox 27"/>
          <p:cNvSpPr txBox="1"/>
          <p:nvPr/>
        </p:nvSpPr>
        <p:spPr>
          <a:xfrm>
            <a:off x="2063751" y="333375"/>
            <a:ext cx="7488767" cy="523220"/>
          </a:xfrm>
          <a:prstGeom prst="rect">
            <a:avLst/>
          </a:prstGeom>
          <a:solidFill>
            <a:schemeClr val="bg2">
              <a:lumMod val="75000"/>
              <a:alpha val="51000"/>
            </a:schemeClr>
          </a:solidFill>
        </p:spPr>
        <p:txBody>
          <a:bodyPr>
            <a:spAutoFit/>
          </a:bodyPr>
          <a:lstStyle/>
          <a:p>
            <a:r>
              <a:rPr lang="el-GR" altLang="el-GR" sz="2800" b="1" dirty="0" smtClean="0"/>
              <a:t>Διασύνδεση μεταξύ των </a:t>
            </a:r>
            <a:r>
              <a:rPr lang="el-GR" altLang="el-GR" sz="2800" b="1" dirty="0" err="1" smtClean="0"/>
              <a:t>τομέαων</a:t>
            </a:r>
            <a:endParaRPr lang="el-GR" altLang="el-GR" sz="2800" b="1" dirty="0"/>
          </a:p>
        </p:txBody>
      </p:sp>
    </p:spTree>
    <p:extLst>
      <p:ext uri="{BB962C8B-B14F-4D97-AF65-F5344CB8AC3E}">
        <p14:creationId xmlns:p14="http://schemas.microsoft.com/office/powerpoint/2010/main" val="39597075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withEffect">
                                  <p:stCondLst>
                                    <p:cond delay="0"/>
                                  </p:stCondLst>
                                  <p:endCondLst>
                                    <p:cond delay="0"/>
                                  </p:endCondLst>
                                  <p:childTnLst>
                                    <p:set>
                                      <p:cBhvr additive="repl">
                                        <p:cTn id="6" dur="1" fill="hold">
                                          <p:stCondLst>
                                            <p:cond delay="0"/>
                                          </p:stCondLst>
                                        </p:cTn>
                                        <p:tgtEl>
                                          <p:spTgt spid="3"/>
                                        </p:tgtEl>
                                        <p:attrNameLst>
                                          <p:attrName>style.visibility</p:attrName>
                                        </p:attrNameLst>
                                      </p:cBhvr>
                                      <p:to>
                                        <p:strVal val="visible"/>
                                      </p:to>
                                    </p:set>
                                    <p:animEffect transition="in" filter="blinds(horizontal)">
                                      <p:cBhvr additive="repl">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 Τίτλος"/>
          <p:cNvSpPr>
            <a:spLocks noGrp="1"/>
          </p:cNvSpPr>
          <p:nvPr>
            <p:ph type="title"/>
          </p:nvPr>
        </p:nvSpPr>
        <p:spPr bwMode="auto">
          <a:xfrm>
            <a:off x="609600" y="274638"/>
            <a:ext cx="10972800" cy="93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l-GR" dirty="0" smtClean="0"/>
              <a:t>SWOT analysis </a:t>
            </a:r>
            <a:r>
              <a:rPr lang="el-GR" altLang="el-GR" dirty="0" smtClean="0"/>
              <a:t>για κάθε Τομέα</a:t>
            </a:r>
          </a:p>
        </p:txBody>
      </p:sp>
      <p:sp>
        <p:nvSpPr>
          <p:cNvPr id="16387" name="4 - Θέση κειμένου"/>
          <p:cNvSpPr>
            <a:spLocks noGrp="1"/>
          </p:cNvSpPr>
          <p:nvPr>
            <p:ph type="body" idx="1"/>
          </p:nvPr>
        </p:nvSpPr>
        <p:spPr>
          <a:xfrm>
            <a:off x="571500" y="1285875"/>
            <a:ext cx="5386917" cy="393700"/>
          </a:xfrm>
        </p:spPr>
        <p:txBody>
          <a:bodyPr/>
          <a:lstStyle/>
          <a:p>
            <a:r>
              <a:rPr lang="el-GR" altLang="el-GR" dirty="0" smtClean="0"/>
              <a:t>Δυνατά Σημεία</a:t>
            </a:r>
          </a:p>
        </p:txBody>
      </p:sp>
      <p:sp>
        <p:nvSpPr>
          <p:cNvPr id="16388" name="5 - Θέση περιεχομένου"/>
          <p:cNvSpPr>
            <a:spLocks noGrp="1"/>
          </p:cNvSpPr>
          <p:nvPr>
            <p:ph sz="half" idx="2"/>
          </p:nvPr>
        </p:nvSpPr>
        <p:spPr>
          <a:xfrm>
            <a:off x="285752" y="1643063"/>
            <a:ext cx="6191249" cy="4786312"/>
          </a:xfrm>
        </p:spPr>
        <p:txBody>
          <a:bodyPr>
            <a:normAutofit fontScale="92500" lnSpcReduction="20000"/>
          </a:bodyPr>
          <a:lstStyle/>
          <a:p>
            <a:r>
              <a:rPr lang="el-GR" sz="1400" dirty="0"/>
              <a:t>Άριστες κλιματολογικές και εδαφολογικές συνθήκες, συγκριτικά χαμηλή ρύπανση.</a:t>
            </a:r>
          </a:p>
          <a:p>
            <a:r>
              <a:rPr lang="el-GR" sz="1400" dirty="0"/>
              <a:t>ΔΣ.2. Ευκολία και χαμηλό κόστος μετατροπής μεγάλων εκτάσεων ή εκτροφών σε βιολογικές.</a:t>
            </a:r>
          </a:p>
          <a:p>
            <a:r>
              <a:rPr lang="el-GR" sz="1400" dirty="0"/>
              <a:t>ΔΣ.3. Πολύ υψηλή διαφοροποίηση παραγωγής και παγκόσμια μοναδικότητα για ορισμένα προϊόντα.</a:t>
            </a:r>
          </a:p>
          <a:p>
            <a:r>
              <a:rPr lang="el-GR" sz="1400" dirty="0"/>
              <a:t>ΔΣ.4. Μεγάλη διεθνής </a:t>
            </a:r>
            <a:r>
              <a:rPr lang="el-GR" sz="1400" dirty="0" err="1"/>
              <a:t>αναγνωρισιμότητα</a:t>
            </a:r>
            <a:r>
              <a:rPr lang="el-GR" sz="1400" dirty="0"/>
              <a:t> προϊόντων και περιοχών της χώρας.</a:t>
            </a:r>
          </a:p>
          <a:p>
            <a:r>
              <a:rPr lang="el-GR" sz="1400" dirty="0"/>
              <a:t>ΔΣ.5. Ύπαρξη σημαντικού παραγωγικού δυναμικού και ισχυρά </a:t>
            </a:r>
            <a:r>
              <a:rPr lang="el-GR" sz="1400" dirty="0" err="1"/>
              <a:t>brand</a:t>
            </a:r>
            <a:r>
              <a:rPr lang="el-GR" sz="1400" dirty="0"/>
              <a:t> </a:t>
            </a:r>
            <a:r>
              <a:rPr lang="el-GR" sz="1400" dirty="0" err="1"/>
              <a:t>names</a:t>
            </a:r>
            <a:r>
              <a:rPr lang="el-GR" sz="1400" dirty="0"/>
              <a:t> μεγάλων εταιρειών.</a:t>
            </a:r>
          </a:p>
          <a:p>
            <a:r>
              <a:rPr lang="el-GR" sz="1400" dirty="0"/>
              <a:t>ΔΣ.6. Καλλιεργητική παράδοση σε μεγάλες καλλιέργειες (δημητριακά, βαμβάκι κ.λπ.) που επιτρέπουν δυνατότητα ποιοτικής παραγωγής.</a:t>
            </a:r>
          </a:p>
          <a:p>
            <a:r>
              <a:rPr lang="el-GR" sz="1400" dirty="0"/>
              <a:t>ΔΣ.7. Η Ελλάδα διαθέτει τη μεγαλύτερη χλωρίδα και βιοποικιλότητα στην Ευρώπη. Το σύνολο των καλλιεργούμενων ελληνικών αρωματικών φυτών είναι βρώσιμα και επομένως δεν απαιτούνται εκτεταμένες τοξικολογικές μελέτες και ειδικές </a:t>
            </a:r>
            <a:r>
              <a:rPr lang="el-GR" sz="1400" dirty="0" err="1"/>
              <a:t>αδειοδοτήσεις</a:t>
            </a:r>
            <a:r>
              <a:rPr lang="el-GR" sz="1400" dirty="0"/>
              <a:t> για την παραγωγή μη συνταγογραφούμενων φαρμακευτικών προϊόντων.</a:t>
            </a:r>
          </a:p>
          <a:p>
            <a:r>
              <a:rPr lang="el-GR" sz="1400" dirty="0"/>
              <a:t>ΔΣ.8. Η χώρα παρουσιάζει υψηλή εξειδίκευση και χαμηλή εξάρτηση από εισαγωγές στο ελαιόλαδο, σε φρούτα όπως τα ροδάκινα, τα πορτοκάλια, τα ακτινίδια και τα σταφύλια, στον τοματοπολτό, στις σταφίδες, στο βαμβάκι, στα επεξεργασμένα λαχανικά, στο κατσικίσιο κρέας, στο ρύζι.</a:t>
            </a:r>
          </a:p>
          <a:p>
            <a:endParaRPr lang="el-GR" altLang="el-GR" sz="1400" dirty="0" smtClean="0"/>
          </a:p>
        </p:txBody>
      </p:sp>
      <p:sp>
        <p:nvSpPr>
          <p:cNvPr id="16389" name="6 - Θέση κειμένου"/>
          <p:cNvSpPr>
            <a:spLocks noGrp="1"/>
          </p:cNvSpPr>
          <p:nvPr>
            <p:ph type="body" sz="quarter" idx="3"/>
          </p:nvPr>
        </p:nvSpPr>
        <p:spPr>
          <a:xfrm>
            <a:off x="6629663" y="1096615"/>
            <a:ext cx="5389033" cy="571500"/>
          </a:xfrm>
        </p:spPr>
        <p:txBody>
          <a:bodyPr/>
          <a:lstStyle/>
          <a:p>
            <a:r>
              <a:rPr lang="el-GR" altLang="el-GR" dirty="0" smtClean="0"/>
              <a:t>Αδυναμίες</a:t>
            </a:r>
          </a:p>
        </p:txBody>
      </p:sp>
      <p:sp>
        <p:nvSpPr>
          <p:cNvPr id="8" name="7 - Θέση περιεχομένου"/>
          <p:cNvSpPr>
            <a:spLocks noGrp="1"/>
          </p:cNvSpPr>
          <p:nvPr>
            <p:ph sz="quarter" idx="4"/>
          </p:nvPr>
        </p:nvSpPr>
        <p:spPr>
          <a:xfrm>
            <a:off x="6286501" y="1643063"/>
            <a:ext cx="5389033" cy="4500562"/>
          </a:xfrm>
        </p:spPr>
        <p:txBody>
          <a:bodyPr>
            <a:normAutofit fontScale="85000" lnSpcReduction="20000"/>
          </a:bodyPr>
          <a:lstStyle/>
          <a:p>
            <a:r>
              <a:rPr lang="el-GR" sz="1400" dirty="0"/>
              <a:t>Η διαθεσιμότητα φυσικών πόρων για μαζική γεωργική παραγωγή είναι περιορισμένη στην Ελλάδα, οδηγώντας σε μικρό μέγεθος και </a:t>
            </a:r>
            <a:r>
              <a:rPr lang="el-GR" sz="1400" dirty="0" err="1"/>
              <a:t>πολυτεμαχισμό</a:t>
            </a:r>
            <a:r>
              <a:rPr lang="el-GR" sz="1400" dirty="0"/>
              <a:t> των εκμεταλλεύσεων.</a:t>
            </a:r>
          </a:p>
          <a:p>
            <a:r>
              <a:rPr lang="el-GR" sz="1400" dirty="0"/>
              <a:t>ΑΔ.2. Γήρανση του πληθυσμού και χαμηλό μορφωτικό επίπεδο, έλλειψη επιχειρηματικότητας και καινοτομικού πνεύματος.</a:t>
            </a:r>
          </a:p>
          <a:p>
            <a:r>
              <a:rPr lang="el-GR" sz="1400" dirty="0"/>
              <a:t>ΑΔ.3. Υψηλό κόστος παραγωγής προϊόντων που οφείλεται σε αντικειμενικές αδυναμίες (π.χ. </a:t>
            </a:r>
            <a:r>
              <a:rPr lang="el-GR" sz="1400" dirty="0" err="1"/>
              <a:t>νησιωτικότητα</a:t>
            </a:r>
            <a:r>
              <a:rPr lang="el-GR" sz="1400" dirty="0"/>
              <a:t>, ορεινοί όγκοι, μικρές καλλιεργήσιμες εκτάσεις) και μεγάλη εξάρτηση από επιδοτήσεις. </a:t>
            </a:r>
          </a:p>
          <a:p>
            <a:r>
              <a:rPr lang="el-GR" sz="1400" dirty="0"/>
              <a:t>ΑΔ.4. Χαμηλή παραγωγικότητα εργασίας και κυριαρχία παραγωγικών μεθόδων έντασης εργασίας τόσο στον αγροτικό τομέα όσο και στη μεταποίηση των τροφίμων.</a:t>
            </a:r>
          </a:p>
          <a:p>
            <a:r>
              <a:rPr lang="el-GR" sz="1400" dirty="0"/>
              <a:t>ΑΔ.5. Ο αγροτικός τομέας χαρακτηρίζεται από εσωστρέφεια και έλλειψη εξαγωγικής στρατηγικής και τα τελευταία 10 χρόνια συρρικνώνεται συνεχώς τόσο ως προς το μέγεθος της παραγωγής όσο και της απασχόλησης.</a:t>
            </a:r>
          </a:p>
          <a:p>
            <a:r>
              <a:rPr lang="el-GR" sz="1400" dirty="0"/>
              <a:t>ΑΔ.6. Αδυναμία επίτευξης των απαιτούμενων οικονομιών κλίμακας που απαιτούνται για μεγάλες καλλιέργειες (δημητριακά, βαμβάκι κ.λπ.).</a:t>
            </a:r>
          </a:p>
          <a:p>
            <a:r>
              <a:rPr lang="el-GR" sz="1400" dirty="0"/>
              <a:t>ΑΔ.7. Παρά την πλούσια χλωρίδα και βιοποικιλότητα, η παραγωγή αρωματικών φυτών είναι πολύ περιορισμένη.</a:t>
            </a:r>
          </a:p>
          <a:p>
            <a:r>
              <a:rPr lang="el-GR" sz="1400" dirty="0"/>
              <a:t>ΑΔ.8.  Οι καλλιέργειες υπό κάλυψη αποτελούν μικρό μέρος της παραγωγής σε σχέση με τους ανταγωνιστές, και υστερούν τόσο τεχνολογικά όσο και σε παραγωγικότητα.</a:t>
            </a:r>
          </a:p>
          <a:p>
            <a:pPr>
              <a:defRPr/>
            </a:pPr>
            <a:endParaRPr lang="en-US" sz="1400" dirty="0" smtClean="0"/>
          </a:p>
          <a:p>
            <a:pPr>
              <a:defRPr/>
            </a:pPr>
            <a:endParaRPr lang="en-US" sz="1400" dirty="0" smtClean="0"/>
          </a:p>
          <a:p>
            <a:pPr>
              <a:defRPr/>
            </a:pPr>
            <a:endParaRPr lang="el-GR" sz="1400" dirty="0"/>
          </a:p>
        </p:txBody>
      </p:sp>
    </p:spTree>
    <p:extLst>
      <p:ext uri="{BB962C8B-B14F-4D97-AF65-F5344CB8AC3E}">
        <p14:creationId xmlns:p14="http://schemas.microsoft.com/office/powerpoint/2010/main" val="1691488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αριθμού διαφάνειας"/>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F91CEA-ADD8-4F2B-B45C-539BF0641B1B}" type="slidenum">
              <a:rPr lang="el-GR" altLang="el-GR" smtClean="0"/>
              <a:pPr eaLnBrk="1" hangingPunct="1"/>
              <a:t>22</a:t>
            </a:fld>
            <a:endParaRPr lang="el-GR" altLang="el-GR" smtClean="0"/>
          </a:p>
        </p:txBody>
      </p:sp>
      <p:graphicFrame>
        <p:nvGraphicFramePr>
          <p:cNvPr id="5" name="4 - Πίνακας"/>
          <p:cNvGraphicFramePr>
            <a:graphicFrameLocks noGrp="1"/>
          </p:cNvGraphicFramePr>
          <p:nvPr>
            <p:extLst>
              <p:ext uri="{D42A27DB-BD31-4B8C-83A1-F6EECF244321}">
                <p14:modId xmlns:p14="http://schemas.microsoft.com/office/powerpoint/2010/main" val="810575538"/>
              </p:ext>
            </p:extLst>
          </p:nvPr>
        </p:nvGraphicFramePr>
        <p:xfrm>
          <a:off x="240605" y="951846"/>
          <a:ext cx="11471230" cy="6246066"/>
        </p:xfrm>
        <a:graphic>
          <a:graphicData uri="http://schemas.openxmlformats.org/drawingml/2006/table">
            <a:tbl>
              <a:tblPr/>
              <a:tblGrid>
                <a:gridCol w="2652907"/>
                <a:gridCol w="3194137"/>
                <a:gridCol w="3068877"/>
                <a:gridCol w="2555309"/>
              </a:tblGrid>
              <a:tr h="495623">
                <a:tc>
                  <a:txBody>
                    <a:bodyPr/>
                    <a:lstStyle/>
                    <a:p>
                      <a:pPr algn="ctr">
                        <a:lnSpc>
                          <a:spcPct val="115000"/>
                        </a:lnSpc>
                        <a:spcAft>
                          <a:spcPts val="0"/>
                        </a:spcAft>
                      </a:pPr>
                      <a:r>
                        <a:rPr lang="el-GR" sz="1800" b="1" noProof="0" dirty="0" smtClean="0">
                          <a:latin typeface="Calibri"/>
                          <a:ea typeface="Calibri"/>
                          <a:cs typeface="Times New Roman"/>
                        </a:rPr>
                        <a:t>Βασικές</a:t>
                      </a:r>
                      <a:r>
                        <a:rPr lang="el-GR" sz="1800" b="1" baseline="0" noProof="0" dirty="0" smtClean="0">
                          <a:latin typeface="Calibri"/>
                          <a:ea typeface="Calibri"/>
                          <a:cs typeface="Times New Roman"/>
                        </a:rPr>
                        <a:t> προκλήσεις</a:t>
                      </a:r>
                      <a:endParaRPr lang="en-GB" sz="1800" b="1"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noProof="0" dirty="0" smtClean="0">
                          <a:latin typeface="Calibri"/>
                          <a:ea typeface="Calibri"/>
                          <a:cs typeface="Times New Roman"/>
                        </a:rPr>
                        <a:t>Ειδικοί</a:t>
                      </a:r>
                      <a:r>
                        <a:rPr lang="el-GR" sz="1800" b="1" baseline="0" noProof="0" dirty="0" smtClean="0">
                          <a:latin typeface="Calibri"/>
                          <a:ea typeface="Calibri"/>
                          <a:cs typeface="Times New Roman"/>
                        </a:rPr>
                        <a:t> Στόχοι</a:t>
                      </a:r>
                      <a:endParaRPr lang="en-GB" sz="1800" b="1"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noProof="0" dirty="0" smtClean="0">
                          <a:latin typeface="Calibri"/>
                          <a:ea typeface="Calibri"/>
                          <a:cs typeface="Times New Roman"/>
                        </a:rPr>
                        <a:t>Προτεραιότητες</a:t>
                      </a:r>
                      <a:endParaRPr lang="en-GB" sz="1800" b="1"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noProof="0" dirty="0" smtClean="0">
                          <a:latin typeface="Calibri"/>
                          <a:ea typeface="Calibri"/>
                          <a:cs typeface="Times New Roman"/>
                        </a:rPr>
                        <a:t>Δράσεις</a:t>
                      </a:r>
                      <a:r>
                        <a:rPr lang="el-GR" sz="1800" b="1" baseline="0" noProof="0" dirty="0" smtClean="0">
                          <a:latin typeface="Calibri"/>
                          <a:ea typeface="Calibri"/>
                          <a:cs typeface="Times New Roman"/>
                        </a:rPr>
                        <a:t> για κάθε τομέα</a:t>
                      </a:r>
                      <a:endParaRPr lang="en-GB" sz="1800" b="1"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4538">
                <a:tc rowSpan="3">
                  <a:txBody>
                    <a:bodyPr/>
                    <a:lstStyle/>
                    <a:p>
                      <a:pPr>
                        <a:lnSpc>
                          <a:spcPct val="115000"/>
                        </a:lnSpc>
                        <a:spcAft>
                          <a:spcPts val="0"/>
                        </a:spcAft>
                      </a:pPr>
                      <a:r>
                        <a:rPr lang="el-GR" sz="1100" kern="1200" dirty="0" smtClean="0">
                          <a:solidFill>
                            <a:schemeClr val="tx1"/>
                          </a:solidFill>
                          <a:effectLst/>
                          <a:latin typeface="+mn-lt"/>
                          <a:ea typeface="+mn-ea"/>
                          <a:cs typeface="+mn-cs"/>
                        </a:rPr>
                        <a:t>Βελτίωση της ανταγωνιστικής θέσης των αγροτικών προϊόντων φυτικής, ζωικής παραγωγής στις διεθνείς αγορές</a:t>
                      </a:r>
                      <a:endParaRPr lang="en-GB" sz="1100"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457200" rtl="0" eaLnBrk="1" fontAlgn="auto" latinLnBrk="0" hangingPunct="1">
                        <a:lnSpc>
                          <a:spcPct val="115000"/>
                        </a:lnSpc>
                        <a:spcBef>
                          <a:spcPts val="0"/>
                        </a:spcBef>
                        <a:spcAft>
                          <a:spcPts val="0"/>
                        </a:spcAft>
                        <a:buClrTx/>
                        <a:buSzTx/>
                        <a:buFontTx/>
                        <a:buNone/>
                        <a:tabLst/>
                        <a:defRPr/>
                      </a:pPr>
                      <a:r>
                        <a:rPr lang="el-GR" sz="1100" b="1" kern="1200" dirty="0" smtClean="0">
                          <a:solidFill>
                            <a:schemeClr val="tx1"/>
                          </a:solidFill>
                          <a:effectLst/>
                          <a:latin typeface="+mn-lt"/>
                          <a:ea typeface="+mn-ea"/>
                          <a:cs typeface="+mn-cs"/>
                        </a:rPr>
                        <a:t>Ανάδειξη και βελτίωση των ιδιαίτερων χαρακτηριστικών των ελληνικών προϊόντων της πρωτογενούς παραγωγής με έμφαση στην ποιότητα και την ασφάλειά τους </a:t>
                      </a:r>
                      <a:endParaRPr lang="el-GR" sz="1100" kern="1200" dirty="0" smtClean="0">
                        <a:solidFill>
                          <a:schemeClr val="tx1"/>
                        </a:solidFill>
                        <a:effectLst/>
                        <a:latin typeface="+mn-lt"/>
                        <a:ea typeface="+mn-ea"/>
                        <a:cs typeface="+mn-cs"/>
                      </a:endParaRPr>
                    </a:p>
                    <a:p>
                      <a:pPr>
                        <a:lnSpc>
                          <a:spcPct val="115000"/>
                        </a:lnSpc>
                        <a:spcAft>
                          <a:spcPts val="0"/>
                        </a:spcAft>
                      </a:pPr>
                      <a:endParaRPr lang="en-GB" sz="1100"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l-GR" sz="1100" noProof="0" dirty="0" smtClean="0">
                          <a:latin typeface="+mn-lt"/>
                          <a:ea typeface="Calibri"/>
                          <a:cs typeface="Times New Roman"/>
                        </a:rPr>
                        <a:t>Βελτίωση του πολλαπλασιαστικού υλικού</a:t>
                      </a:r>
                    </a:p>
                    <a:p>
                      <a:pPr>
                        <a:lnSpc>
                          <a:spcPct val="115000"/>
                        </a:lnSpc>
                        <a:spcAft>
                          <a:spcPts val="0"/>
                        </a:spcAft>
                        <a:buFont typeface="Arial" pitchFamily="34" charset="0"/>
                        <a:buChar char="•"/>
                      </a:pPr>
                      <a:r>
                        <a:rPr lang="el-GR" sz="1100" noProof="0" dirty="0" smtClean="0">
                          <a:latin typeface="+mn-lt"/>
                          <a:ea typeface="Calibri"/>
                          <a:cs typeface="Times New Roman"/>
                        </a:rPr>
                        <a:t>Χρησιμοποιήστε καινοτόμες διαδικασίες του</a:t>
                      </a:r>
                    </a:p>
                    <a:p>
                      <a:pPr>
                        <a:lnSpc>
                          <a:spcPct val="115000"/>
                        </a:lnSpc>
                        <a:spcAft>
                          <a:spcPts val="0"/>
                        </a:spcAft>
                        <a:buFont typeface="Arial" pitchFamily="34" charset="0"/>
                        <a:buChar char="•"/>
                      </a:pPr>
                      <a:r>
                        <a:rPr lang="el-GR" sz="1100" noProof="0" dirty="0" smtClean="0">
                          <a:latin typeface="+mn-lt"/>
                          <a:ea typeface="Calibri"/>
                          <a:cs typeface="Times New Roman"/>
                        </a:rPr>
                        <a:t>γεωργίας και της μεταποίησης</a:t>
                      </a:r>
                    </a:p>
                    <a:p>
                      <a:pPr>
                        <a:lnSpc>
                          <a:spcPct val="115000"/>
                        </a:lnSpc>
                        <a:spcAft>
                          <a:spcPts val="0"/>
                        </a:spcAft>
                        <a:buFont typeface="Arial" pitchFamily="34" charset="0"/>
                        <a:buChar char="•"/>
                      </a:pPr>
                      <a:r>
                        <a:rPr lang="el-GR" sz="1100" noProof="0" dirty="0" smtClean="0">
                          <a:latin typeface="+mn-lt"/>
                          <a:ea typeface="Calibri"/>
                          <a:cs typeface="Times New Roman"/>
                        </a:rPr>
                        <a:t>Καινοτομία συσκευασία</a:t>
                      </a:r>
                    </a:p>
                    <a:p>
                      <a:pPr>
                        <a:lnSpc>
                          <a:spcPct val="115000"/>
                        </a:lnSpc>
                        <a:spcAft>
                          <a:spcPts val="0"/>
                        </a:spcAft>
                        <a:buFont typeface="Arial" pitchFamily="34" charset="0"/>
                        <a:buChar char="•"/>
                      </a:pPr>
                      <a:r>
                        <a:rPr lang="el-GR" sz="1100" noProof="0" dirty="0" err="1" smtClean="0">
                          <a:latin typeface="+mn-lt"/>
                          <a:ea typeface="Calibri"/>
                          <a:cs typeface="Times New Roman"/>
                        </a:rPr>
                        <a:t>Ιχνηλασιμότητα</a:t>
                      </a:r>
                      <a:endParaRPr lang="el-GR" sz="1100" noProof="0" dirty="0" smtClean="0">
                        <a:latin typeface="+mn-lt"/>
                        <a:ea typeface="Calibri"/>
                        <a:cs typeface="Times New Roman"/>
                      </a:endParaRPr>
                    </a:p>
                    <a:p>
                      <a:pPr>
                        <a:lnSpc>
                          <a:spcPct val="115000"/>
                        </a:lnSpc>
                        <a:spcAft>
                          <a:spcPts val="0"/>
                        </a:spcAft>
                        <a:buFont typeface="Arial" pitchFamily="34" charset="0"/>
                        <a:buChar char="•"/>
                      </a:pPr>
                      <a:r>
                        <a:rPr lang="el-GR" sz="1100" noProof="0" dirty="0" smtClean="0">
                          <a:latin typeface="+mn-lt"/>
                          <a:ea typeface="Calibri"/>
                          <a:cs typeface="Times New Roman"/>
                        </a:rPr>
                        <a:t>Πιστοποίηση σε ειδικές ομάδες προϊόντων</a:t>
                      </a:r>
                      <a:endParaRPr lang="en-GB" sz="1100" noProof="0" dirty="0" smtClean="0">
                        <a:latin typeface="+mn-lt"/>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l-GR" sz="1100" noProof="0" dirty="0" smtClean="0">
                          <a:latin typeface="+mn-lt"/>
                          <a:ea typeface="Calibri"/>
                          <a:cs typeface="Times New Roman"/>
                        </a:rPr>
                        <a:t>Συνεργατικά Έργα</a:t>
                      </a:r>
                    </a:p>
                    <a:p>
                      <a:pPr>
                        <a:lnSpc>
                          <a:spcPct val="115000"/>
                        </a:lnSpc>
                        <a:spcAft>
                          <a:spcPts val="0"/>
                        </a:spcAft>
                        <a:buFont typeface="Arial" pitchFamily="34" charset="0"/>
                        <a:buChar char="•"/>
                      </a:pPr>
                      <a:r>
                        <a:rPr lang="el-GR" sz="1100" noProof="0" dirty="0" smtClean="0">
                          <a:latin typeface="+mn-lt"/>
                          <a:ea typeface="Calibri"/>
                          <a:cs typeface="Times New Roman"/>
                        </a:rPr>
                        <a:t>Κουπόνια</a:t>
                      </a:r>
                    </a:p>
                    <a:p>
                      <a:pPr>
                        <a:lnSpc>
                          <a:spcPct val="115000"/>
                        </a:lnSpc>
                        <a:spcAft>
                          <a:spcPts val="0"/>
                        </a:spcAft>
                        <a:buFont typeface="Arial" pitchFamily="34" charset="0"/>
                        <a:buChar char="•"/>
                      </a:pPr>
                      <a:r>
                        <a:rPr lang="el-GR" sz="1100" noProof="0" dirty="0" smtClean="0">
                          <a:latin typeface="+mn-lt"/>
                          <a:ea typeface="Calibri"/>
                          <a:cs typeface="Times New Roman"/>
                        </a:rPr>
                        <a:t>Βιομηχανική Ερευνά</a:t>
                      </a:r>
                    </a:p>
                    <a:p>
                      <a:pPr>
                        <a:lnSpc>
                          <a:spcPct val="115000"/>
                        </a:lnSpc>
                        <a:spcAft>
                          <a:spcPts val="0"/>
                        </a:spcAft>
                        <a:buFont typeface="Arial" pitchFamily="34" charset="0"/>
                        <a:buChar char="•"/>
                      </a:pPr>
                      <a:r>
                        <a:rPr lang="el-GR" sz="1100" noProof="0" dirty="0" err="1" smtClean="0">
                          <a:latin typeface="+mn-lt"/>
                          <a:ea typeface="Calibri"/>
                          <a:cs typeface="Times New Roman"/>
                        </a:rPr>
                        <a:t>Διδακτορικα</a:t>
                      </a:r>
                      <a:r>
                        <a:rPr lang="el-GR" sz="1100" baseline="0" noProof="0" dirty="0" smtClean="0">
                          <a:latin typeface="+mn-lt"/>
                          <a:ea typeface="Calibri"/>
                          <a:cs typeface="Times New Roman"/>
                        </a:rPr>
                        <a:t> και </a:t>
                      </a:r>
                      <a:r>
                        <a:rPr lang="en-US" sz="1100" baseline="0" noProof="0" dirty="0" smtClean="0">
                          <a:latin typeface="+mn-lt"/>
                          <a:ea typeface="Calibri"/>
                          <a:cs typeface="Times New Roman"/>
                        </a:rPr>
                        <a:t>Post Doc</a:t>
                      </a:r>
                    </a:p>
                    <a:p>
                      <a:pPr>
                        <a:lnSpc>
                          <a:spcPct val="115000"/>
                        </a:lnSpc>
                        <a:spcAft>
                          <a:spcPts val="0"/>
                        </a:spcAft>
                        <a:buFont typeface="Arial" pitchFamily="34" charset="0"/>
                        <a:buChar char="•"/>
                      </a:pPr>
                      <a:r>
                        <a:rPr lang="en-US" sz="1100" baseline="0" noProof="0" dirty="0" smtClean="0">
                          <a:latin typeface="+mn-lt"/>
                          <a:ea typeface="Calibri"/>
                          <a:cs typeface="Times New Roman"/>
                        </a:rPr>
                        <a:t>Spin off kai spin out</a:t>
                      </a:r>
                      <a:endParaRPr lang="en-GB" sz="1100" noProof="0" dirty="0" smtClean="0">
                        <a:latin typeface="+mn-lt"/>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024">
                <a:tc vMerge="1">
                  <a:txBody>
                    <a:bodyPr/>
                    <a:lstStyle/>
                    <a:p>
                      <a:endParaRPr lang="el-GR"/>
                    </a:p>
                  </a:txBody>
                  <a:tcPr/>
                </a:tc>
                <a:tc>
                  <a:txBody>
                    <a:bodyPr/>
                    <a:lstStyle/>
                    <a:p>
                      <a:pPr marL="0" marR="0" lvl="1" indent="0" algn="l" defTabSz="457200" rtl="0" eaLnBrk="1" fontAlgn="auto" latinLnBrk="0" hangingPunct="1">
                        <a:lnSpc>
                          <a:spcPct val="115000"/>
                        </a:lnSpc>
                        <a:spcBef>
                          <a:spcPts val="0"/>
                        </a:spcBef>
                        <a:spcAft>
                          <a:spcPts val="0"/>
                        </a:spcAft>
                        <a:buClrTx/>
                        <a:buSzTx/>
                        <a:buFontTx/>
                        <a:buNone/>
                        <a:tabLst/>
                        <a:defRPr/>
                      </a:pPr>
                      <a:r>
                        <a:rPr lang="el-GR" sz="1100" b="1" kern="1200" dirty="0" smtClean="0">
                          <a:solidFill>
                            <a:schemeClr val="tx1"/>
                          </a:solidFill>
                          <a:effectLst/>
                          <a:latin typeface="+mn-lt"/>
                          <a:ea typeface="+mn-ea"/>
                          <a:cs typeface="+mn-cs"/>
                        </a:rPr>
                        <a:t>Αύξηση της παραγωγικότητας της φυτικής και ζωικής παραγωγής και της μεταποίησης</a:t>
                      </a:r>
                      <a:endParaRPr lang="el-GR" sz="1100" kern="1200" dirty="0" smtClean="0">
                        <a:solidFill>
                          <a:schemeClr val="tx1"/>
                        </a:solidFill>
                        <a:effectLst/>
                        <a:latin typeface="+mn-lt"/>
                        <a:ea typeface="+mn-ea"/>
                        <a:cs typeface="+mn-cs"/>
                      </a:endParaRPr>
                    </a:p>
                    <a:p>
                      <a:pPr>
                        <a:lnSpc>
                          <a:spcPct val="115000"/>
                        </a:lnSpc>
                        <a:spcAft>
                          <a:spcPts val="0"/>
                        </a:spcAft>
                      </a:pPr>
                      <a:endParaRPr lang="en-GB" sz="1100"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l-GR" sz="1100" baseline="0" noProof="0" dirty="0" smtClean="0">
                          <a:latin typeface="+mn-lt"/>
                          <a:ea typeface="Calibri"/>
                          <a:cs typeface="Times New Roman"/>
                        </a:rPr>
                        <a:t>Νέα μέθοδος καλλιέργειας και των διαδικασιών παραγωγής</a:t>
                      </a:r>
                    </a:p>
                    <a:p>
                      <a:pPr>
                        <a:lnSpc>
                          <a:spcPct val="115000"/>
                        </a:lnSpc>
                        <a:spcAft>
                          <a:spcPts val="0"/>
                        </a:spcAft>
                        <a:buFont typeface="Arial" pitchFamily="34" charset="0"/>
                        <a:buChar char="•"/>
                      </a:pPr>
                      <a:r>
                        <a:rPr lang="el-GR" sz="1100" baseline="0" noProof="0" dirty="0" smtClean="0">
                          <a:latin typeface="+mn-lt"/>
                          <a:ea typeface="Calibri"/>
                          <a:cs typeface="Times New Roman"/>
                        </a:rPr>
                        <a:t>Θερμοκήπια, υδροπονία,</a:t>
                      </a:r>
                    </a:p>
                    <a:p>
                      <a:pPr>
                        <a:lnSpc>
                          <a:spcPct val="115000"/>
                        </a:lnSpc>
                        <a:spcAft>
                          <a:spcPts val="0"/>
                        </a:spcAft>
                        <a:buFont typeface="Arial" pitchFamily="34" charset="0"/>
                        <a:buChar char="•"/>
                      </a:pPr>
                      <a:r>
                        <a:rPr lang="el-GR" sz="1100" baseline="0" noProof="0" dirty="0" smtClean="0">
                          <a:latin typeface="+mn-lt"/>
                          <a:ea typeface="Calibri"/>
                          <a:cs typeface="Times New Roman"/>
                        </a:rPr>
                        <a:t>Γεωργία ακριβείας, </a:t>
                      </a:r>
                      <a:r>
                        <a:rPr lang="el-GR" sz="1100" baseline="0" noProof="0" dirty="0" err="1" smtClean="0">
                          <a:latin typeface="+mn-lt"/>
                          <a:ea typeface="Calibri"/>
                          <a:cs typeface="Times New Roman"/>
                        </a:rPr>
                        <a:t>γεωπληροφορικής</a:t>
                      </a:r>
                      <a:endParaRPr lang="en-GB" sz="1100" baseline="0" noProof="0" dirty="0" smtClean="0">
                        <a:latin typeface="+mn-lt"/>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Arial" pitchFamily="34" charset="0"/>
                        <a:buChar char="•"/>
                      </a:pPr>
                      <a:endParaRPr lang="en-GB" sz="1100" baseline="0" noProof="0" dirty="0" smtClean="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000">
                <a:tc vMerge="1">
                  <a:txBody>
                    <a:bodyPr/>
                    <a:lstStyle/>
                    <a:p>
                      <a:endParaRPr lang="el-GR"/>
                    </a:p>
                  </a:txBody>
                  <a:tcPr/>
                </a:tc>
                <a:tc>
                  <a:txBody>
                    <a:bodyPr/>
                    <a:lstStyle/>
                    <a:p>
                      <a:endParaRPr lang="el-GR" sz="1100"/>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sz="1100" dirty="0">
                        <a:latin typeface="+mn-lt"/>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sz="1100" dirty="0"/>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000">
                <a:tc rowSpan="3">
                  <a:txBody>
                    <a:bodyPr/>
                    <a:lstStyle/>
                    <a:p>
                      <a:pPr>
                        <a:lnSpc>
                          <a:spcPct val="115000"/>
                        </a:lnSpc>
                        <a:spcAft>
                          <a:spcPts val="0"/>
                        </a:spcAft>
                      </a:pPr>
                      <a:r>
                        <a:rPr lang="el-GR" sz="1100" kern="1200" dirty="0" smtClean="0">
                          <a:solidFill>
                            <a:schemeClr val="tx1"/>
                          </a:solidFill>
                          <a:effectLst/>
                          <a:latin typeface="+mn-lt"/>
                          <a:ea typeface="+mn-ea"/>
                          <a:cs typeface="+mn-cs"/>
                        </a:rPr>
                        <a:t>Βελτίωση της ανταγωνιστικής θέσης των ελληνικών τροφίμων στις διεθνείς αγορές</a:t>
                      </a:r>
                      <a:endParaRPr lang="en-GB" sz="1100" kern="1200" noProof="0" dirty="0">
                        <a:solidFill>
                          <a:schemeClr val="tx1"/>
                        </a:solidFill>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15000"/>
                        </a:lnSpc>
                        <a:spcBef>
                          <a:spcPts val="0"/>
                        </a:spcBef>
                        <a:spcAft>
                          <a:spcPts val="0"/>
                        </a:spcAft>
                        <a:buClrTx/>
                        <a:buSzTx/>
                        <a:buFontTx/>
                        <a:buNone/>
                        <a:tabLst/>
                        <a:defRPr/>
                      </a:pPr>
                      <a:r>
                        <a:rPr lang="el-GR" sz="1100" b="1" kern="1200" dirty="0" smtClean="0">
                          <a:solidFill>
                            <a:schemeClr val="tx1"/>
                          </a:solidFill>
                          <a:effectLst/>
                          <a:latin typeface="+mn-lt"/>
                          <a:ea typeface="+mn-ea"/>
                          <a:cs typeface="+mn-cs"/>
                        </a:rPr>
                        <a:t>Ανάδειξη και βελτίωση των μοναδικών χαρακτηριστικών των ελληνικών μεταποιημένων προϊόντων με έμφαση στην ποιότητα και την ασφάλεια των προϊόντων</a:t>
                      </a:r>
                      <a:endParaRPr lang="el-GR" sz="1100" kern="1200" dirty="0" smtClean="0">
                        <a:solidFill>
                          <a:schemeClr val="tx1"/>
                        </a:solidFill>
                        <a:effectLst/>
                        <a:latin typeface="+mn-lt"/>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100" noProof="0" dirty="0" smtClean="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noProof="0" dirty="0">
                        <a:latin typeface="+mn-lt"/>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667">
                <a:tc vMerge="1">
                  <a:txBody>
                    <a:bodyPr/>
                    <a:lstStyle/>
                    <a:p>
                      <a:endParaRPr lang="el-GR"/>
                    </a:p>
                  </a:txBody>
                  <a:tcPr/>
                </a:tc>
                <a:tc>
                  <a:txBody>
                    <a:bodyPr/>
                    <a:lstStyle/>
                    <a:p>
                      <a:pPr marL="0" marR="0" lvl="1" indent="0" algn="l" defTabSz="914400" rtl="0" eaLnBrk="1" fontAlgn="auto" latinLnBrk="0" hangingPunct="1">
                        <a:lnSpc>
                          <a:spcPct val="115000"/>
                        </a:lnSpc>
                        <a:spcBef>
                          <a:spcPts val="0"/>
                        </a:spcBef>
                        <a:spcAft>
                          <a:spcPts val="0"/>
                        </a:spcAft>
                        <a:buClrTx/>
                        <a:buSzTx/>
                        <a:buFontTx/>
                        <a:buNone/>
                        <a:tabLst/>
                        <a:defRPr/>
                      </a:pPr>
                      <a:r>
                        <a:rPr lang="el-GR" sz="1100" b="1" kern="1200" dirty="0" smtClean="0">
                          <a:solidFill>
                            <a:schemeClr val="tx1"/>
                          </a:solidFill>
                          <a:effectLst/>
                          <a:latin typeface="+mn-lt"/>
                          <a:ea typeface="+mn-ea"/>
                          <a:cs typeface="+mn-cs"/>
                        </a:rPr>
                        <a:t>Αύξηση της παραγωγικότητας της μεταποίησης</a:t>
                      </a:r>
                      <a:endParaRPr lang="el-GR" sz="1100" kern="1200" dirty="0" smtClean="0">
                        <a:solidFill>
                          <a:schemeClr val="tx1"/>
                        </a:solidFill>
                        <a:effectLst/>
                        <a:latin typeface="+mn-lt"/>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GB" sz="1100" noProof="0" dirty="0" smtClean="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l-GR" sz="1100" baseline="0" noProof="0" dirty="0" smtClean="0">
                          <a:latin typeface="+mn-lt"/>
                          <a:ea typeface="Calibri"/>
                          <a:cs typeface="Times New Roman"/>
                        </a:rPr>
                        <a:t>γεωργία Ακριβείας</a:t>
                      </a:r>
                      <a:endParaRPr lang="en-GB" sz="1100" baseline="0" noProof="0" dirty="0" smtClean="0">
                        <a:latin typeface="+mn-lt"/>
                        <a:ea typeface="Calibri"/>
                        <a:cs typeface="Times New Roman"/>
                      </a:endParaRPr>
                    </a:p>
                    <a:p>
                      <a:pPr>
                        <a:lnSpc>
                          <a:spcPct val="115000"/>
                        </a:lnSpc>
                        <a:spcAft>
                          <a:spcPts val="0"/>
                        </a:spcAft>
                      </a:pPr>
                      <a:endParaRPr lang="en-GB" sz="1100" noProof="0" dirty="0">
                        <a:latin typeface="+mn-lt"/>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667">
                <a:tc vMerge="1">
                  <a:txBody>
                    <a:bodyPr/>
                    <a:lstStyle/>
                    <a:p>
                      <a:pPr>
                        <a:lnSpc>
                          <a:spcPct val="115000"/>
                        </a:lnSpc>
                        <a:spcAft>
                          <a:spcPts val="0"/>
                        </a:spcAft>
                      </a:pPr>
                      <a:endParaRPr lang="en-GB" sz="1600" kern="1200" noProof="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l-GR" sz="1100" kern="1200" noProof="0" dirty="0" smtClean="0">
                          <a:solidFill>
                            <a:schemeClr val="tx1"/>
                          </a:solidFill>
                          <a:latin typeface="Calibri"/>
                          <a:ea typeface="Calibri"/>
                          <a:cs typeface="Times New Roman"/>
                        </a:rPr>
                        <a:t>Μείωση του</a:t>
                      </a:r>
                      <a:r>
                        <a:rPr lang="el-GR" sz="1100" kern="1200" baseline="0" noProof="0" dirty="0" smtClean="0">
                          <a:solidFill>
                            <a:schemeClr val="tx1"/>
                          </a:solidFill>
                          <a:latin typeface="Calibri"/>
                          <a:ea typeface="Calibri"/>
                          <a:cs typeface="Times New Roman"/>
                        </a:rPr>
                        <a:t> </a:t>
                      </a:r>
                      <a:r>
                        <a:rPr lang="el-GR" sz="1100" kern="1200" noProof="0" dirty="0" smtClean="0">
                          <a:solidFill>
                            <a:schemeClr val="tx1"/>
                          </a:solidFill>
                          <a:latin typeface="Calibri"/>
                          <a:ea typeface="Calibri"/>
                          <a:cs typeface="Times New Roman"/>
                        </a:rPr>
                        <a:t>οικολογικού αποτυπώματος τροφίμων της γεωργίας</a:t>
                      </a:r>
                      <a:endParaRPr lang="en-GB" sz="1100" kern="1200" noProof="0" dirty="0" smtClean="0">
                        <a:solidFill>
                          <a:schemeClr val="tx1"/>
                        </a:solidFill>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100" noProof="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842">
                <a:tc>
                  <a:txBody>
                    <a:bodyPr/>
                    <a:lstStyle/>
                    <a:p>
                      <a:pPr>
                        <a:lnSpc>
                          <a:spcPct val="115000"/>
                        </a:lnSpc>
                        <a:spcAft>
                          <a:spcPts val="0"/>
                        </a:spcAft>
                      </a:pPr>
                      <a:r>
                        <a:rPr lang="el-GR" sz="1100" dirty="0" smtClean="0">
                          <a:latin typeface="Calibri"/>
                          <a:ea typeface="Calibri"/>
                          <a:cs typeface="Times New Roman"/>
                        </a:rPr>
                        <a:t>Καλύτερη σύνδεση των γεωργικών προϊόντων διατροφής με τις διατροφικές, ανάγκες υγείας και ευεξίας</a:t>
                      </a:r>
                      <a:endParaRPr lang="el-GR" sz="110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100" dirty="0" smtClean="0">
                          <a:latin typeface="Calibri"/>
                          <a:ea typeface="Calibri"/>
                          <a:cs typeface="Times New Roman"/>
                        </a:rPr>
                        <a:t>Προώθηση την υπεροχή της παραδοσιακής Ελληνικής διατροφής σε μοριακό επίπεδο και οι επιπτώσεις της στην υγεία και τη μακροζωία</a:t>
                      </a:r>
                      <a:endParaRPr lang="el-GR" sz="110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l-GR" sz="110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l-GR" sz="1100" dirty="0">
                        <a:latin typeface="Calibri"/>
                        <a:ea typeface="Calibri"/>
                        <a:cs typeface="Times New Roman"/>
                      </a:endParaRP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69" name="TextBox 3"/>
          <p:cNvSpPr txBox="1">
            <a:spLocks noChangeArrowheads="1"/>
          </p:cNvSpPr>
          <p:nvPr/>
        </p:nvSpPr>
        <p:spPr bwMode="auto">
          <a:xfrm>
            <a:off x="1048794" y="428626"/>
            <a:ext cx="9358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800" b="1" dirty="0" smtClean="0">
                <a:solidFill>
                  <a:srgbClr val="FFC000"/>
                </a:solidFill>
              </a:rPr>
              <a:t>ΣΤΡΑΤΗΓΙΚΗ ΚΑΙ ΣΧΕΔΙΟ ΔΡΑΣΗΣ ΓΙΑ ΚΆΘΕ ΤΟΜΕΑ</a:t>
            </a:r>
            <a:endParaRPr lang="el-GR" altLang="el-GR" sz="2800" b="1" dirty="0">
              <a:solidFill>
                <a:srgbClr val="FFC000"/>
              </a:solidFill>
            </a:endParaRPr>
          </a:p>
        </p:txBody>
      </p:sp>
      <p:sp>
        <p:nvSpPr>
          <p:cNvPr id="2" name="Έλλειψη 1"/>
          <p:cNvSpPr/>
          <p:nvPr/>
        </p:nvSpPr>
        <p:spPr>
          <a:xfrm>
            <a:off x="501041" y="814192"/>
            <a:ext cx="2367419" cy="8517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Έλλειψη 5"/>
          <p:cNvSpPr/>
          <p:nvPr/>
        </p:nvSpPr>
        <p:spPr>
          <a:xfrm>
            <a:off x="3360508" y="683191"/>
            <a:ext cx="2367419" cy="8517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Έλλειψη 6"/>
          <p:cNvSpPr/>
          <p:nvPr/>
        </p:nvSpPr>
        <p:spPr>
          <a:xfrm>
            <a:off x="9223351" y="731990"/>
            <a:ext cx="2367419" cy="8517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Έλλειψη 7"/>
          <p:cNvSpPr/>
          <p:nvPr/>
        </p:nvSpPr>
        <p:spPr>
          <a:xfrm>
            <a:off x="6668021" y="828806"/>
            <a:ext cx="2367419" cy="8517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2520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800" b="1" dirty="0" smtClean="0"/>
              <a:t>Ο Οδικός Χάρτης των Ερευνητικών Υποδομών</a:t>
            </a:r>
            <a:endParaRPr lang="el-GR" sz="2800" b="1" dirty="0"/>
          </a:p>
        </p:txBody>
      </p:sp>
      <p:pic>
        <p:nvPicPr>
          <p:cNvPr id="3" name="image77.jpg" descr="Συσχέτιση ερευνητικών υποδομών με τομείς προτεραιότητας.jpg"/>
          <p:cNvPicPr/>
          <p:nvPr/>
        </p:nvPicPr>
        <p:blipFill>
          <a:blip r:embed="rId2" cstate="print"/>
          <a:srcRect/>
          <a:stretch>
            <a:fillRect/>
          </a:stretch>
        </p:blipFill>
        <p:spPr>
          <a:xfrm>
            <a:off x="527381" y="1463736"/>
            <a:ext cx="10753195" cy="4989600"/>
          </a:xfrm>
          <a:prstGeom prst="rect">
            <a:avLst/>
          </a:prstGeom>
          <a:ln/>
        </p:spPr>
      </p:pic>
    </p:spTree>
    <p:extLst>
      <p:ext uri="{BB962C8B-B14F-4D97-AF65-F5344CB8AC3E}">
        <p14:creationId xmlns:p14="http://schemas.microsoft.com/office/powerpoint/2010/main" val="4030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dirty="0">
                <a:solidFill>
                  <a:srgbClr val="000000"/>
                </a:solidFill>
                <a:latin typeface="Times New Roman"/>
                <a:ea typeface="Times New Roman"/>
              </a:rPr>
              <a:t/>
            </a:r>
            <a:br>
              <a:rPr lang="el-GR" sz="2400" dirty="0">
                <a:solidFill>
                  <a:srgbClr val="000000"/>
                </a:solidFill>
                <a:latin typeface="Times New Roman"/>
                <a:ea typeface="Times New Roman"/>
              </a:rPr>
            </a:br>
            <a:endParaRPr lang="el-GR" sz="2400" dirty="0"/>
          </a:p>
        </p:txBody>
      </p:sp>
      <p:sp>
        <p:nvSpPr>
          <p:cNvPr id="17" name="Θέση περιεχομένου 16"/>
          <p:cNvSpPr>
            <a:spLocks noGrp="1"/>
          </p:cNvSpPr>
          <p:nvPr>
            <p:ph idx="1"/>
          </p:nvPr>
        </p:nvSpPr>
        <p:spPr>
          <a:xfrm>
            <a:off x="1352071" y="0"/>
            <a:ext cx="8569282" cy="1304057"/>
          </a:xfrm>
        </p:spPr>
        <p:txBody>
          <a:bodyPr>
            <a:normAutofit/>
          </a:bodyPr>
          <a:lstStyle/>
          <a:p>
            <a:pPr marL="0" indent="0">
              <a:buNone/>
            </a:pPr>
            <a:r>
              <a:rPr lang="el-GR" sz="3200" dirty="0"/>
              <a:t>Στρατηγικές </a:t>
            </a:r>
            <a:r>
              <a:rPr lang="el-GR" sz="3200" dirty="0" smtClean="0"/>
              <a:t>Επιλογές πολιτικής για την Έξυπνη Εξειδίκευση</a:t>
            </a:r>
            <a:endParaRPr lang="el-GR" sz="3200" dirty="0"/>
          </a:p>
        </p:txBody>
      </p:sp>
      <p:sp>
        <p:nvSpPr>
          <p:cNvPr id="3" name="Θέση αριθμού διαφάνειας 2"/>
          <p:cNvSpPr>
            <a:spLocks noGrp="1"/>
          </p:cNvSpPr>
          <p:nvPr>
            <p:ph type="sldNum" sz="quarter" idx="12"/>
          </p:nvPr>
        </p:nvSpPr>
        <p:spPr/>
        <p:txBody>
          <a:bodyPr/>
          <a:lstStyle/>
          <a:p>
            <a:pPr>
              <a:defRPr/>
            </a:pPr>
            <a:fld id="{CCD21577-5C3A-4674-912A-3477245D134A}" type="slidenum">
              <a:rPr lang="en-US" smtClean="0"/>
              <a:pPr>
                <a:defRPr/>
              </a:pPr>
              <a:t>24</a:t>
            </a:fld>
            <a:endParaRPr lang="en-US" dirty="0"/>
          </a:p>
        </p:txBody>
      </p:sp>
      <p:graphicFrame>
        <p:nvGraphicFramePr>
          <p:cNvPr id="7" name="Διάγραμμα 6"/>
          <p:cNvGraphicFramePr/>
          <p:nvPr>
            <p:extLst>
              <p:ext uri="{D42A27DB-BD31-4B8C-83A1-F6EECF244321}">
                <p14:modId xmlns:p14="http://schemas.microsoft.com/office/powerpoint/2010/main" val="3873370292"/>
              </p:ext>
            </p:extLst>
          </p:nvPr>
        </p:nvGraphicFramePr>
        <p:xfrm>
          <a:off x="911424" y="1412776"/>
          <a:ext cx="9889099"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Αριστερό-δεξιό βέλος 5"/>
          <p:cNvSpPr/>
          <p:nvPr/>
        </p:nvSpPr>
        <p:spPr>
          <a:xfrm>
            <a:off x="3469709" y="4997885"/>
            <a:ext cx="4334005" cy="5260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ΤΕΧΝΟΛΟΓΙΕΣ ΓΕΝΙΚΗΣ ΕΦΑΡΜΟΓΗΣ</a:t>
            </a:r>
            <a:endParaRPr lang="el-GR" dirty="0"/>
          </a:p>
        </p:txBody>
      </p:sp>
    </p:spTree>
    <p:extLst>
      <p:ext uri="{BB962C8B-B14F-4D97-AF65-F5344CB8AC3E}">
        <p14:creationId xmlns:p14="http://schemas.microsoft.com/office/powerpoint/2010/main" val="79063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400" i="1" dirty="0"/>
              <a:t>Χρηματοδότηση Εθνικής RIS3. Κατανομή δημόσιων πόρων και εκτιμώμενη ιδιωτική συμμετοχή</a:t>
            </a:r>
            <a:endParaRPr lang="el-GR" sz="2400" dirty="0"/>
          </a:p>
        </p:txBody>
      </p:sp>
      <p:sp>
        <p:nvSpPr>
          <p:cNvPr id="3" name="Θέση αριθμού διαφάνειας 2"/>
          <p:cNvSpPr>
            <a:spLocks noGrp="1"/>
          </p:cNvSpPr>
          <p:nvPr>
            <p:ph type="sldNum" sz="quarter" idx="12"/>
          </p:nvPr>
        </p:nvSpPr>
        <p:spPr/>
        <p:txBody>
          <a:bodyPr/>
          <a:lstStyle/>
          <a:p>
            <a:pPr>
              <a:defRPr/>
            </a:pPr>
            <a:fld id="{CCD21577-5C3A-4674-912A-3477245D134A}" type="slidenum">
              <a:rPr lang="en-US" smtClean="0"/>
              <a:pPr>
                <a:defRPr/>
              </a:pPr>
              <a:t>25</a:t>
            </a:fld>
            <a:endParaRPr lang="en-US"/>
          </a:p>
        </p:txBody>
      </p:sp>
      <p:graphicFrame>
        <p:nvGraphicFramePr>
          <p:cNvPr id="4" name="Πίνακας 3"/>
          <p:cNvGraphicFramePr>
            <a:graphicFrameLocks noGrp="1"/>
          </p:cNvGraphicFramePr>
          <p:nvPr>
            <p:extLst>
              <p:ext uri="{D42A27DB-BD31-4B8C-83A1-F6EECF244321}">
                <p14:modId xmlns:p14="http://schemas.microsoft.com/office/powerpoint/2010/main" val="2978236892"/>
              </p:ext>
            </p:extLst>
          </p:nvPr>
        </p:nvGraphicFramePr>
        <p:xfrm>
          <a:off x="488515" y="1478070"/>
          <a:ext cx="10684700" cy="5230682"/>
        </p:xfrm>
        <a:graphic>
          <a:graphicData uri="http://schemas.openxmlformats.org/drawingml/2006/table">
            <a:tbl>
              <a:tblPr firstRow="1" bandRow="1">
                <a:tableStyleId>{5C22544A-7EE6-4342-B048-85BDC9FD1C3A}</a:tableStyleId>
              </a:tblPr>
              <a:tblGrid>
                <a:gridCol w="2904581"/>
                <a:gridCol w="1867228"/>
                <a:gridCol w="2178434"/>
                <a:gridCol w="2074698"/>
                <a:gridCol w="1659759"/>
              </a:tblGrid>
              <a:tr h="733117">
                <a:tc>
                  <a:txBody>
                    <a:bodyPr/>
                    <a:lstStyle/>
                    <a:p>
                      <a:endParaRPr lang="el-GR" sz="1600" dirty="0"/>
                    </a:p>
                  </a:txBody>
                  <a:tcPr marL="121920" marR="121920">
                    <a:solidFill>
                      <a:schemeClr val="accent3">
                        <a:lumMod val="50000"/>
                      </a:schemeClr>
                    </a:solidFill>
                  </a:tcPr>
                </a:tc>
                <a:tc>
                  <a:txBody>
                    <a:bodyPr/>
                    <a:lstStyle/>
                    <a:p>
                      <a:pPr algn="ctr">
                        <a:spcBef>
                          <a:spcPts val="600"/>
                        </a:spcBef>
                        <a:spcAft>
                          <a:spcPts val="0"/>
                        </a:spcAft>
                      </a:pPr>
                      <a:r>
                        <a:rPr lang="el-GR" sz="1600" dirty="0">
                          <a:effectLst/>
                        </a:rPr>
                        <a:t>Π/Υ (€)</a:t>
                      </a:r>
                      <a:endParaRPr lang="el-GR" sz="1600" dirty="0">
                        <a:solidFill>
                          <a:srgbClr val="000000"/>
                        </a:solidFill>
                        <a:effectLst/>
                        <a:latin typeface="Times New Roman"/>
                        <a:ea typeface="Times New Roman"/>
                      </a:endParaRPr>
                    </a:p>
                  </a:txBody>
                  <a:tcPr marL="33867" marR="33867" marT="25400" marB="25400" anchor="b">
                    <a:solidFill>
                      <a:schemeClr val="accent3">
                        <a:lumMod val="50000"/>
                      </a:schemeClr>
                    </a:solidFill>
                  </a:tcPr>
                </a:tc>
                <a:tc>
                  <a:txBody>
                    <a:bodyPr/>
                    <a:lstStyle/>
                    <a:p>
                      <a:pPr algn="ctr">
                        <a:spcBef>
                          <a:spcPts val="600"/>
                        </a:spcBef>
                        <a:spcAft>
                          <a:spcPts val="0"/>
                        </a:spcAft>
                      </a:pPr>
                      <a:r>
                        <a:rPr lang="el-GR" sz="1600" dirty="0">
                          <a:effectLst/>
                        </a:rPr>
                        <a:t>Δημόσια Δαπάνη (€)</a:t>
                      </a:r>
                      <a:endParaRPr lang="el-GR" sz="1600" dirty="0">
                        <a:solidFill>
                          <a:srgbClr val="000000"/>
                        </a:solidFill>
                        <a:effectLst/>
                        <a:latin typeface="Times New Roman"/>
                        <a:ea typeface="Times New Roman"/>
                      </a:endParaRPr>
                    </a:p>
                  </a:txBody>
                  <a:tcPr marL="33867" marR="33867" marT="25400" marB="25400" anchor="b">
                    <a:solidFill>
                      <a:schemeClr val="accent3">
                        <a:lumMod val="50000"/>
                      </a:schemeClr>
                    </a:solidFill>
                  </a:tcPr>
                </a:tc>
                <a:tc>
                  <a:txBody>
                    <a:bodyPr/>
                    <a:lstStyle/>
                    <a:p>
                      <a:pPr algn="ctr">
                        <a:spcBef>
                          <a:spcPts val="600"/>
                        </a:spcBef>
                        <a:spcAft>
                          <a:spcPts val="0"/>
                        </a:spcAft>
                      </a:pPr>
                      <a:r>
                        <a:rPr lang="el-GR" sz="1600" dirty="0">
                          <a:effectLst/>
                        </a:rPr>
                        <a:t>Ιδιωτική Συμμετοχή (€)</a:t>
                      </a:r>
                      <a:endParaRPr lang="el-GR" sz="1600" dirty="0">
                        <a:solidFill>
                          <a:srgbClr val="000000"/>
                        </a:solidFill>
                        <a:effectLst/>
                        <a:latin typeface="Times New Roman"/>
                        <a:ea typeface="Times New Roman"/>
                      </a:endParaRPr>
                    </a:p>
                  </a:txBody>
                  <a:tcPr marL="33867" marR="33867" marT="25400" marB="25400" anchor="b">
                    <a:solidFill>
                      <a:schemeClr val="accent3">
                        <a:lumMod val="50000"/>
                      </a:schemeClr>
                    </a:solidFill>
                  </a:tcPr>
                </a:tc>
                <a:tc>
                  <a:txBody>
                    <a:bodyPr/>
                    <a:lstStyle/>
                    <a:p>
                      <a:pPr algn="ctr">
                        <a:spcBef>
                          <a:spcPts val="600"/>
                        </a:spcBef>
                        <a:spcAft>
                          <a:spcPts val="0"/>
                        </a:spcAft>
                      </a:pPr>
                      <a:r>
                        <a:rPr lang="el-GR" sz="1600" dirty="0">
                          <a:effectLst/>
                        </a:rPr>
                        <a:t>Ιδιωτική Συμμετοχή (%)</a:t>
                      </a:r>
                      <a:endParaRPr lang="el-GR" sz="1600" dirty="0">
                        <a:solidFill>
                          <a:srgbClr val="000000"/>
                        </a:solidFill>
                        <a:effectLst/>
                        <a:latin typeface="Times New Roman"/>
                        <a:ea typeface="Times New Roman"/>
                      </a:endParaRPr>
                    </a:p>
                  </a:txBody>
                  <a:tcPr marL="33867" marR="33867" marT="25400" marB="25400" anchor="b">
                    <a:solidFill>
                      <a:schemeClr val="accent3">
                        <a:lumMod val="50000"/>
                      </a:schemeClr>
                    </a:solidFill>
                  </a:tcPr>
                </a:tc>
              </a:tr>
              <a:tr h="12929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effectLst/>
                        </a:rPr>
                        <a:t>Στρατηγική Επιλογή 1: Επένδυση στη δημιουργία και διάχυση της Νέας Γνώσης</a:t>
                      </a:r>
                      <a:endParaRPr lang="el-GR" sz="1600" dirty="0" smtClean="0">
                        <a:solidFill>
                          <a:srgbClr val="000000"/>
                        </a:solidFill>
                        <a:effectLst/>
                        <a:latin typeface="Times New Roman"/>
                        <a:ea typeface="Times New Roman"/>
                      </a:endParaRPr>
                    </a:p>
                    <a:p>
                      <a:endParaRPr lang="el-GR" sz="1600" dirty="0"/>
                    </a:p>
                  </a:txBody>
                  <a:tcPr marL="121920" marR="121920"/>
                </a:tc>
                <a:tc>
                  <a:txBody>
                    <a:bodyPr/>
                    <a:lstStyle/>
                    <a:p>
                      <a:pPr algn="r">
                        <a:spcBef>
                          <a:spcPts val="600"/>
                        </a:spcBef>
                        <a:spcAft>
                          <a:spcPts val="0"/>
                        </a:spcAft>
                      </a:pPr>
                      <a:r>
                        <a:rPr lang="el-GR" sz="1600" dirty="0">
                          <a:effectLst/>
                        </a:rPr>
                        <a:t>981.444.092 €</a:t>
                      </a:r>
                      <a:endParaRPr lang="el-GR" sz="1600" dirty="0">
                        <a:solidFill>
                          <a:srgbClr val="000000"/>
                        </a:solidFill>
                        <a:effectLst/>
                        <a:latin typeface="Times New Roman"/>
                        <a:ea typeface="Times New Roman"/>
                      </a:endParaRPr>
                    </a:p>
                  </a:txBody>
                  <a:tcPr marL="33867" marR="33867" marT="25400" marB="25400" anchor="ctr"/>
                </a:tc>
                <a:tc>
                  <a:txBody>
                    <a:bodyPr/>
                    <a:lstStyle/>
                    <a:p>
                      <a:pPr algn="r">
                        <a:spcBef>
                          <a:spcPts val="600"/>
                        </a:spcBef>
                        <a:spcAft>
                          <a:spcPts val="0"/>
                        </a:spcAft>
                      </a:pPr>
                      <a:r>
                        <a:rPr lang="el-GR" sz="1600" dirty="0">
                          <a:effectLst/>
                        </a:rPr>
                        <a:t>834.694.092 €</a:t>
                      </a:r>
                      <a:endParaRPr lang="el-GR" sz="1600" dirty="0">
                        <a:solidFill>
                          <a:srgbClr val="000000"/>
                        </a:solidFill>
                        <a:effectLst/>
                        <a:latin typeface="Times New Roman"/>
                        <a:ea typeface="Times New Roman"/>
                      </a:endParaRPr>
                    </a:p>
                  </a:txBody>
                  <a:tcPr marL="33867" marR="33867" marT="25400" marB="25400" anchor="ctr"/>
                </a:tc>
                <a:tc>
                  <a:txBody>
                    <a:bodyPr/>
                    <a:lstStyle/>
                    <a:p>
                      <a:pPr algn="r">
                        <a:spcBef>
                          <a:spcPts val="600"/>
                        </a:spcBef>
                        <a:spcAft>
                          <a:spcPts val="0"/>
                        </a:spcAft>
                      </a:pPr>
                      <a:r>
                        <a:rPr lang="el-GR" sz="1600" dirty="0">
                          <a:effectLst/>
                        </a:rPr>
                        <a:t>146.750.000 €</a:t>
                      </a:r>
                      <a:endParaRPr lang="el-GR" sz="1600" dirty="0">
                        <a:solidFill>
                          <a:srgbClr val="000000"/>
                        </a:solidFill>
                        <a:effectLst/>
                        <a:latin typeface="Times New Roman"/>
                        <a:ea typeface="Times New Roman"/>
                      </a:endParaRPr>
                    </a:p>
                  </a:txBody>
                  <a:tcPr marL="33867" marR="33867" marT="25400" marB="25400" anchor="ctr"/>
                </a:tc>
                <a:tc>
                  <a:txBody>
                    <a:bodyPr/>
                    <a:lstStyle/>
                    <a:p>
                      <a:pPr algn="r">
                        <a:spcBef>
                          <a:spcPts val="600"/>
                        </a:spcBef>
                        <a:spcAft>
                          <a:spcPts val="0"/>
                        </a:spcAft>
                      </a:pPr>
                      <a:r>
                        <a:rPr lang="el-GR" sz="1600" dirty="0">
                          <a:effectLst/>
                        </a:rPr>
                        <a:t>14,95%</a:t>
                      </a:r>
                      <a:endParaRPr lang="el-GR" sz="1600" dirty="0">
                        <a:solidFill>
                          <a:srgbClr val="000000"/>
                        </a:solidFill>
                        <a:effectLst/>
                        <a:latin typeface="Times New Roman"/>
                        <a:ea typeface="Times New Roman"/>
                      </a:endParaRPr>
                    </a:p>
                  </a:txBody>
                  <a:tcPr marL="33867" marR="33867" marT="25400" marB="25400" anchor="ctr"/>
                </a:tc>
              </a:tr>
              <a:tr h="809485">
                <a:tc>
                  <a:txBody>
                    <a:bodyPr/>
                    <a:lstStyle/>
                    <a:p>
                      <a:pPr algn="ctr">
                        <a:spcBef>
                          <a:spcPts val="600"/>
                        </a:spcBef>
                        <a:spcAft>
                          <a:spcPts val="0"/>
                        </a:spcAft>
                      </a:pPr>
                      <a:r>
                        <a:rPr lang="el-GR" sz="1600" dirty="0" smtClean="0">
                          <a:effectLst/>
                        </a:rPr>
                        <a:t>Στρατηγική Επιλογή 2: Επένδυση στην Έρευνα και Καινοτομία</a:t>
                      </a:r>
                      <a:endParaRPr lang="el-GR" sz="1600" dirty="0">
                        <a:solidFill>
                          <a:srgbClr val="000000"/>
                        </a:solidFill>
                        <a:effectLst/>
                        <a:latin typeface="Times New Roman"/>
                        <a:ea typeface="Times New Roman"/>
                      </a:endParaRPr>
                    </a:p>
                  </a:txBody>
                  <a:tcPr marL="121920" marR="121920"/>
                </a:tc>
                <a:tc>
                  <a:txBody>
                    <a:bodyPr/>
                    <a:lstStyle/>
                    <a:p>
                      <a:pPr algn="r">
                        <a:spcBef>
                          <a:spcPts val="600"/>
                        </a:spcBef>
                        <a:spcAft>
                          <a:spcPts val="0"/>
                        </a:spcAft>
                      </a:pPr>
                      <a:r>
                        <a:rPr lang="el-GR" sz="1600" dirty="0">
                          <a:effectLst/>
                        </a:rPr>
                        <a:t>2.374.600.000 €</a:t>
                      </a:r>
                      <a:endParaRPr lang="el-GR" sz="1600" dirty="0">
                        <a:solidFill>
                          <a:srgbClr val="000000"/>
                        </a:solidFill>
                        <a:effectLst/>
                        <a:latin typeface="Times New Roman"/>
                        <a:ea typeface="Times New Roman"/>
                      </a:endParaRPr>
                    </a:p>
                  </a:txBody>
                  <a:tcPr marL="33867" marR="33867" marT="25400" marB="25400" anchor="ctr"/>
                </a:tc>
                <a:tc>
                  <a:txBody>
                    <a:bodyPr/>
                    <a:lstStyle/>
                    <a:p>
                      <a:pPr algn="r">
                        <a:spcBef>
                          <a:spcPts val="600"/>
                        </a:spcBef>
                        <a:spcAft>
                          <a:spcPts val="0"/>
                        </a:spcAft>
                      </a:pPr>
                      <a:r>
                        <a:rPr lang="el-GR" sz="1600" dirty="0">
                          <a:effectLst/>
                        </a:rPr>
                        <a:t>1.501.155.000 €</a:t>
                      </a:r>
                      <a:endParaRPr lang="el-GR" sz="1600" dirty="0">
                        <a:solidFill>
                          <a:srgbClr val="000000"/>
                        </a:solidFill>
                        <a:effectLst/>
                        <a:latin typeface="Times New Roman"/>
                        <a:ea typeface="Times New Roman"/>
                      </a:endParaRPr>
                    </a:p>
                  </a:txBody>
                  <a:tcPr marL="33867" marR="33867" marT="25400" marB="25400" anchor="ctr"/>
                </a:tc>
                <a:tc>
                  <a:txBody>
                    <a:bodyPr/>
                    <a:lstStyle/>
                    <a:p>
                      <a:pPr algn="r">
                        <a:spcBef>
                          <a:spcPts val="600"/>
                        </a:spcBef>
                        <a:spcAft>
                          <a:spcPts val="0"/>
                        </a:spcAft>
                      </a:pPr>
                      <a:r>
                        <a:rPr lang="el-GR" sz="1600" dirty="0">
                          <a:effectLst/>
                        </a:rPr>
                        <a:t>873.445.000 €</a:t>
                      </a:r>
                      <a:endParaRPr lang="el-GR" sz="1600" dirty="0">
                        <a:solidFill>
                          <a:srgbClr val="000000"/>
                        </a:solidFill>
                        <a:effectLst/>
                        <a:latin typeface="Times New Roman"/>
                        <a:ea typeface="Times New Roman"/>
                      </a:endParaRPr>
                    </a:p>
                  </a:txBody>
                  <a:tcPr marL="33867" marR="33867" marT="25400" marB="25400" anchor="ctr"/>
                </a:tc>
                <a:tc>
                  <a:txBody>
                    <a:bodyPr/>
                    <a:lstStyle/>
                    <a:p>
                      <a:pPr algn="r">
                        <a:spcBef>
                          <a:spcPts val="600"/>
                        </a:spcBef>
                        <a:spcAft>
                          <a:spcPts val="0"/>
                        </a:spcAft>
                      </a:pPr>
                      <a:r>
                        <a:rPr lang="el-GR" sz="1600" dirty="0">
                          <a:effectLst/>
                        </a:rPr>
                        <a:t>36,78%</a:t>
                      </a:r>
                      <a:endParaRPr lang="el-GR" sz="1600" dirty="0">
                        <a:solidFill>
                          <a:srgbClr val="000000"/>
                        </a:solidFill>
                        <a:effectLst/>
                        <a:latin typeface="Times New Roman"/>
                        <a:ea typeface="Times New Roman"/>
                      </a:endParaRPr>
                    </a:p>
                  </a:txBody>
                  <a:tcPr marL="33867" marR="33867" marT="25400" marB="25400" anchor="ctr"/>
                </a:tc>
              </a:tr>
              <a:tr h="1519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effectLst/>
                        </a:rPr>
                        <a:t>Στρατηγική Επιλογή 3: Ανάπτυξη καινοτομικής νοοτροπίας και θεσμών και διασυνδέσεων Ε.ΤΑ.Κ με την κοινωνία</a:t>
                      </a:r>
                      <a:endParaRPr lang="el-GR" sz="1600" dirty="0" smtClean="0">
                        <a:solidFill>
                          <a:srgbClr val="000000"/>
                        </a:solidFill>
                        <a:effectLst/>
                        <a:latin typeface="Times New Roman"/>
                        <a:ea typeface="Times New Roman"/>
                      </a:endParaRPr>
                    </a:p>
                    <a:p>
                      <a:endParaRPr lang="el-GR" sz="1600" dirty="0"/>
                    </a:p>
                  </a:txBody>
                  <a:tcPr marL="121920" marR="121920"/>
                </a:tc>
                <a:tc>
                  <a:txBody>
                    <a:bodyPr/>
                    <a:lstStyle/>
                    <a:p>
                      <a:pPr algn="r">
                        <a:spcBef>
                          <a:spcPts val="600"/>
                        </a:spcBef>
                        <a:spcAft>
                          <a:spcPts val="0"/>
                        </a:spcAft>
                      </a:pPr>
                      <a:r>
                        <a:rPr lang="el-GR" sz="1600" dirty="0">
                          <a:effectLst/>
                        </a:rPr>
                        <a:t>292.800.000 €</a:t>
                      </a:r>
                      <a:endParaRPr lang="el-GR" sz="1600" dirty="0">
                        <a:solidFill>
                          <a:srgbClr val="000000"/>
                        </a:solidFill>
                        <a:effectLst/>
                        <a:latin typeface="Times New Roman"/>
                        <a:ea typeface="Times New Roman"/>
                      </a:endParaRPr>
                    </a:p>
                  </a:txBody>
                  <a:tcPr marL="33867" marR="33867" marT="25400" marB="25400" anchor="ctr"/>
                </a:tc>
                <a:tc>
                  <a:txBody>
                    <a:bodyPr/>
                    <a:lstStyle/>
                    <a:p>
                      <a:pPr algn="r">
                        <a:spcBef>
                          <a:spcPts val="600"/>
                        </a:spcBef>
                        <a:spcAft>
                          <a:spcPts val="0"/>
                        </a:spcAft>
                      </a:pPr>
                      <a:r>
                        <a:rPr lang="el-GR" sz="1600" dirty="0">
                          <a:effectLst/>
                        </a:rPr>
                        <a:t>200.800.000 €</a:t>
                      </a:r>
                      <a:endParaRPr lang="el-GR" sz="1600" dirty="0">
                        <a:solidFill>
                          <a:srgbClr val="000000"/>
                        </a:solidFill>
                        <a:effectLst/>
                        <a:latin typeface="Times New Roman"/>
                        <a:ea typeface="Times New Roman"/>
                      </a:endParaRPr>
                    </a:p>
                  </a:txBody>
                  <a:tcPr marL="33867" marR="33867" marT="25400" marB="25400" anchor="ctr"/>
                </a:tc>
                <a:tc>
                  <a:txBody>
                    <a:bodyPr/>
                    <a:lstStyle/>
                    <a:p>
                      <a:pPr algn="r">
                        <a:spcBef>
                          <a:spcPts val="600"/>
                        </a:spcBef>
                        <a:spcAft>
                          <a:spcPts val="0"/>
                        </a:spcAft>
                      </a:pPr>
                      <a:r>
                        <a:rPr lang="el-GR" sz="1600" dirty="0">
                          <a:effectLst/>
                        </a:rPr>
                        <a:t>92.000.000 €</a:t>
                      </a:r>
                      <a:endParaRPr lang="el-GR" sz="1600" dirty="0">
                        <a:solidFill>
                          <a:srgbClr val="000000"/>
                        </a:solidFill>
                        <a:effectLst/>
                        <a:latin typeface="Times New Roman"/>
                        <a:ea typeface="Times New Roman"/>
                      </a:endParaRPr>
                    </a:p>
                  </a:txBody>
                  <a:tcPr marL="33867" marR="33867" marT="25400" marB="25400" anchor="ctr"/>
                </a:tc>
                <a:tc>
                  <a:txBody>
                    <a:bodyPr/>
                    <a:lstStyle/>
                    <a:p>
                      <a:pPr algn="r">
                        <a:spcBef>
                          <a:spcPts val="600"/>
                        </a:spcBef>
                        <a:spcAft>
                          <a:spcPts val="0"/>
                        </a:spcAft>
                      </a:pPr>
                      <a:r>
                        <a:rPr lang="el-GR" sz="1600" dirty="0">
                          <a:effectLst/>
                        </a:rPr>
                        <a:t>31,42%</a:t>
                      </a:r>
                      <a:endParaRPr lang="el-GR" sz="1600" dirty="0">
                        <a:solidFill>
                          <a:srgbClr val="000000"/>
                        </a:solidFill>
                        <a:effectLst/>
                        <a:latin typeface="Times New Roman"/>
                        <a:ea typeface="Times New Roman"/>
                      </a:endParaRPr>
                    </a:p>
                  </a:txBody>
                  <a:tcPr marL="33867" marR="33867" marT="25400" marB="25400" anchor="ctr"/>
                </a:tc>
              </a:tr>
              <a:tr h="809485">
                <a:tc>
                  <a:txBody>
                    <a:bodyPr/>
                    <a:lstStyle/>
                    <a:p>
                      <a:pPr algn="ctr">
                        <a:spcBef>
                          <a:spcPts val="600"/>
                        </a:spcBef>
                        <a:spcAft>
                          <a:spcPts val="0"/>
                        </a:spcAft>
                      </a:pPr>
                      <a:r>
                        <a:rPr lang="el-GR" sz="1600" b="1" dirty="0">
                          <a:effectLst/>
                        </a:rPr>
                        <a:t>Σύνολο</a:t>
                      </a:r>
                      <a:endParaRPr lang="el-GR" sz="1600" b="1" dirty="0">
                        <a:solidFill>
                          <a:srgbClr val="000000"/>
                        </a:solidFill>
                        <a:effectLst/>
                        <a:latin typeface="Times New Roman"/>
                        <a:ea typeface="Times New Roman"/>
                      </a:endParaRPr>
                    </a:p>
                  </a:txBody>
                  <a:tcPr marL="33867" marR="33867" marT="25400" marB="25400" anchor="b"/>
                </a:tc>
                <a:tc>
                  <a:txBody>
                    <a:bodyPr/>
                    <a:lstStyle/>
                    <a:p>
                      <a:pPr algn="r">
                        <a:spcBef>
                          <a:spcPts val="600"/>
                        </a:spcBef>
                        <a:spcAft>
                          <a:spcPts val="0"/>
                        </a:spcAft>
                      </a:pPr>
                      <a:r>
                        <a:rPr lang="el-GR" sz="1600" b="1" dirty="0">
                          <a:effectLst/>
                        </a:rPr>
                        <a:t>3.648.844.092 €</a:t>
                      </a:r>
                      <a:endParaRPr lang="el-GR" sz="1600" b="1" dirty="0">
                        <a:solidFill>
                          <a:srgbClr val="000000"/>
                        </a:solidFill>
                        <a:effectLst/>
                        <a:latin typeface="Times New Roman"/>
                        <a:ea typeface="Times New Roman"/>
                      </a:endParaRPr>
                    </a:p>
                  </a:txBody>
                  <a:tcPr marL="33867" marR="33867" marT="25400" marB="25400" anchor="b"/>
                </a:tc>
                <a:tc>
                  <a:txBody>
                    <a:bodyPr/>
                    <a:lstStyle/>
                    <a:p>
                      <a:pPr algn="r">
                        <a:spcBef>
                          <a:spcPts val="600"/>
                        </a:spcBef>
                        <a:spcAft>
                          <a:spcPts val="0"/>
                        </a:spcAft>
                      </a:pPr>
                      <a:r>
                        <a:rPr lang="el-GR" sz="1600" b="1" dirty="0">
                          <a:effectLst/>
                        </a:rPr>
                        <a:t>2.536.649.092 €</a:t>
                      </a:r>
                      <a:endParaRPr lang="el-GR" sz="1600" b="1" dirty="0">
                        <a:solidFill>
                          <a:srgbClr val="000000"/>
                        </a:solidFill>
                        <a:effectLst/>
                        <a:latin typeface="Times New Roman"/>
                        <a:ea typeface="Times New Roman"/>
                      </a:endParaRPr>
                    </a:p>
                  </a:txBody>
                  <a:tcPr marL="33867" marR="33867" marT="25400" marB="25400" anchor="b"/>
                </a:tc>
                <a:tc>
                  <a:txBody>
                    <a:bodyPr/>
                    <a:lstStyle/>
                    <a:p>
                      <a:pPr algn="r">
                        <a:spcBef>
                          <a:spcPts val="600"/>
                        </a:spcBef>
                        <a:spcAft>
                          <a:spcPts val="0"/>
                        </a:spcAft>
                      </a:pPr>
                      <a:r>
                        <a:rPr lang="el-GR" sz="1600" b="1" dirty="0">
                          <a:effectLst/>
                        </a:rPr>
                        <a:t>1.112.195.000 €</a:t>
                      </a:r>
                      <a:endParaRPr lang="el-GR" sz="1600" b="1" dirty="0">
                        <a:solidFill>
                          <a:srgbClr val="000000"/>
                        </a:solidFill>
                        <a:effectLst/>
                        <a:latin typeface="Times New Roman"/>
                        <a:ea typeface="Times New Roman"/>
                      </a:endParaRPr>
                    </a:p>
                  </a:txBody>
                  <a:tcPr marL="33867" marR="33867" marT="25400" marB="25400" anchor="b"/>
                </a:tc>
                <a:tc>
                  <a:txBody>
                    <a:bodyPr/>
                    <a:lstStyle/>
                    <a:p>
                      <a:endParaRPr lang="el-GR" sz="1600" dirty="0"/>
                    </a:p>
                  </a:txBody>
                  <a:tcPr marL="121920" marR="121920"/>
                </a:tc>
              </a:tr>
            </a:tbl>
          </a:graphicData>
        </a:graphic>
      </p:graphicFrame>
    </p:spTree>
    <p:extLst>
      <p:ext uri="{BB962C8B-B14F-4D97-AF65-F5344CB8AC3E}">
        <p14:creationId xmlns:p14="http://schemas.microsoft.com/office/powerpoint/2010/main" val="953169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800" dirty="0" smtClean="0"/>
              <a:t>Κατανομή χρηματοδότησης της στρατηγικής 2014-2020 ανά τομέα προτεραιότητας</a:t>
            </a:r>
            <a:endParaRPr lang="el-GR" sz="2800" dirty="0"/>
          </a:p>
        </p:txBody>
      </p:sp>
      <p:sp>
        <p:nvSpPr>
          <p:cNvPr id="4" name="AutoShape 2" descr="data:image/png;base64,iVBORw0KGgoAAAANSUhEUgAAAlgAAAFzCAYAAADi5Xe0AAAgAElEQVR4XuydBXRUV9eG37h7ICE4wd2LuxPcte1H0QrFKUWLlqIVKFBKS6G4O8Xd3R0CBEIg7vatcyFpoJGZyZ2ZOzPvXSsr+WbO2WfvZ1/+vv8+5+5rlpycnAxeJEACJEACJEACJEACshEwo8CSjSUNkQAJkAAJkAAJkIBEgAKLNwIJkAAJkAAJkAAJyEyAAktmoDRHAiRAAiRAAiRAAhRYvAdIgARIgARIgARIQGYCFFgyA6U5EiABEiABEiABEqDA4j1AAiRAAiRAAiRAAjIToMCSGSjNkQAJkAAJkAAJkAAFFu8BEiABEiABEiABEpCZAAWWzEBpjgRIgARIgARIgAQosHgPkAAJkAAJkAAJkIDMBCiwZAZKcyRAAiRAAiRAAiRAgcV7gARIgARIgARIgARkJkCBJTNQmiMBEiABEiABEiABCizeAyRAAiRAAiRAAiQgMwEKLJmB0hwJkAAJkAAJkAAJUGDxHiABEiABEiABEiABmQlQYMkMlOZIgARIgARIgARIgAKL9wAJkAAJkAAJkAAJyEyAAktmoDRHAiRAAiRAAiRAAhRYvAdIgARIgARIgARIQGYCFFgyA6U5EiABEiABEiABEqDA4j1AAiRAAiRAAiRAAjIToMCSGSjNkQAJkAAJkAAJkAAFFu8BEiABEiABEiABEpCZAAWWzEBpjgRIgARIgARIgAQosHgPkAAJkAAJkAAJkIDMBCiwZAZKcyRAAiRAAiRAAiRAgcV7gARIgARIgARIgARkJkCBJTNQmiMBEiABEiABEiABCizeAyRAAiRAAiRAAiQgMwEKLJmB0hwJkAAJkAAJkAAJUGDxHiABEiABEiABEiABmQlQYMkMlOZIgARIgARIgARIgAKL9wAJkAAJkAAJkAAJyEyAAktmoDRHAiRAAiRAAiRAAhRYvAdIgARIgARIgARIQGYCFFgyA6U5EiABEiABEiABEqDAMsJ7ICkpCYcPH8aPP/6I/fv3SxHWrFkTn332Gfz8/GBjY6NW1JMnT8b48ePx3XffYdy4cWrN1dfgxMREzJw5E2PGjMGxY8ek+HmRAAmQAAmQgK4IUGDpirSO1omOjpaExcSJE9NdcdCgQdL3Dg4OKntkaAIrOTkZu3fvxsCBA/H48WMKLJUzzYEkQAIkQAJyEaDAkoukQuysXr0a/fr1Q8mSJTFv3jxUrVoVsbGxWLFiBYYNGyZ5+ddff6FNmzYqe2xIAissLAyLFy+Wqm3h4eFSjKxgqZxqDiQBEiABEpCJAAWWTCCVYCY0NFTaBtyzZw/Wr1+PJk2apLolRNa0adNQrFgxSVylVLAiIyOxfPly/Pnnnzh9+jQ++ugjDB48GO3bt0/dSvxQYN2+fRtdunSRbK9Zs0ayKa4Px61cuRI9e/bEN998gzJlymD69OkQAkj87969e2Pz5s2YNGkSYmJipM/69OkDS0tLpLU/Y8YMbNy4ERs2bEDu3LmlLb+OHTtK4z68RPVuyJAhWLRokRSjsCtYUGAp4e6kDyRAAiRgWgQosIwo3ynCxM3NDULc+Pj4ZBqdEFcjR47EggUL/jNOCBtR8RJCJrsC60PjTk5OkoATwimlyiQ+W7VqFVq2bJkqsC5fvvwfv8S4TZs2oWHDhukKrKlTp6JChQrS96NHj5bEFgWWEd3kDIUESIAEDIQABZaBJEoVN48fP45atWqhadOmksDy8PDIdJoQOB06dED9+vWlA/FiW/H8+fP48ssvcePGjVQhk12BVa5cOalCVqRIEYwaNQo///wzxGdC/Ig1hZBbsmRJ6iH6FKEoBNaECRMwYsQIhISE4PPPP8eWLVswZ84cqVKV2ZW2mkWBpcrdwzEkQAIkQAJyEqDAkpOmnm2pI7Di4uKkCs/cuXOl81k9evSQvBcHxMVnQvSILUWxdZddgSXEkKiIWVtbS6JqwIABEIftZ8+eDVtb29TPUp5STBFY4mnItWvXonjx4pJv6pwFo8DS883I5UmABEjAxAlQYBnRDXDr1i107txZqlxltUWYmQBJOTuVIniyK7DStnf40LbA/+Fnqp7xYgXLiG5ehkICJEACRkaAAsuIEprZIXfRF0pUjMQZJlGtEpUjOStYovIlDqyLnxRBpYqYosAyohuQoZAACZAACaQSoMAyspshRdSIpwHTtmkQT+GNHTtW6gv122+/SU/sLV26VHrqUN0zWPfu3UPXrl1x584dLFu2DG3btsWFCxeks1viSUQKLCO7qRgOCZAACZCA2gQosNRGpuwJ4slAcXZK/KR3pW00+urVK0kUiVYLH16ZPUUo1vjiiy/wxx9/pLsGBZay7xF6RwIkQAIkoH0CFFjaZ6zzFTJ6VU6vXr3e64ElHNOkD5aY5+/vLz3hJ/ptiScBRXNTUdkSva4osHSeci5I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gQgSiTh9A+I6/EXP5NBJePZcit8zhA9tyH8GpZQ/Yf1TfhGgwVBJQLgEKLOXmhp4ZMIHExGQkxifDwtIMCfHJCA2Kh7k54H8nGnExSYiPTZI+Fz+JCclISnz7k5wMFK3ohCJlrBDy988ws7KGmY0tzO0cYO7gBHNHF5g7iR9XWIjfDs5IjotFUlwMkJgIWFjA3NYeZtY2BkyPrmdE4M3SmQhe+n2mgNz7jIJbn5GESAIkoGcCFFh6TgCXN2wCUeGJknASQsnBxRKv/GPhfzsKD65F4tndaDy9G4Xw4AS1gmzVzwctutvjYZNCKs2zcPWQKhiWXrlhmSsfrHzyw6pgMVjnLwrLnLmQGPIGyQlxMLOxg4Wzm0o2OUh5BETlKmBIJ5UcyzV3Hew/aqDSWA4iARLQDgEKLO1wpVUjJBAXnYTYmCRY2ZghKRGSeHp8Iwq2DhY4vO6V9L9FBSq7l7oCK7P1zCytYF2wOKwLl4R1kdKwLVERNsXLISkqAkkx0bAQVTGKruymTCfzX47/DBH7Nqm0lmOjdvD67jeVxnIQCZCAdghQYGmHK60aAQGxdWduYYaw1/FSVerupYh3ValoBL+M01qEcgqsjJy0LlwKtqUrw7bMR7CrVAtmtvZICguGuaMzLFw9tRYbDWtO4HGbMqlnrrKyIiqa+bdczWoYvycBEtAiAQosLcKlacMjEB2RKDl96VAIbpwMw8VDIdJ5KV1euhBYH8ZjlbcQ7CrVhl3lurCv1lASW8kJ8bDKo9o2pS75mOpa92t4qBW674nXao3nYBIgAXkJUGDJy5PWDJBASGA8nD0sce1EGI5vDsKlwyF6jUIfAuvDgO0q14F99cZwqN0cZrZ2SIoMh3VeX0gHznjphQAFll6wc1ES0JgABZbG6DjRkAm8DoiDlbWZdAD9xLbXOLPrDcLexCsiJCUIrLQgbEpUgENdPzg2aAMzKyskx8bAKl9hRbAyJSe4RWhK2WasxkCAAssYssgYVCIgnviLDE2Au7c1jm4KkkTV/SsRKs3V5SClCay0sduVrwHHxu3h2LQTEl8FwNzeERY5cukSj8muxUPuJpt6Bm6gBCiwDDRxdFt1AuJAup2TBe5fjpRE1Zndr5Gk22NVqjsLQMkCKzUQMzM4NesMp+ZdpScURSsI6wJF1YqTg9UjwDYN6vHiaBLQNwEKLH1ngOtrjUBESIJ0QP34ltc4ves1Av1jtbaWnIYNQmClCdimaBk4teoF5za9Ee//AOLAvGgPwUt+AsFLZ+JNFo1G3fqMgjsbjcoPnxZJQE0CFFhqAuNwZRMQfajMzN4+BXhkwytcPxmmbIfT8c7QBFZKCKLTvHO7T+HS8TMkix5bHl5S93le8hLI/FU53dlgVF7ctEYCGhOgwNIYHScqiYAQVonxSdi2OACH179CSrsFJfmoqi+GKrDSxufcuhdcOg+QXtlj4eZJoaVq8jmOBEjAaAhQYBlNKk04kGRg1x8vsPmXZ0YBwRgEVkoinJp3gWv3L6TX9Fjm9OE7Eo3iDmUQJEACqhCgwFKFEscokkBUWCIeXI3A6ln+0jsAjeUyJoGVKrT8esDt46FAchKblxrLjco4SIAEMiVAgcUbxOAIiFfXiJcrr5v7FBf2Bxuc/1k5bIwCKyVm166D4NZnJBJDXsMqd4GsUPB7EiABEjBYAhRYBps603M8JjIRVjbm2PPnC2xZ+NxoARizwBJJEwff3f43Ei7tP0VSZAQs3HMYbS4ZGAmQgOkSoMAy3dwbVOTixcu3zoRj409P8fRutEH5rq6zxi6wUnjYFCkD935jYF20NMTLiXmRAAmQgDERoMAypmwaYSyil5V4QnD9vKc4tcM0Xl5rKgIr5XYVB+E9vvwOyXFx0kF4XiRAAiRgDAQosIwhi0YaQ1xsEo6sf4XNC55LDUNN5TI1gSVtG9o5wOOLiXBo2A4Wzm6mkmqN4jzgfwgrb63GqYAzeB4ZINnwcciFarmqokfxrmiQt55GdjmJBEhAXgIUWPLypDUZCMRGJyHwSQz+nvEED65GymDRsEyYosBKyZB9zSbIMfwHqRO8aFTK630C35+bjRlnZ2WKZXSV4RhVeRjRkQAJ6JkABZaeE8Dl3ycQH5eMdXP8pWahpnqZssASORfiyvPraXBo2BYWLu6mehv8J25RueqwvZtKPDb4rWIlSyVSHEQC2iNAgaU9trSsBgFxzur2uXAsHv0AkaEJasw0vqGmLrBSMurYsB1yjJ4rvfvI3N7R+BKtZkR9/hmAjfe2qDSrfeE2WNr4V5XGchAJkIB2CFBgaYcrrapBICEuCbuWvcT2JcbbekENHKDA+peWOPSe89ufYV24JCzcTLudQ6nlFVPPXGV1P4kzWdd7X8hqGL8nARLQIgEKLC3CpemsCYimodM/voU3L+KyHmwiIyiw/pto9z4j4dLtc5OuZLktzKXWv4DggW8PwPMiARLQDwEKLP1w56oAnt2PxoyPbyEuxnSeEFQl8RRY6VNyqNMCXhMXwczWXhWMRjeGAsvoUsqAjJwABZaRJ1iJ4YmWC3cvRmD+F3eV6J7efaLAyjgFVnkLwXvan7D0zit1hDeli1uEppRtxmoMBCiwjCGLBhRDTFQizu0Nxl9THmvda1t7CwyYVUhaZ96g98VcZt+lONZmkA/qdcwJe2cLiBdL71/9EtsXByBXIVt8NqUQche2Q6B/DNbOfoprJ0JRu50nmn3iLb3G58zuNxrHR4GVNTqvKb/DvnIdmJtQzywecs/6vuAIElASAQosJWXDyH2JjUrErmUvpB9tX0IEdR+dD0UqOOH22XDMHXQndcnMvksZJMRSy89yYd/KQBzbHISeY9/a+mvyYxQq64AarTyw6Zdn8OvrI9lfMe0xhi8uhuiIRPwy9F62wpNTYImn77ynL5f8eT64vfTbumAx5Bg9DzYlK8LM3AIJr1/izeJpCN++8j2/MxsnvvOatBjWhUoi/ukDBM3/FlEn98G5dW+49h6MN4unI2Lv+mxxyGqye99v4NKpH8wdnbMaahTfs02DUaSRQZgQAQosE0q2PkNNSkzGyulPJLGii2vs3yVgY2uByLAExEYlvSewMvsuxbe+0wrBp7Atvv/kNkTVLe3Ve1x+FCrjiImdr2PIgqLSV5ePhKBRDy9s+ukZzu7VvHolbMklsIQI8hz+A+zK10D0+aN4/lU7yVchjGxKVcbrn8Yh/sk9aYylhxcCRnZH/JP7qaFmNs6paWc4teiGN79OgVufkYg+fwSvvh8KnwXbkBQRhhcje+gizXBu+4nUM8vM2kYn6+l7ETYa1XcGuD4JqE6AAkt1VhypIYFkJCM2IRFLRzzClaOhGlpRb1qRCo7wvx2NgbN8pYlpK1iZfZeyytBfi0pbg05uVnDxtEJEcAJ2//kC+1a+ROsBPu9VsO6cD4d3AVuEvIrHkm8eqOdoOqPlElh5/jwEc1sHJIYFIzk6MlVgfbikqAQ5t/kYQfPGIGLfxgz9TzvOrkpd2JauAv8eNeDz4yZpTuTRXXDtNgivF3yXqZ1sA/rAgEOdlvCe/gdgZi63aUXa46tyFJkWOkUC/yFAgcWbQqsEohIS0OfYLhRzccfQklUwp+ddBDyM0eqaaY2nVJjSCqyU7zP7buLaUnDJYYWdSwNwdGMQ2n2RG2VquWD55EcIfR2PPpMLIk8Re+kM1sWDIajcxA03Toahup8HYAac2v5G2jbU5JJLYNmWq464u1fhPeMvyY2UCtaHPuUYMQt2Vevh5fi+iL15MUOX045zqNXs/QrWhWOwzl8ECUEv8HJcH03CztYcUaXznr0G5nam+YRhtuBxMgmQgFYIUGBpBSuNCgLBcTHofXgHboS8loAMLlUJPfKVwtgG15Gko84Mmgqsb1eUkA62pwizai080PHrPPhnxUvsWf7vGTJxWH7Ir0Xw6mmsdOj9+f0YiN5eZeu44I8Jj6SnJdW95BJYKeumVJjSE1iOjdrD48vvEL5zNd4smpKhqx+OE9uPOSf8CpvCpaUzWJGHt0svao4+fUASXqL7eviu1dK2oa4um6JlkHvRbpjZ2OpqSa5DAiRAAhkSoMDizaEVAq9iotD90HY8CA95z/70ynVQ1yk/xje7oZV1PzSqqcAaNMcXQjzNGfD2cLwQWB0G58bOpS9wcG1g6jLNP/VGjdae2LEkAK3658LpXW8Q+CRWqnht+vkZTu18Ky7VuXQlsOyrN5JerBx96SQCJw/K0MWsxomD9D4/bUb8s4ew9i2JuAe3kPgmEPY1myJw8ueIuXxSnfA1HusxaDwcu3+O8LhwuNm6aWyHE0mABEhADgIUWHJQpI33CLyMjkTXQ9vwJCIsXTJLazWHb7w7prS/pXVymgos0W6hQdec2PFbAE7vfCMJphIfOeGPiY/w4Gqk5LdXPlv0nVEQT+9EY/VMf4z6o5jBVLCcW/WEa8/BiPe/J20NJkWlX2lTZZxb76/h5NcTwb/PhNtnoxCxZz3i/e/DfeB4vFn4HcJ3r9V6nt3+N1I6bN9+e1c8Dn+CnW02w9vBS+vrcgESIAESyIgABRbvDVkJBMZEocvBrRmKq5TFNjdsBzt/O/zQ57as639oTB2BJapUnYbmweH1r7D11+foOiKvdKbKxt4CoUHx2LrwOY5v/fcpSHHYXZy9EluBQnS1GeiDht28YG4JHN/8GqtmPtEoNm1XsJzbfQr3fmMQc/E4Aqd8kbG4UmGcVT5feE1eiri71xE0ZxRyL9mj8wqWa/cv4Pb5BHTf9TH2PN4nMS/oUgC72m6Bl31OjXLASSRAAiSQXQIUWNklyPmpBN7Exkji6sNtwfQQuVjbYEuj9nh9NhELh//bGoA45WvTkMLywzNYuRftgm2Zqu+hFhWsoFkjpM88vpqCsE3LYFe5TobjUqpS4slCx4btpC3GmOvnJOHm0mUAzCwsEbZtBYJmj9RqSp079IHrkKno889AbHuw4721irgWxu52W+HO7UKt5oDGSYAE0idAgcU7QxYCkQnx6Hpwa+qBdlWMFnRywYYGbXFpWxj+nq5ZtUeVdQxtjNwVLEOLX1V/xWF6l9Gz8cWhIVh/922riA+vsp6lsbPtFjhY8elCVblyHAmQgDwEKLDk4WjSVpKSk9Hj8HaceRWgNoeKHl5YXb8Vtv8aIB0g5yV/BcsYmTo0aA3nCb9gxLEx+PvWmkxDrOFTHdtar4e5kfTJ2vs0BL/fDsSxF+F4FhknxZ7bwRq1vJ3wv2I50SSPqzGmnDGRgMERoMAyuJQpy+HYxER8fXo/9j57pLFjDX3y45fqjbFi0mOc2pG9LugaO6GgiaxgZZ4M8VSj8/SlGHfyOyy78bbHV1ZXy4LN8VvjhbC1MOyO75PO+2Pi+aeZhjuxUl5MqJQnKyT8ngRIQMsEKLC0DNiYzYfExWLW1TNY9eBmtsPsWKAYxpWvgYUDH+DeJfV7R2XbAQUZoMDKOBmiearz3JWYem4WFl39Ta2sfVqyF8ZX+xauNi5qzVPKYFG5arpTtX9re1qUYCVLKYmjHyZLgALLZFOfvcBFn6s1D25h7vVz2TOUZna/YuXQr3B5TGt3C2GvE2Sza2iGKLDSz5hN0bJwXrgRsy79jJ8uLdAorWOqjoQQWp52nhrN1+ekrvvvYM191fqqdfH1wOqGb9+TyYsESEA/BCiw9MPdoFcV4urYy2cYfuag7HF8W646WnkVxtiGumlEKnsAMhikwPovRKu8heDy+278fP03zDo/L1uUlzRagPp56sDDziNbdnQ9Oc/K86lnrrJaW5zJetqjUlbD+D0JkIAWCVBgaRGuMZqOiI/Do4gwtMnkpcDZjfvHao1Qwcobk/xU2w7J7npKm0+B9X5GLN1zwmX1ESy9/TemnJkhS7qOdPoHhV19YWdpJ4s9XRgxW6xeR/zkftV14RbXIAESyIAABRZvDbUIiHYMrf/ZiEcRoWrNU3fwqrqtkDPEGdO7a7/bu7q+aXs8Bda/hM1t7eG2+Sz+frgV356YIBt6X5dCONxpLxysHGSzqW1DFFjaJkz7JCAvAQoseXkatbWw+DiMPHsI/2TjiUFVAVmbW2Bro/aIv2WB+Z/fVXWaUYyjwPo3jR47rmLT830YemSU7LkVTxYuaDAPztbOstvWhkFuEWqDKm2SgPYIUGBpj61RWX4eFYH1j25j/vXzOovL284Bmxq2w8ND0fh9nOZtIHTmsEwLUWC9Bemx7RJ2B53CwANfyUT2v2ZGVxmOnsW7Ibejj9bWkMswD7nLRZJ2SEA3BCiwdMPZoFcRL2++EfIanx3brfM4Srh6YF39Nji6Kggb5j/T+fr6WJACC/DYfB6Hwq/g0739tZ6CNS1WoHyOMsip8PcWsk2D1m8FLkACshKgwJIVp3EaC4+PQ7M96/AiOlIvAdbImRvL67bEmln+OLg6UC8+6HJRUxdYnhtO42TsA3Tb9bFOsPs45MLJrocMYqtw0vmnmHjeP1MubDSqk9uGi5BAlgQosLJEZNoDXsVEY/KlE9jhr98XMvvl9cX3leti6chHuHJEuwfs9Z1xUxZYOdacwHm8QPvtXXWahnaF22BGzcnIaZ9Dp+tqshhflaMJNc4hAd0ToMDSPXODWfFxRBiOvXyK8ReOKcLnXoVLYWjJKpjT6y4CHsQowidtOGGqAivnyiO4ZhOOFlvaaQNrljZn15mB+nnroqBzgSzHcgAJkAAJZEWAAisrQib6vdgWDI6LQePda5GQlKQYCl+VrISe+UthbKPrSDLSZu+mKLC8/tiPOy7JaLzJD0nJ+rnfrMytcKbbUbjbuhnEdqFi/lHSERIggXQJUGDxxkiXwOvYaIw6exgHA54ojtD0ynVQxzkfJjQ1zkakpiawci3ehQfeDpK4iknQb2Wyaf5G+Kn+XOQwwFfpKO4fKh0iARMnQIFl4jdAeuE/CA/BycDnitkaTM/H32o1Q+F4T0xpb3wiy5QEls/PW/C0oBcab/RDaFyYIv41iq3CWj41UNStiCL8oRMkQAKGSYACyzDzpjWvoxISEJUQj/q7Vku/lXyJHln2T+3ww/9uK9lNtX0zFYGVa85aBJYojCab/PAqOkhtTtqaILq7X+h+QnqNjpO1k7aWoV0SIAEjJ0CBZeQJVjc8/8hwzL9+DpseK797uou1DbY0bI835xKxYLh+n3JUl3Nm401BYHl/vwKhFcqh6abWeBqhvP5mXYt1wqjKw1DAOb+cqaUtEiABEyJAgWVCyc4qVPF+wQfhoeirh4aiWfmW0fcFHF2wsWFbXN4WjpXTH2tqRlHzjF1geX23FNE1aqLZ5jZ4EPpQUezTOrO6xV+SwCrGrULF5oiOkYCSCVBgKTk7OvYtOiEBnQ9ukbq2G9JVwcMLq+u3ws5FL7DjtwBDcj1dX41ZYOUc+wsSGzZD881tceuNsrd2y3iWxq62W+BgZa+oe+rGy704/vB33As6hpDot9U/V7vcKOxZCzUL/g8lvZooyl86QwKmSoACy1Qz/0Hcd0Lf4OjLp5h2+ZRBEmnokx+/VG+MlZOe4OQOwxKIHwI3VoGVY+RsmLfsBL8t7XD51VWDuM+m1JiI2rlroqxnaUX4u/36JGy7MTFTX1qVnAi/UhMU4S+dIAFTJkCBZcrZfxd7XFISYhMTUGvH34iIjzNYIh0LFMP48jWwcNBD3L0YbrBxGKPA8vxqCmw7/Q+ttnTE2ZfnDCY34pD71Z5nkYxkuNq46tVvUbmaf6SpSj4MrrOHlSyVSHEQCWiPAAWW9tgajOW7YcFY9/A2lt65YjA+Z+Ro32Ll0L9IeUxvdxuhQcp+CjKjGIxNYLn3HwunXl+i3bYuOPb8hMHdY5+X648uRTuhjGcpvfq+5FRXnPNfo5IPlfN2Qd9qq1Uay0EkQALaIUCBpR2uBmP1TWwMwuJj0XCXav+H2xACG1OuOlp7FcbYhjcMwd3/+OjXzwctu9vjYZNCBul/WqfdPhkG935j0GF7NxzwP2Sw8ZzrfhyWZpbI7+hlfoMAACAASURBVJxPbzGM2p4n9cxVVk6IM1nf+z3Nahi/JwES0CIBCiwtwjUE0/fDQ7Dk9mWpgmVM1/xqDVHRKhcm+RleI1JjEViuXQfC9ctJ6LX7f9j1aK9B3149i3fDwLJ9UdKjhN7i6L/OTK21F3VKVms8B5MACchLgAJLXp4GZe1lTCSCY2PQcu8Gg/JbVWf/rtsKXqHOmN7tlqpTFDHOGLYIndt+Apdh09Fv/+fYcn+7Irhm14mjnffD2sIaRV0LZ9eURvMpsDTCxkkkoDcCFFh6Q6//hcUrcRbcvGgQTUU1oWVtboGtjdoj4ZYl5n1+RxMTeplj6ALLqVlnOI+Zi8GHh2PtHeMR76L56BflBqKUnqpY3CLUyz9HLkoCGhOgwNIYnWFPDIqJxpvYaDTfu96wA8nCey87B2xu2A6PDsVg6TjlNrVMG4YhCyyHui3h/N1CjDo2DiturTK6e+t4l4OwNLPQy3sKecjd6G4nBmTkBCiwjDzBGYUnnhxcducq1jw0rO0zTdJV3MUD6xu0wbFVr7F+vvIP/hqqwLKrWh/O3y/DhNNT8fv1PzVJleLn9C7RA/8r9THK5Sijc19vvNiL+UfZpkHn4LkgCWhIgAJLQ3CGPC0yIR6hcbGoveNvQw5DLd9r5MyN5XVbYu0sfxxYHajWXF0PNkSBZVumCpznr8H087Ox8MoSXSPT6XpXep5FYnKiXt5TuP3GJGy7nkWj0VIT4VeSjUZ1elNwMRJIhwAFlgneFrdD32DLk7tYdOuySUXfMq8vZlapi99HPsblwyGKjd3QBJa1b0k4L96CuZcXYv7FnxXLVS7HBlf4HC0LNkcVr0pymVTLjqhkHX/EV+WoBY2DSUAPBCiw9ABd30vGJyWh8tblBt21XVOGPX1LYVipKpjX+x6e3Y/W1IxW5xlSmwbLXPnhunwvFtxYhpnn5miVi1KMi+7u9z65huiEaLjYuCjFLfpBAiSgMAIUWApLiLbdEe8cPP0qABMvHtf2Uoq1/1XJSuiZvxTGN7qJhIQkxflpKBUscxd3uK09jj/urcGkU9MUx1GbDs2sPU3q7F7Nu6o2l6FtEiABAyZAgWXAydPE9dex0fjkyE7cCDHsFyJrEnvaOdMq1UE9l/wY31R53d4NQmBZWsNj20WsebIdo4+Ny246DG5+Gc/SWNtyBbztvQzOdzpMAiSgGwIUWLrhrIhVAqIj8TA8BL0O71CEP/p24reazVA4wQNT2ivrSUpDEFgeO65ga8AhqdeVqV6bW62VtgjL5yhrqggYNwmQQCYEKLBM6PYQr8VZaMSNRTVJ5aaG7WD/zA4/fKqcVwUpXWB5bL2IvW/Oov/+LzRBbjRzuhbthP5lP6PAMpqMMhASkJcABZa8PBVtTbRnKLdpGTR9Q5mDpRUW1mgixdj7yNsqWGFnN0yvXAfl3HPA3MwcgdFRmHv9bLrvNlxZ1w/VcvqkMroXFoyme9ZJNuZ91ADFXNzxKCIUUy6dxOEX/uhaqDgGFC+POdfOYeuTe1ph62xljS2N2iP4fBIWDLuvlTXUNapkgeWx6RyORlxH77191Q3LKMc/7nMbCUkJcLd1N8r4GBQJkIDmBCiwNGdnUDMfhofiROAzjL9wTCO/hQj6rmItVM2RCycDn6VuMwphVN7DC9Mun8SD8FBpTA5bO/Q7vgdizZRLiLONDdvhXFAAvj1/9D0fhpSqjA4FimLWtbMQB9CFfTFmVb1WCI+Pk2xp88rv6AxRybq8PRwrpz3W5lIq2VaqwPJcfxqn4x+hy85eKsVhCoNm1ZmB0h4l8ZF3FVMIlzGSAAmoQYACSw1Yhjw0ICoCQ88cxJlXARqFsa1xB9hbWiIkLhZRCfEZnuMSYqlroRKYfOkEtvv/WxGq5ZUHkyvWwqoHN7H49vv9t0QFrKKHl1TN+qtuS8m/fc8fo0/Rsph55fR7djRyXoVJFTxyYnW91ti55AV2LNGMkQrLqDREiQIrx+rjuGT+Cm22dVYpBlMZVCNXNfxUfw4KuRTUWcgnr/tjy7GbuHQvAIHBkdK6Od0cUL5wLrSpVQLVS+XVmS9ciARIIGMCFFgmcnc8jghDg12rNY62iqe39OThrzXfbhFmdFBeiCghpgaf3o8rb16lrte7cCkMLlUJZjCDk5U1xNOMS25fwdI7V/BhBevUq+fwdXLFy+gofHVqn8Y+qzuxQa58WFCjCVZOfoKT2/T3lKXS+mDl/OsQbthHo9nmNuoiNYnx57odh7WFFfI6aV/YLNp6FuIns6t/6yoQP7xIgAT0S4ACS7/8dbK6ONe06+lDzLp6JtvrpVSY0hNYfnl9MaZcNWx4dAezr73/H4FvylVDxwJFpfNUK+/fwOclKqJd/iIYd+EoXsVEY+5H9SHeGSh83fvsEUTX9aMv/NG+QFFJlG16fOc/W4vZDiYdA2KrckL5mlj4+UPcvRCujSWytKmkCpb37//grrs5Gm9qJZ014vVfAuM/+ga1fGqiird2O7uLytXnc7eplIJfhrRiJUslUhxEAtojQIGlPbaKsRwYE4X+x/e8V1HS1LmMBFZd77zS+auzQQEYfuZQluaFuPq2XHX8ee8afrpxIXW8OKu1oq4fnkSGSYfe74QGIygmCg188mPEmYM4G/QiS9vZHdC3WFkMKFIB09vfQciruOyaU3u+UgRWrkU78MjHBY03+iEqIUrtODSZ4GjliL+aLZWmttvWRfotPlvS6Bc0yFcfVuaWuPn6FkYdG4tjz09kuET/Mp9hSMUvMOHkFKy5sx7F3Irit8YLUNK9BO6HPsSY4+Ox78kBfFyyB76u8CWmnpmJ9Xc3auIyKuQsjz+aLEY+LVewRi/ai71nVXvYo0mVwpjR/221mRcJkIB+CFBg6Ye7TlcVYqX+Ts23B9M6m57A6lywOPoXLycdah98aj/E04pZXUJgjSr7ERbcvIjl966nDh9YvDw6FSyOn26cl7YUtzy+J1W1RpSpih+unsGmx3ezMi3L96IS19qrCMY21H0jUiUILJ8fN+FZ4dxostEPwbG6eW+jEEGz68xADZ9qOPL0GNq+O+81odq36Fm8G2adn4fzgRfxc/05eBz2JMPD9sKOEDx5nHJj+JFvJIE1pupIdC/WBd+dnoZRlYfhyLPjGHJ4BHa02YSwuDB02/Vxtu4bsU3oYO2g1cajzUb8mXrmKitnxZms3T9kL6as1uD3JEACmROgwDLyO+RZZDh2P3uIaZdPyRLphwKru29JDCtdGacCAzDy7KEMxZU4m1XHOy9GnzuMk4HPMbpsNdTxzoOvTu2HaNcgroJOLvixWiPcCnktvcpnQ8O2eqlgpYCaX60hKlrlwiS/m7KwU9WIvgVWrtmrEVSqGJpsaoWXUYGqup3tcUc67YO9lR2CY0IQGR+ZKrA+NLygwXxUzFke1VbXTXdNcei8bu7asLG0wfgT30kC68d6s1HVu7I0RzQIFdeuR3vxebn+mHhqKjbe25wt/6fUmIjquaqiYs4K2bKT2eSKny1Qy/aF3wapNZ6DSYAE5CVAgSUvT8VZE08Pjjx7WGrRIMf1ocBa16CN9ARg2ktUsCa8awchtgHFmatt/vcxtnx1VMvhA0tzczyOCJW2BjenqUiJw+7i7NWIswdx8XUghpaujE+LlIGFmTnWPryll/cnit5ducJcMK2r7rq961NgeU//E2GVK6PZptZ4Eu4vxy2jso3quT7C1aDrWNHsd2lOSgUrrYGGeethdp3vcfPNrXSrTu0Lt8XEat9i64MdaF+4DSadmppuBUtsLxZ1LYKAqBf4397+KvuY0cA6uWtBtGwo4uqbbVsZGaDA0hpaGiYBrRCgwNIKVuUYFS0VymxaphyHDMwTK3NzbG3UAYm3LTFv0B2deK8vgeU1aTFiatVD881tcC9Ef01XUypMHwqsOXVnokfxrohJiMacCz9i/sVf3suHOKu1ruVKhMSGYPP9bRBbiykCS2wbLm70i9SzSpzB2vFwJ9r5tsEB/0PoVqwzYGaG1bfXSduGml6P+9yBk7Wj9FCGNi5uEWqDKm2SgPYIUGBpj63eLUckxOHoi6f44qTuWh3oPWgtOJDTzh5bGrbHo8MxWDr2oRZWeN+kPgRWjjE/IrmxH1psaYcbr3W7Jfoh0IwEVsq472tNQRtfP+l81faHu1Kni6f5Wvv6YejhUcjl4P2ewEq7hhBiW1qvw6OwR9Kh95vBtxEYFYhm+Ztg4IGvcDLgtEY5XtZkMYq7FUNx96Iazc9qEg+5Z0WI35OAsghQYCkrH7J68ywqHAtvXpKae/LKHoHiLu5Y16Atjq9+jfXznmbPWBazdd0Hy3PYTFi17ga/Le1x8dX7TWC1GmgGxrMSWF2KdsTUmpOw+OpSzDw3J9WKmFc3T+33rMYlxWP+xZ8x7czM1M+HVPwKPYt3leaOrjIc6+5uxP2QBxkKMlUZfFKyF/5XqjfKeJZWdYpa49imQS1cHEwCeidAgaX3FGjPgdC4WLTfv1l6Co9X9glUz+kjtZBYO/sp9q96mX2DGVjQZQXL48tJsO/cD623dsLpF9nvkyYHlA8F1pw636Np/sYYfHg4TgWcwYRqY9C8QFN8fXiE1GohvUuIsLRbhCljCrsWwu+NF+Pa6+sYefRb/NN+u2wVLF+XgtjVbity2HnKgSFdG2w0qjW0NEwCshOgwJIdqXIMvoyORI3tK5XjkBF40iJvIfxQpR6WjXqMS4e0075AVxUs977fwPmTIWi/rSuOPNPsHZXaSOmHAkucn5pW8zvUyl1D6oP1MvIlfjg/D79f/xMp1Szxd9oqVUYCS7RrEGevxFbguZfn8W3VURhYti8szC2x4ubfGHF0TLZCutTzNPI45IaFuUW27GQ2ma/K0RpaGiYBWQlQYMmKUznGYhITpO7tw88cVI5TRuJJT9GaolRVzPv4Hp7di5Y9Kl1UsNx6fQ23gWPReUfPDKtAsgdmAgYXNvhR6uju61LIBKJliCRAApkRoMAy0vtDVK9EGwSev9JOgr8sWRG98pfG+CY3kRCXJOsi2hZYLp37wfWryfhkb1/seLhbVt9N3Zg4h9WvzP9Qwr24qaNg/CRg8gQosIz0FgiOjUHPwztwK1R/Ly02UrSpYU2tVBv1XQpgfFN5u71rU2A5t+oFl5EzMeDAl9h0b6uxp0jn8ZXyKCm1ihBPMfIiARIwbQIUWEaa/9jERJTc+Padbry0R2BJzWYomuiBye3ka0SqLYHl2Lg9nMf9KLUxWH1nnfagmLjlZ5/dh72VvYlTYPgkQAIUWEZ6D4hO6B0PZO/1H0aKRvawNjZoB4fndvjh09uy2NaGwHKo1QxOUxZjzIkJWH6TDz7IkqgMjGxrvQEVcpaDg5WDNpehbRIgAYUToMBSeII0cU8ccF95/yamXT6pyXTOUZOAk5U1tjZqj+ALyVgw9J6as/87XG6BZVepNpxn/YVJZ6bjt2vs6p/tBGVhQLyX0K9Qc+R3yqftpWifBEhAwQQosBScHE1dex0bjemXT2PTY9282kVTP41pXn5HZ2xs2A5Xd4RjxdTH2QpNToFlU7ICnH9ej5kX5uGXy4uy5Rcnq0aga7FOGF5pCERfLF4kQAKmS4ACywhzHxIXi16Ht+NGCA+46zK95d1zYk391ti15AW2LwnQeGm5BJZ1gaJw/m0H5l9dhLkXftTYH05Uj4Do5L62xQp4O7z/EnT1rGQ8+ujLp1j/8DbOBb3Ai+hIaaC3nQMqe3qjY8FiqO2VR66laIcESCAbBCiwsgFPqVOTkpOlA+7xSfK2D1BqvEryq36ufPi1RhOsnPwEJ7ZpJnDlEFiWOXPDZcUBLLr1J2acnaUkREbvi5W5FV70ewRzM3PZY51//Tx+vHE+U7uDS1XCVyUryb42DZIACahHgAJLPV4GMZod3PWbpg4FimJC+Zr49YuHuHM+XG1nsiuwzB2d4bbhFP66vwHjT05We31OyD6Byz3PIJ9T3uwbSmNBVK4+ObJTJZt/1GnBSpZKpDiIBLRHgAJLe2z1ZvnUq+focWi73tbnwsBnRctiYNEKmN7hDkIC49RCki2BZW4Ojx1XsM5/N0Zm87UvajnNwe8RWN3iLzTJ1xBmZmaykRl8aj+2+99XyZ5fXl/Mr9ZQpbEcRAIkoB0CFFja4apXq3/eu4bvLp7Qqw9cHPimXDW08SqCsQ3Va0SaHYHlsf0ytr88ii8PDWUK9EhAvDtRvA/R3dZNNi9qbl+ZeuYqK6PiTNZxvx5ZDeP3JEACWiRAgaVFuPowHZkQj9nXzuLPu9f0sTzX/IDAvI8aoJKNDya1vKkyG00FlseWC9gfcgGf7Ruk8locqB0C/cv0weAKX8ja0d133WK1nL3fqZ9a4zmYBEhAXgIUWPLy1Lu10LhYjDx7CPueZ69VgN4DMSIHVtT1Q64wF0zvqlq3d00ElsfGszgefRs9d//PiMgZbijNCzTFrDrT4eOQS7YgKLBkQ0lDJKATAhRYOsGsu0XC4uPQ49A2tmjQHfIsV7I0N5cakSbftsLcQVn3JvPr54OW3e3xsEmhLG2LAZ7rTuJc4lN03MEtIZWA6WCQaNWw0W8VPO08ZVuNW4SyoaQhEtAJAQosnWDW3SKii3vtHavwJjZad4typSwJ5LS1x+ZG7fDkSCx++/ZhpuPVEVg5/j6KK1bBaLW1Y5Y+cIDuCHjaeeBSjzNwkPGdhDzkrrv8cSUSkIMABZYcFBVkQ/TAKrJ+iYI8oispBIq5uGN9gzY4seYN1s19miEYVbcIvZYfxE3HODTZ1IqQFUjg9YBnsvbCYpsGBSaZLpFAJgQosIzs9hBbhBU2/2FkURlPONVy+mBlXT+sm/MU+/5+mW5gqggs79/24n4OKzTe1Apxieq1gTAemsqO5MGnN+Am41OEItofr5/H/KwajZashK9KsdGosu8OemcKBCiwjCzLzyLDUWfnKiOLyrjCaZGnEH6oWg9/jH6MiwdD/hNcVgLLZ+E2PM7rgcYb/RARH2FccIwomgvdT6KgSwHZI+KrcmRHSoMkoBUCFFhawao/o+L9g63+2aA/B7iySgR6+JbE8FJVMf/Te3h65/3zcpkJLJ/5GxBQJJ+0Lfg65o1Ka3GQfgjs77ALFXOW18/iXJUESEDvBCiw9J4CeR2Ijk1AfFIiEhKTEJ+cJL2PMDYpAdFJiYhKiofYQgyLi4V4IfSbuBjpMHxQTDQCo6MQGB2JlzFR8jpEaxkS+KJkRXxcoDQmNLmJuNh/3xuZkcDK9cMqvClbUhJXAZEvSFbhBDb4rUKDvPUU7iXdIwES0BYBCixtkdWT3eNXn2DO2uNwtLOGg501HG3f/RZ/21nD1ckWLg62cLG3gaP4sbOGva0V7GysYGttCStLC8QnJCI+MQkJiYlISEqWBFucEGrJb4VaRGIcwuPjIHpuSUItNgavY6PxKiYKr6KjpW7TIXExeiJgWMtOqVgbDdwKYHyTf7u9pyewvKcuQ0TVj9Bscxs8CmOPM0PI8u+NF6Fd4daG4Cp9JAES0AIBCiwtQNWnyW0nbmHC7wc0dkG8Oy2tOEv9284qVaw52dukCjXnd0LNwdbqrVCzfivUzM3MEJ+YItSSkJD0tqIWm5Qo/YhqWkTC24paaFwMgiWhFo3XMTF4Ffu2miaEWlRCgsaxGMrExTWboliiJya3e9uI9MM2DTkn/Ir4ug3RfHNb3Am+ayhhmbyf8+vNRu8S3U2eAwGQgKkSoMAyssyvOXAV3/99VO9RWVqY/yvU0qmkieqaqKK5ONnBxcEGQrRJYs72bUVNiDRbK0skJydL1TSpopaUKG15ip+45ETEJCUgMjEBEQlxCBVCLTYGb94JNbHtKSpqYsvzZXSkJPCUfG1s0BaOAfaY+cltpK1g5Rg9D2bN2qLllna4GnRdySHQtw8IiPcRDizbl1xIgARMlAAFlpEl/s/dFzF//UmjicrG2lKqnP1bSXsrwsT/TvnM1dFG2vZ0drCFk7343Aaiopay7WljZSmdSRNbnm+FWsr5tLfVNLHtGZkUj/D4WITGxUnbnsGimhYbgyCx9Rn9VqQFavF8mpOVNbY0ao/QC8l4cisKLbrbI3z3Wli37YlWWzrgfOBFo8mpqQQy/qMxGFLxS1MJl3GSAAl8QIACy8huiSXbz2Hh5jNGFlX2wxFVMUmUpTmTJp1RS/OZ27tqmhBqjkKovaumpZ5Ps7B4u+2Z8LaaJgk1UU1LPZ8mqmnxCEt4+yBBcGwMgmNjJZEWFCtE2tutTyHg0rvyOTpjU4O2CHuYhLy+lkiwMEObrZ1wMuB09gHQgs4JjKkyEsMrfQ2x7c6LBEjA9AhQYBlRzpMBLN56Fou2njWiqJQTijhXlirK3m1npq2sib+d7FLOp9nAyUFse9rAUTqfZg07a0uIily659MkkZYImAH5nZ2l/yifeXEeTyOeIiohCpHx4idS+omIi0BYfATC48IRFhcm/YTEhiE0NhQhsf/tq6UcgqblyegqwzGy8lCYiaTKeN04FYbjW4Nw71IEQgLjJcuuOa1QuLwjarb2RMlqzjKuRlMkQAKaEqDA0pScAuclJwOLt1FgKTA177lkZWn+n23OtJW1wZ0rws7KEWcCI3A9OAqOVhawtzRP/bG1MIedpTnEbxsLM9hYmMPa3BxW5mbSj3jyMyE5GYnS7yQkir/F76REJCaLnwQkJCYgITkOcYmxiE+MQWxiFGISoxGd8PYnMiEaUZKgE8JOiLkIhKeIuthwhMYLQReG0JgQhMSFKh25XvwbVWUYRlUaJmsFa/viAGxb/DzTeFr1yyU9KMGLBEhAvwQosPTLX9bVxYHw37afx8It3CKUFawOjQ1oUwVt67thzcWv8GXtHZhy4RnGnfNXywO7FAFmaY6Uv1M/e/dd2s9t341ztDKXxJz47WD5vqhLEXRvRd1bYZeeqBPiThJzkqhLRGKS+Fv8TkBCUjzik+Le/iRGIzYxGjFC0CVGI0oIuoQoRL2r1EW8q9T9K+rC3om6cIMRdd9WHSVtEcp1icrV/C9Ue4p08M9FWMmSCzztkICGBCiwNASn1GnLdl3ATxtOKdU9+pUFgX/mdca2G8Nw8vFylPJuhi9r78S0i88w9qx6IkvXoIUAS0+0pf08pfKWdpyDlTmcrCwgfgtR5/CuUifNe1elE/PEj/U7UWdtbgZLczPES2IuWarYpYo6qUqXsagTVbpYIebeVevSFXVStS5cqtCFSZW6UITGhCIkLkwtrJOqj8NX5QepNSezwUvGPMC5vcEq2avcxA19pxVSaSwHkQAJaIcABZZ2uOrN6qp9V/DD6mN6W58La06gV5Ny+KRVAYzenifVSCnvpviy1k5MvxyAb8880dy4kc0Up5pSKm+Zirt3wi/tWCHi/iPqrMxhL4Rcyvh3lbq0os7i3fbr+6JObL0KQSd+EqRKXbxUrYuDu60zcti5yEZ+VIsrqWeusjIqzmR9v7NsVsP4PQmQgBYJUGBpEa4+TG8+ehPf/XlQH0tzzWwS2D27I/65PwFH7v/6nqWSXk3xVe2d+P5yAL6hyMomZc2nC1GXIubeE3fpiDhRpetbwgvVcjpqvuAHM/tXPq+WrUXnKqk1noNJgATkJUCBJS9PvVvbd+4+Rv66R+9+0AH1CLSrXQJDupbFsK2e6U4s6dVE2i784fILjKbIUg+unkava1QUHQt5yLY6BZZsKGmIBHRCgAJLJ5h1t8jpG/4YOGeb7hbkSrIQ2D6zA477z8S+O3MytFfCqzG+qr0Ls668xKjTfB+hLOC1aGRX8xJoltdVthW4RSgbShoiAZ0QoMDSCWbdLXLjUSB6TlmvuwW5UrYJNK7si0mf1cCQze5ISs783YslvBpJImvOlUCMoMjKNnttGjjaujRqeTvJtgQPucuGkoZIQCcEKLB0gll3izx9FYbW36zQ3YJcKdsENk1rj0uBP2Pnzakq2SqesyG+qr0b864FYvgpVrJUgqaHQRfbl0V5TwfZVmabBtlQ0hAJ6IQABZZOMOtukbDIWNQbvFR3C3KlbBGoVjIPfvy6GYZt8URMQrjKtorlbIDBtXdj/vUgDDv5SOV5HKg7Are7VEBRF1tZF1St0agP/PrlknVdGiMBElCfAAWW+swUPSMpORmV+y5UtI907l8Caye1w73w5dh0dbTaWIrlrC+JrJ+uv8YQiiy1+Wl7gn+PSsjjYC37MnxVjuxIaZAEtEKAAksrWPVnNCYuAS1H/YXg8Gj9OcGVVSJQskAO/DW2I0Zuy4WwmJcqzflwUNEc9TC4zh78cuM1vj7BSpZGELU0Kah3FXjYWmrJOs2SAAkonQAFltIzpKZ/oZExGDBrK277B6k5k8N1TeCvse0QlLgJf1/4PFtLF81RVxJZC24EY/CJh9myxcnyEQj/tKr06iFeJEACpkmAAsvI8i4qV6LR6OFLrGYoObW5czhjy7SuGLurCF5HZj9XRXLUweA6e7HoRjC+pMhSROpj+1STXu/DiwRIwDQJUGAZWd7FIfdft57B6v1XjSwy4wpnyYi2iLfdj2VnessWWGHP2vi6zl4svhWCL46zkiUbWA0NJferruFMTiMBEjAGAhRYxpDFNDEkJCZh7cFrmMX3ESo2s4721tg/tyem7quEgLAbsvpZ2LOWJLKW3ArF5xRZsrJVx1hxVzvc7FxenSkcSwIkYGQEKLCMLKEinDM3n2LA7K1GGJlxhPTj4JZwcL+AX0+010pAvp418XWdf/D77VAMPMZKllYgZ2F0RDkfzPwovz6W5pokQAIKIUCBpZBEyOnGy+AINB+xXE6TtCUjgZO/fozZh+rhcfA5Ga2+b8rXowa+rvsPlt0Jx4CjD7S2Dg2nT2B7s+Jomc+NeEiABEyYAAWWESY/OTkZHw1YBLFdyEtZBGYOaAqfPA8w/2gTrTtWyKM6htTZh2V3KbK0DvuDBZ72qITcOXOynAAAIABJREFUWuiBJZYJCwtDUFAQIiIiEB8fL61sZWUFR0dHeHp6wtnZWdfhcj0SIIF0CFBgGeFtERoRgwFztuL2E7ZqUFp6jy3oiQXH/XA36KhOXCvoUU0SWcvvRaDfEVaydAHdxdoCogeWpbn8TxAGBATg+fPnmYbh4+ODXLnS7+Tu7++PkSNHYvLkydizZw+uX7+OWbNmwd7ePtXmhQsXsG/fPgwbNgwWFv+2mcjoc10w5RokYIgEKLAMMWtZ+PwmLBrz1p3A9pO3jTA6ww1p0qcNUKLYG/xwsKZOgyjo/hGG1N2Hv+5Foi9FltbZN83jilUNi8DNRt4mo6JydffuXZX8L1KkSLqVrO3bt+Px48fo2LEj5s2bhxcvXmDw4MEoX/7fA/mRkZGYOnUqBg4ciLx586aul9HnKjnEQSRgggQosIww6bFxCVh36DrmrD1uhNEZbkhHfumO3890xfUXe3QeRAH3qhhSdz9W3o/CZ4fv63x9U1pwQqU8GFkuN+wtzWUN+8GDBwgODlbJppubGwoVKpTh2CNHjkBUs6ytrREYGIhBgwbBzOzfitsff/whbTf6+fm9ZyO9z8+dO4fx48fj/v37aNasmfS3h4eHSn5yEAkYMwEKLCPN7tUHL/HxtA1GGp3hhTWqe21Ur5CIqfsq6M35Au5VJJH19/1o9KHI0loeDrYqhXq55D8HdeXKldQzV1k5L85klS1bNt1hcXFxmDNnDrp37w7xt6hWzZgxA15eXtJ4ca5r4sSJkphLu32Y3udPnjzBt99+i2+++QaiarZhwwZp23HcuHGSeONFAqZMgALLSLMfG5+A6gMXG2l0hhfWoZ+6YuXFz3Dp2Sa9Op/frTKG1t2P1Q9i8enhe3r1xVgXj/jfR3CQuXolWJ0/f14tZJUqVUp3/K1bt7Bt2zYMHToUiYmJUsWpVq1aqdUqIZrmzp0rze3fvz+KFy8u/Z3e57t27cLly5cxatQoqQL25s0bjB07VhJcabcX1XKcg0nASAhQYBlJIj8MQ7yTsN8PW3D36WsjjdBwwvqifTW0qO2ACbvf/odK31d+t0oYUvcA1j6MxSeHKLLkzEenQh5YUKsQPLXwkmc5BJZ4wnjBggVSBSvt1bRp09Rq1YoVK6SvXF1dJVEltg/Fld7n69atk77r1KmT9Ds6OhrTp09H7969UbhwYTnR0hYJGBwBCiyDS5lqDouD7gu3nMGGw9dVm8BRWiOwf35nbLw2GGee/K21NdQ1nM+tIobWPYB1D+PwMUWWuvgyHN+/hBcmV8mLHLZWstlMMSTHFqGoMM2ePRsjRoyQBJS4Xr58KT0xKCpP+fLlk7YMReXKxsZGqmSNHj1a2u5L7/OTJ0+ygiV7pmnQWAhQYBlLJj+IQ/x/qrtO38XY3/YZaYSGEdanLSqie9NcGLOzgOIczutaAUPrHcCGRwnofVC1p9MUF4TCHFpW1xedfT1lP+AuwpTjkHvK4fYePXqkkkupaokPqlWrhq1bt0piy9LSEgsXLkTp0qWlHltbtmz5z+cFChTgGSyF3YN0RzkEKLCUkwvZPQkKjUKTYX/IbpcGVSewZ04n7L4zBsce/qb6JB2OzOtaHkPrHsTGxwnoRZGVbfIPulVEQSebbNtJz0B22zSkPdwuKlVpr3v37kkVqhIlSkgiq06dOtLXKb2vHBwcUKZMmf98LipfFy9e5FOEWsk4jRo6AQosQ89gJv5HRMeh55R1ePIy1IijVG5oneuXxqAOxTBim7dynQSQx7WcJLK2PElEjwP6q2Q5WVlgY5NiEqvGO95/CXZm36XAXVS7EHoWyQE7S3PcDonG0JOPsMs/BCXd7PB3gyIo4+6Au6HRGPLu877FvTC6vA/GnfPH3/ey35Q3p50VHnWrKK2vrUs0GRXNRjO7RJNR0WyUFwmQgH4JUGDpl79WV+c5LK3izdL4zh864vDjqThw98csx+p7QB6Xshha7yC2+ieh+37diywhgsTh8Dq5nHHgWSgapRFYmX2Xwm10+dz4qrQ3Zl5+jqW3AjG9aj5U8HRAs503IV68/EnRnBhz9glEjyphv//RBzjcqhRC4xLRes8tWfC3zu+GRbV94W0v//mrtA7yVTmypItGSEDrBCiwtI5YvwscuvgQQ3/ZpV8nTHD1FtWK4tuPq+DrzW8PEhvClduljCSytvsD3fbf0anLFzuUhYOlBd7EJiAiPvE9gZXZdylOrm5YFGXc7VFq3SXpo15FcmBa1XwYdfoxGvi4oLqXk/TdvpYlpe+3Pg7G0LK5MPr0E6y+n/3qlbAp1vuqdC6ttGjQaTK4GAmQgCwEKLBkwahcIzFxCagxiP2wdJ2hrTM64GzAXOy+9b2ul87Wej4upTGs7iHseAp01aHIqu3tjEuvI7Hp3RZh2gpWZt9lJrDmVC+An64FSO8ETFvBOvQ8DMVd7fA8Kg5d9sknJM+1L4tKng7Z4s/JJEACxkOAAst4cpluJMHh0fhm8T84c/OpkUeqnPBql82PWZ83wNAtHohLjFaOYyp64uNcCsPqHcLOZ2ayChBVlk+pMKUVWCnzMvvum/K50b+kF8ad9cfB56H4s35h1PRykrYMRYVqRf0iKOfx9gzWpkdv0MXXE3v8Q/Bx0RwQb4hZfueVtG2YnSv+s2paecFzdnziXBIgAf0RoMDSH3udrBwVE4+NR27wvYQ6of12kfVT2uPmmyXYen28DleVd6lcziUlkbX7mTk6y1jlycpLTQWWOAS/tK4v2hRwl5Y49yoCvs62mHLhKX6+/iJ1WTFuv19J3A+LkbYUrwdH40VUHFrld8fHB+/h6IuwrFxM9/uqORxxoFUpbg9qRI+TSMA4CVBgGWde34vqZXAEmo9YbgKR6j/EcoW9sXRUGwzf6oXIOMPuop/LuQSG1TuMPc/N0ekf+bbSMsuSpgLrQ5sjy/lgYElvfHXiIbY9/vcFyaLS9b/iOfHd+aeYWCkPVt4Lwt3QGOlQ/DdnnuCvu680uonGVcyD7yrn1WguJ5EACRgnAQos48zre1GFRcbi87nbcP1RoAlEq98QV45vh+exa7H20tf6dUSm1b2diksia1+AJTr8c1smqxmb0VRgzaiaD32Ke2HqxafY+zQEEyu97aZef/u/bzIo6mKLNY2K4vLrKHx5/CFOti0tWwXrzcdV4GZjqXU+XIAESMBwCFBgGU6uNPY0MjoOaw5ew88bT2lsgxOzJlAwlxvWf9cF3+wogOBo/6wnGMgIL6diGF7vMPYHWKG9lkWWOgJLPCkoDrIvvPECP1x+jpUNiqBpXldYmAEXgyIx4vRjiAPtKZeoMImzV2Ir8FRgOCZXzouvy+SSzk2J1g5fHH+oUUaKudrhasdysDI302g+J5EACRgnAQos48zrf6IKDI5EsxF/mki0+gnz99FtEWmxG8vP9dGPA1pc1cupqFTJOvjCGu32ar+SpcVQZDct+ncNLOklu10aJAESMGwCFFiGnT+VvQ+NiMGwBbtx4c5zledkNtDB1gqzBjWXhgycszV16MhutdG6VnHYWVtBnP0SVbOdp/57fiejcYV83DCtb2MUzuMhdaCfveYYjl99gvZ1SuLT5hWxYPNp6R2LSrs8nO2xa1Z3fLe3DF6G6+a8kq4Z5HQsguH1D+PQCxu0pciS8NtamCP4kyrSb14kQAIkkJYABZaJ3A9xCYnYevwWpv11ONsRCxH0TY+6qFjUB2dvPcWA2W8FVv2KhTC8S02sPXgN6w9dw3f/a4ic7o7oNWX9e2tmNm5g26poXaM4ftp4Cv1bV8HZW88wZfkh/DayLcSrf77+aWe2/deGgQVDW8HS6SSWnOqiDfOKsZnTsTCG1TuCI4E2aLOHlawvS3tjbIU8EK/J4UUCJEACFFgmeg/I1XR01YTOUoUqLDIGUbHxqQJLiKNO9Upj9prj2HHyNsZ/XB81SufDuKX7JKGUcmU2rvlHRVHW1xsdx6/Cr8NaS1MOX3qEnk3K4ccNp7DnjPKqV5bm5ji2oDdmHqwJ/5C3ncSN+crh6Ivh9Y7gaKCdbK+ZMVRet7tUgDg8z4sESIAEPiTACpYJ3ROi6ejctSew/WT2Kg8ViuTCHf8gzP787RahNitY524/Q0FvN7wKicSoRXsVma05nzeHh/dN/HyspSL904ZTORwKYVj9IzgeaI9WMr3LTxt+atOmePfgL7UKIY+DtTaXoW0SIAEDJUCBZaCJ09Ttqw9e4uNpGzSd/t68lApTisASX078tAHEe/gsLcwREhEjncESjU4/vDIaJ7Yfp3zWGEXzvj2DdfDiAzSpUhgnr/mjVY1iMDMzkwSi2DZUynV8YS/8eLQpHrw+qRSXdOKHp0NBDK9/BCdeOcBvtzwvTNaJ4zItsq1Zcekdhx5szyATUZohAeMiQIFlXPnMMprImHh8NnMTbj/J/gtuPxRYX3WojqZVC+OHVcdw6NJDfN2pBhpX9sW0FYelg+opl6rjxEH6X4e3wdPAUOnQ+4NnbxAUFoU65Qpg/NL9uHg3IMt4tT1gat9G8C0UgNmH6ml7KUXa93AoIG0XngpyREsTElll3e1xqFUp9r5S5F1Jp0hAGQQosJSRB515EZ+QiC3HbkmiJ7vXhwLrx8Et4ePhLJ2fElfL6sUwrEtNrDt0DQs3n0ldTtVx/2tREW1qlcDibecwoHUV7Dx9R6pqfdm+mnQIXpzz0vd19JceWHyqA24F7te3K3pb38M+P4bXP4rTr53QYtdNvfmhy4V/qlkQTfO4ogjPX+kSO9ciAYMiQIFlUOmSx9nEpGTUG7wUogFpdq70KliNKheSxJRopSAqWM0/KoIZfx/FwQv/vkhXVLCyGpffyxUzBjTBHf/XmPn3EfwxpoPiKljf9qqLSmWiMH1/1exgNIq57vb5JJF19rUzmhu5yHK2tkDwx1VgLt4SzYsESIAEMiBAgWWCt0Z4VByW7TyPP3ZfzFb0HwossaX3Tc+6aFCxEGysLBEWFYvV+69g0daz71Wzlu++mOG4FIfEk4bi7JXYChTnxga1rYrujctBPLG3+dhNzFh5JFu+yzH58M/dsPz8x7jyfJsc5gzehrt9XgyvdxTng13QdKfxVrKGl/XBZ8VzQnRw50UCJEACGRGgwDLRe0McQG/w9e8mGn32wx7SqQYaVrPCpL2ls2/MiCy42eWRKlkXg13RxEhF1v2uFVDIma0ZjOi2ZSgkoBUCFFhawap8o+IF0PPXn8Smo/99wk/53uvfwwM/dsG6K4Nwzn+t/p1RmAeudrklkXU5xA2NdxhXJatTIQ/8UC0/8jvaKIw63SEBElAaAQospWVEh/4EvA5Hy1F/6XBF41iqX6sq6NDQA2N3+RpHQFqIwtXORxJZV0I80GiH8Yj4/S1LopqXE+wt+WocLdw2NEkCRkWAAsuo0qleMKKKNWv1sWw3HlVvVcMf/c/cTth+ayROPPrD8IPRYgQutrkkkXUt1BMNjUBkVcnhiD0tSrA1gxbvGZomAWMiQIFlTNnUIJbnQeHwG80qlqroejQqhz5tCmLU9tyqTjHpcS623hhe/xiuh3miwXbDrmQtq+uLLr6esGP1yqTvaQZPAqoSoMBSlZSRjguPisWctSew5ZhxnZXRVrp2z+6Iffcn4fD9BdpawujsOtt6SSLrZlgO1DdQkSVe5vyiV2WwMYPR3Z4MiAS0RoACS2toDcdwUGgUmgzjdldWGWtTswSG9yiHoVs8shrK7z8g4GSTEyPqH8OtCC/U23bd4PhMr5oPI8r5wIK9rwwud3SYBPRFgAJLX+QVtG5EdBwWbzuLFXsvK8gr5bmy7fsOOPn0B/xzZ7bynDMAj5xsckiVrDsR3qhrYCIr7NOqcLKyMADKdJEESEApBCiwlJIJPfsRE5cgVbGE2OL1XwKieerUfrUwZIs7EpPiiUhDAo42OTCi/lHcjfBGnW2GcSbr19qF0L+El4YRcxoJkICpEqDAMtXMfxB3bHwiNh25gZmrjpJIOgQ2Tm2PK0ELsOPGZPLJJgFHG0+p4/v9qFyovVXZIquWtxMO+JWClTlPX2Uz7ZxOAiZHgALL5FKeccDiRdC9p23A7SdBpJKGQJXiebBgaDMM25oT0fGhZCMDAQdrD6mS9SDKB7UULLLuda0AX3ZtlyHjNEECpkeAAsv0cp5pxBfvBqDP95tIJQ2B1ZPa4VHECmy4MpJcZCTgYO0u9cl6FJUbNRUossTB9oElveFizbNXMqadpkjAZAhQYJlMqlULVLRt+GEVm4+m0CqeLwf+Ht8JI7f5IDQmQDWIHKUyAXtrN2m78ElMHtTYopztwoa5XbC5STE48mC7yrnkQBIggfcJUGDxjvgPASGymo9YjqhYHuZe/m1bvEnahpUXBvBO0RIBOytXabvQPyYvqitEZN3tWgGFuTWopYzTLAmYBgEKLNPIs1pRxsUnYveZu5i47IBa84xtcC4PJ2yd0Q0TdhXDq8gHxhaeouKxs3KRtgufxeZDtc36rWTNqV4AXXw94GNvrShGdIYESMCwCFBgGVa+dOZtVEw8vln8D45eeaSzNZW20KLhbZBkdwi/n+mpNNeM0h9bK2epkhUQmw9VN+vnzQIt8rlhRf3CfN+gUd5hDIoEdEuAAku3vA1qNdHhvcXI5UhITDIov+Vw1t7WGgfn98S0/VXwPPSaHCZpQwUCtpZOUiXrRVx+nYssR0tz3OpSAbkdWLlSIVUcQgIkkAUBCizeIhkSiI6Nx96z9zDpj4MmR2n+Vy3g5HEZC0+0NbnY9R2wjaWj9Fqdl/H5UWWT7ipZv9QqiC6FPOFha6lvBFyfBEjACAhQYBlBErUZgujsPmX5IUlomdJ14tePMfdwAzx6c8aUwlZMrNaWDtJ24av4gqisA5HVrqA7fqvjC3cbiivF3AR0hAQMnAAFloEnUBfui0pW+7Gr8DI4QhfL6X2NGf2bIG++x5h3pJHefTFlB6wt7CWRFZRQCJW0KLLEOwbvd62AHHZWpoybsZMACchMgAJLZqDGaC4xKRmX7gWg78zNxhjef2I6tqAnFp5ojTuvDptEvEoO0srCThJZbxJ9UXGjdrYLVzYogtb53djzSsk3An0jAQMkQIFlgEnTh8uhkTFYvf8qFm09q4/ldbbmhE/qo3TxEMw8WENna3KhzAlYWdhieP1jCEnyRYUN8oqsrr6eWFynEEQVixcJkAAJyEmAAktOmkZuSzQeHffbPhy8+NBoIz3ySzcsO9MD117sMtoYDTEwS3Mb6eB7aFJhlJepkuVpa4VH3SrAgeLKEG8J+kwCiidAgaX4FCnLwejYBHT7bg2evDS+lx6P6FoLtSonY8o/5ZUFnd5IBCzMrSWRFZ5cBOVkqGQda10aNb2dSJcESIAEtEKAAksrWI3XaHIycO/Za3SZuMbogjz4U1esutgXF59tNLrYjCUgC3MrabswQhJZtzQOa1LlvBhXMQ/M/t/enYdHVeVpHH8re1hCAImssoY9bKJszSYqOk0rICiPgyuorS040KDiCO2IrTOKuCCidNOtDm3jALKo2KQRAkiztWyyBaKyD4Y1CVkqVUn6udeWGQUhgVTqnKpv/UnuPfd3Pr/6431OHc695BG4EQEEELiwAAGLb0iZBZx3Fa7dflBPzkwt872m3vCrgV00oHdVTfpLC1NLpK5/CkR4otyVrFw1V7tLCFmDGtfUvOuTFeEhXvGlQgCBwAkQsAJnG9Ijn8rJ17y0HZqxKDTOiVr26u1auHOM1u+fHdJ9C5XJRXgi3RPf8z0tlTKv9CtZrRLj9cXgdoqPiggVCuaBAAKGChCwDG2MDWVl53k1bf46zV+5w4Zyf7LGe27qqLv+pb4mfHKV1fMIt+I9ngg3ZHk9rdS2FCGrZWK8NgxK4X8MhtsXhfkiECQBAlaQ4EPlsV6fX0/N/KvV/7Nw6dQhWrp3olZ/PTNU2hI28/DI44aswojWanOBkNUiMV7rBrZVYgwntYfNl4OJIhBkAQJWkBsQCo8vLinRgy8t0qY9R6ybzm192mj00NYatzjJutop+P8EnJDlj2yj1nPP/bmwebV4/e3WtrxjkC8MAghUqAABq0K5Q/dhuQU+jXxxgdIPHLdqkp+8NESr9z+vz/a+ZlXdFHuuwLg+q1QU1Uat5qaf/WNytTg5xzEk8RocvjIIIFDBAgSsCgYP5cedzM53Q9a+o6etmGb/a5tp0n1dNWZhokpUYkXNFHlhgV/3WaniqBS1mrtbzRLitPqWtqpdiXcM8r1BAIGKFyBgVbx5yD6xqKhYx7Pz3HcWHjqWbfw8F75wmzYdfU2f7n7B+FopsPQCY/ukKTqmneKjK6tOpZjS38iVCCCAQDkKELDKEZOhpEJ/kU5m5enBKYuMDlk92l6lqaOu168XXyGvP5fWhZBArSpN9Zsbt8t5hyEfBBBAIFgCBKxgyYfwc52Q5ZyT9fDLi439uXDu5MFKPz1Li7Y/HcKdCL+p1a7aQs4KVrW42uE3eWaMAAJGCRCwjGpH6BTjKypWTq5Xv3r1I+M2vqc0uVLvTBikcR/V1hnvsdBBD/OZNEjsoDG9l6lyTM0wl2D6CCBgggABy4QuhGgNznsL87yFeuz1JUYd4TB74iAd9c3TB5tHh6h8+E0ruVYvjfrZEsVGVQ6/yTNjBBAwUoCAZWRbQqso55ys8W/+xYjDSBtemagPnxump5Y01sm8A6EFHaaz6VBvoH7Zbb6ck935IIAAAqYIELBM6USI1+Gc+D5lzpqgv1Zn1hMDlR+dqnc33hfi4uExvV5NHtIdHV9TVERseEyYWSKAgDUCBCxrWmV/oVm5Xn2w/Eu9FaQXRCdWiVPq1H/V5NQOOppT+hcEB0M+Lqqqftn9Q/fRr6664WwJw69+W10aDld0ZLy+zUnX3C1jtf3opz8o0dmH1DKp3w/+zV/s1ae7ntcXh+ZpZJf3Va9aijLP7NX/bBnj3t+zyQO6qeWTWrR9ojYceD8YUy7zM29p86z6JT+muOiEMt/LDQgggECgBQhYgRZm/B8InMjO0/qdh/T075dVuMwbYwYortoGvb12aIU/uywPrJPQWnd2elPOvqL0zOV6ZeX17u1OALouebSW7n5Ra76ZpUEpL6hB9Y56fdVNKvDnnPcRTlAb22e5+7epadfpxhbj1b3RvVqw/SkNaP0bd/zZXzykcX1WKt+XpelrbilLqUG71gmfLZL6qlJ0YtBq4MEIIIDAhQQIWHw/Klzg1JkCZZ46oydmLNWBzKwKe/7at+7VlLSeOnBqU4U981Ie9PQNm93N2rmFJ+X1nzkbsB7oOsddeXpmaRt32K4N79LAlOf14bYnfnLVaWj7l3XtVXe6K1UbD87R3Z1/ryY1u7ljOCtdzmfrkcW6vvlYLdj2pHuNyZ+kKsl6pMdC1azUUDFsaDe5VdSGQNgLELDC/isQHACfv0jOUQ7OSlba5m8CXsSUR25SUp09mvb5zQF/1uU+IPmKnjp4eose7rHAHer7FazzBayh7adqRcY0fbzz2XMee2XV5nqkxyJl5uw9uzLl/Kz2/1ew9hxLU+2qLXU6/4h+t+6Oyy09oPc7m9lHdPmTYiIrBfQ5DI4AAgiUhwABqzwUGeOSBZyXRM9O3aK3F2+85DFKc+OaGXfpjc9vVsbxNaW53Ihrvl9h+j5g3dxygno2fUiLt09UeuYK3Xvtu2p2RQ/3J8PFOyadU7NzfZ9mj2r+tvFnV7icnx9HdJmt+tXau3uwNh9eoM4N7tDOo0vVrdE9kjxat/8992dDkz6/aPOMbmg+jmMYTGoKtSCAwAUFCFh8QYIucDInXxmHTmjSHz5T5qnyf23N5BH91LxZpqak9Qr6XMtSwI8DlrOf6u5rZql93VvdYfaf+rtqVW6qJbue04qMN84Z+rtDN2toyore592j5Yw3pvdnOpb7lfvT45GsHcouOKp2dX+hdzbco73HV5el3IBcWz2+vkZ2fV91q6Ww3yogwgyKAAKBEiBgBUqWccsk4C30y19cosnvrlDqxowy3Xuxi1dPv1O/W3+7dn3714tdatTffxywflxc/xaPq3fThzVny2htO/LRD/7cqMY1eqDrB+5K13t/H3HeeTkrXN0b369Pdj4rZ4Vo/f4/uatazub5BV9O0Lr9/x1UD2dl7e7Os1i1CmoXeDgCCFyqAAHrUuW4LyACOXleN2D91/ur5S8qvuxnTBjeS9e29+r5ZZ0ve6yKHuDHAWtwyn+qR+MRWrLrt9r5baobiqrG1tLLaX3PKc3Z2O5scF+25xUtTX/xnL87+7OcAHbo9FbN2TxKT/Rba8wKVmREtIZfPVOd6g3mCIaK/tLxPAQQKDcBAla5UTJQeQnk5HtV4PXruffStHrb/ssaNm3aMM3edL+2Hll0WeME4+bz/UTobPJuXbu/IjyROnh6s+ZtHS9no7rzPwqdDe8rv5rh7sca0HqS+jYbpblbx553JcrZ7O6sEL2z8R59fWKdbm07Wf2S/00Rnij3CIg/b340GFNWSp0BuqvzTMVHV2Mze1A6wEMRQKC8BAhY5SXJOOUukJtfqKUbMzT1gzXK8/rKPP5jQ7rpxu5xemZp6zLfyw0VKxAbVUXDOk5Tp/q3ydkbxgcBBBCwXYCAZXsHQ7z+vAKf/MXFmvLnz/Xx2vQyzfaz127X/C9HGX+2U5kmFYIXd214t/u6m+iIOEVHxoXgDJkSAgiEowABKxy7buGcs3O92nv4hBu00g8ev+gMRg64WrffkKR/X9LkotdyQXAEGiR20LCOr/M/BIPDz1MRQCDAAgSsAAMzfPkKOAeUzkvboTcXbZDzE+JPfVJfGaol6U9qzTd/KN8CGO2yBeKjE3Rr29+qZ5MHFRURc9njMQACCCBgogABy8SuUNMFBQoK/e7f31y4XrNTt55z7bB+7fTQwKZ6/OO6SBom4LySx9lQ71EEPwca1hvKQQCB8hUgYJXawe+SAAAH9ElEQVSvJ6NVoMCZ/EI5YWv6gvVa9Pmus0/+dMoQLf/mWaVlTK/AanjUhQR6NL7fXbVyXnPjrGDxQQABBEJdgIAV6h0Og/k5Z2fl5BfqrYUb5PFIjw/vpLGLaoTBzM2forOB/ZY2/6H4mEROYje/XVSIAALlKEDAKkdMhgqugBO0IqO82p2ZqrfXDg1uMWH+9J81Hqmft57oHhRaKToxzDWYPgIIhKMAASscux7ic873Zam4xK+l6S9p1VczlO/LDvEZmzE956e/Xk0eVv+W490DS53DQvkggAAC4SpAwArXzofBvL3+M4qOjNfafe9oRcZ09+RzPuUv4By30LfZo+rW6F75ivLlHBrKBwEEEAh3AQJWuH8DwmT+Xn+ujubs1vK9r//z1TElYTLzQE3T476e57rk0apdtQWhKlDMjIsAAtYKELCsbR2FX4pAvu+0oiLi3NPd/7bvj9p7bNWlDBO29yTX6qXuje7TNQ3ukK/Yy/6qsP0mMHEEELiYAAHrYkL8PWQFnL1ahUV57orWpkPztO/kxpCd6+VMrFGNa9Sp/hB3xeq7YxbYW3U5ntyLAALhIUDACo8+M8sLCDgb4gv9efIW5bpBa8vhhdqduTyszVomXacO9Qa6wSo2srJioiq5G9f5IIAAAgiUToCAVTonrgojgTzfaUVHxGrPsVXacniBG7Yyz+wNaYGkKslqkdRXHesNVvNavfj5L6S7zeQQQKAiBAhYFaHMM6wVKPDnyCOPCovylXF8tXYeTdXXJ9bqUNY2a+fkFF6vWjs1qdlVbWr3V7Mrero//ZWoWHFRVa2eF8UjgAACpggQsEzpBHVYIeAc/VBSUqyoyFj9b/ZOZRxf4+7dOpy1TUeyd6io2GfUPCIjolU3oY3qVUtRw+pXy9mkXiehtfxFXnk8EfzvP6O6RTEIIBBKAgSsUOomcwmKQIEv57vVn+gEZRd8q2NnMnQ460v3WIgTuft0Mu+ATucfVo73WEDqqxpbS4nx9VSj0lWqWamhaie0cgNVrSrNlBB3pQp82e7LleOiWZ0KSAMYFAEEEDiPAAGLrwUCARLwFRXIX+x1R4+KiFFURKzy/dnKLzytPN8p5RWeUp4vS87/ZvT6c9yfIZ2VJSesOR8nFDkrZTGR8YqNquq+JDk+OlGVY6qrUnR19/1+8VEJ7jP8xYWSStwjKKIj4wI0I4ZFAAEEECitAAGrtFJch0CFCZSopETyOG+u5oM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vwDYkJGDz0Ou2E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data:image/png;base64,iVBORw0KGgoAAAANSUhEUgAAAlgAAAFzCAYAAADi5Xe0AAAgAElEQVR4XuydBXRUV9eG37h7ICE4wd2LuxPcte1H0QrFKUWLlqIVKFBKS6G4O8Xd3R0CBEIg7vatcyFpoJGZyZ2ZOzPvXSsr+WbO2WfvZ1/+vv8+5+5rlpycnAxeJEACJEACJEACJEACshEwo8CSjSUNkQAJkAAJkAAJkIBEgAKLNwIJkAAJkAAJkAAJyEyAAktmoDRHAiRAAiRAAiRAAhRYvAdIgARIgARIgARIQGYCFFgyA6U5EiABEiABEiABEqDA4j1AAiRAAiRAAiRAAjIToMCSGSjNkQAJkAAJkAAJkAAFFu8BEiABEiABEiABEpCZAAWWzEBpjgRIgARIgARIgAQosHgPkAAJkAAJkAAJkIDMBCiwZAZKcyRAAiRAAiRAAiRAgcV7gARIgARIgARIgARkJkCBJTNQmiMBEiABEiABEiABCizeAyRAAiRAAiRAAiQgMwEKLJmB0hwJkAAJkAAJkAAJUGDxHiABEiABEiABEiABmQlQYMkMlOZIgARIgARIgARIgAKL9wAJkAAJkAAJkAAJyEyAAktmoDRHAiRAAiRAAiRAAhRYvAdIgARIgARIgARIQGYCFFgyA6U5EiABEiABEiABEqDA4j1AAiRAAiRAAiRAAjIToMCSGSjNkQAJkAAJkAAJkAAFFu8BEiABEiABEiABEpCZAAWWzEBpjgRIgARIgARIgAQosHgPkAAJkAAJkAAJkIDMBCiwZAZKcyRAAiRAAiRAAiRAgcV7gARIgARIgARIgARkJkCBJTNQmiMBEiABEiABEiABCizeAyRAAiRAAiRAAiQgMwEKLJmB0hwJkAAJkAAJkAAJUGDxHiABEiABEiABEiABmQlQYMkMlOZIgARIgARIgARIgAKL9wAJkAAJkAAJkAAJyEyAAktmoDRHAiRAAiRAAiRAAhRYvAdIgARIgARIgARIQGYCFFgyA6U5EiABEiABEiABEqDAMsJ7ICkpCYcPH8aPP/6I/fv3SxHWrFkTn332Gfz8/GBjY6NW1JMnT8b48ePx3XffYdy4cWrN1dfgxMREzJw5E2PGjMGxY8ek+HmRAAmQAAmQgK4IUGDpirSO1omOjpaExcSJE9NdcdCgQdL3Dg4OKntkaAIrOTkZu3fvxsCBA/H48WMKLJUzzYEkQAIkQAJyEaDAkoukQuysXr0a/fr1Q8mSJTFv3jxUrVoVsbGxWLFiBYYNGyZ5+ddff6FNmzYqe2xIAissLAyLFy+Wqm3h4eFSjKxgqZxqDiQBEiABEpCJAAWWTCCVYCY0NFTaBtyzZw/Wr1+PJk2apLolRNa0adNQrFgxSVylVLAiIyOxfPly/Pnnnzh9+jQ++ugjDB48GO3bt0/dSvxQYN2+fRtdunSRbK9Zs0ayKa4Px61cuRI9e/bEN998gzJlymD69OkQAkj87969e2Pz5s2YNGkSYmJipM/69OkDS0tLpLU/Y8YMbNy4ERs2bEDu3LmlLb+OHTtK4z68RPVuyJAhWLRokRSjsCtYUGAp4e6kDyRAAiRgWgQosIwo3ynCxM3NDULc+Pj4ZBqdEFcjR47EggUL/jNOCBtR8RJCJrsC60PjTk5OkoATwimlyiQ+W7VqFVq2bJkqsC5fvvwfv8S4TZs2oWHDhukKrKlTp6JChQrS96NHj5bEFgWWEd3kDIUESIAEDIQABZaBJEoVN48fP45atWqhadOmksDy8PDIdJoQOB06dED9+vWlA/FiW/H8+fP48ssvcePGjVQhk12BVa5cOalCVqRIEYwaNQo///wzxGdC/Ig1hZBbsmRJ6iH6FKEoBNaECRMwYsQIhISE4PPPP8eWLVswZ84cqVKV2ZW2mkWBpcrdwzEkQAIkQAJyEqDAkpOmnm2pI7Di4uKkCs/cuXOl81k9evSQvBcHxMVnQvSILUWxdZddgSXEkKiIWVtbS6JqwIABEIftZ8+eDVtb29TPUp5STBFY4mnItWvXonjx4pJv6pwFo8DS883I5UmABEjAxAlQYBnRDXDr1i107txZqlxltUWYmQBJOTuVIniyK7DStnf40LbA/+Fnqp7xYgXLiG5ehkICJEACRkaAAsuIEprZIXfRF0pUjMQZJlGtEpUjOStYovIlDqyLnxRBpYqYosAyohuQoZAACZAACaQSoMAyspshRdSIpwHTtmkQT+GNHTtW6gv122+/SU/sLV26VHrqUN0zWPfu3UPXrl1x584dLFu2DG3btsWFCxeks1viSUQKLCO7qRgOCZAACZCA2gQosNRGpuwJ4slAcXZK/KR3pW00+urVK0kUiVYLH16ZPUUo1vjiiy/wxx9/pLsGBZay7xF6RwIkQAIkoH0CFFjaZ6zzFTJ6VU6vXr3e64ElHNOkD5aY5+/vLz3hJ/ptiScBRXNTUdkSva4osHSeci5I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gQgSiTh9A+I6/EXP5NBJePZcit8zhA9tyH8GpZQ/Yf1TfhGgwVBJQLgEKLOXmhp4ZMIHExGQkxifDwtIMCfHJCA2Kh7k54H8nGnExSYiPTZI+Fz+JCclISnz7k5wMFK3ohCJlrBDy988ws7KGmY0tzO0cYO7gBHNHF5g7iR9XWIjfDs5IjotFUlwMkJgIWFjA3NYeZtY2BkyPrmdE4M3SmQhe+n2mgNz7jIJbn5GESAIkoGcCFFh6TgCXN2wCUeGJknASQsnBxRKv/GPhfzsKD65F4tndaDy9G4Xw4AS1gmzVzwctutvjYZNCKs2zcPWQKhiWXrlhmSsfrHzyw6pgMVjnLwrLnLmQGPIGyQlxMLOxg4Wzm0o2OUh5BETlKmBIJ5UcyzV3Hew/aqDSWA4iARLQDgEKLO1wpVUjJBAXnYTYmCRY2ZghKRGSeHp8Iwq2DhY4vO6V9L9FBSq7l7oCK7P1zCytYF2wOKwLl4R1kdKwLVERNsXLISkqAkkx0bAQVTGKruymTCfzX47/DBH7Nqm0lmOjdvD67jeVxnIQCZCAdghQYGmHK60aAQGxdWduYYaw1/FSVerupYh3ValoBL+M01qEcgqsjJy0LlwKtqUrw7bMR7CrVAtmtvZICguGuaMzLFw9tRYbDWtO4HGbMqlnrrKyIiqa+bdczWoYvycBEtAiAQosLcKlacMjEB2RKDl96VAIbpwMw8VDIdJ5KV1euhBYH8ZjlbcQ7CrVhl3lurCv1lASW8kJ8bDKo9o2pS75mOpa92t4qBW674nXao3nYBIgAXkJUGDJy5PWDJBASGA8nD0sce1EGI5vDsKlwyF6jUIfAuvDgO0q14F99cZwqN0cZrZ2SIoMh3VeX0gHznjphQAFll6wc1ES0JgABZbG6DjRkAm8DoiDlbWZdAD9xLbXOLPrDcLexCsiJCUIrLQgbEpUgENdPzg2aAMzKyskx8bAKl9hRbAyJSe4RWhK2WasxkCAAssYssgYVCIgnviLDE2Au7c1jm4KkkTV/SsRKs3V5SClCay0sduVrwHHxu3h2LQTEl8FwNzeERY5cukSj8muxUPuJpt6Bm6gBCiwDDRxdFt1AuJAup2TBe5fjpRE1Zndr5Gk22NVqjsLQMkCKzUQMzM4NesMp+ZdpScURSsI6wJF1YqTg9UjwDYN6vHiaBLQNwEKLH1ngOtrjUBESIJ0QP34ltc4ves1Av1jtbaWnIYNQmClCdimaBk4teoF5za9Ee//AOLAvGgPwUt+AsFLZ+JNFo1G3fqMgjsbjcoPnxZJQE0CFFhqAuNwZRMQfajMzN4+BXhkwytcPxmmbIfT8c7QBFZKCKLTvHO7T+HS8TMkix5bHl5S93le8hLI/FU53dlgVF7ctEYCGhOgwNIYHScqiYAQVonxSdi2OACH179CSrsFJfmoqi+GKrDSxufcuhdcOg+QXtlj4eZJoaVq8jmOBEjAaAhQYBlNKk04kGRg1x8vsPmXZ0YBwRgEVkoinJp3gWv3L6TX9Fjm9OE7Eo3iDmUQJEACqhCgwFKFEscokkBUWCIeXI3A6ln+0jsAjeUyJoGVKrT8esDt46FAchKblxrLjco4SIAEMiVAgcUbxOAIiFfXiJcrr5v7FBf2Bxuc/1k5bIwCKyVm166D4NZnJBJDXsMqd4GsUPB7EiABEjBYAhRYBps603M8JjIRVjbm2PPnC2xZ+NxoARizwBJJEwff3f43Ei7tP0VSZAQs3HMYbS4ZGAmQgOkSoMAy3dwbVOTixcu3zoRj409P8fRutEH5rq6zxi6wUnjYFCkD935jYF20NMTLiXmRAAmQgDERoMAypmwaYSyil5V4QnD9vKc4tcM0Xl5rKgIr5XYVB+E9vvwOyXFx0kF4XiRAAiRgDAQosIwhi0YaQ1xsEo6sf4XNC55LDUNN5TI1gSVtG9o5wOOLiXBo2A4Wzm6mkmqN4jzgfwgrb63GqYAzeB4ZINnwcciFarmqokfxrmiQt55GdjmJBEhAXgIUWPLypDUZCMRGJyHwSQz+nvEED65GymDRsEyYosBKyZB9zSbIMfwHqRO8aFTK630C35+bjRlnZ2WKZXSV4RhVeRjRkQAJ6JkABZaeE8Dl3ycQH5eMdXP8pWahpnqZssASORfiyvPraXBo2BYWLu6mehv8J25RueqwvZtKPDb4rWIlSyVSHEQC2iNAgaU9trSsBgFxzur2uXAsHv0AkaEJasw0vqGmLrBSMurYsB1yjJ4rvfvI3N7R+BKtZkR9/hmAjfe2qDSrfeE2WNr4V5XGchAJkIB2CFBgaYcrrapBICEuCbuWvcT2JcbbekENHKDA+peWOPSe89ufYV24JCzcTLudQ6nlFVPPXGV1P4kzWdd7X8hqGL8nARLQIgEKLC3CpemsCYimodM/voU3L+KyHmwiIyiw/pto9z4j4dLtc5OuZLktzKXWv4DggW8PwPMiARLQDwEKLP1w56oAnt2PxoyPbyEuxnSeEFQl8RRY6VNyqNMCXhMXwczWXhWMRjeGAsvoUsqAjJwABZaRJ1iJ4YmWC3cvRmD+F3eV6J7efaLAyjgFVnkLwXvan7D0zit1hDeli1uEppRtxmoMBCiwjCGLBhRDTFQizu0Nxl9THmvda1t7CwyYVUhaZ96g98VcZt+lONZmkA/qdcwJe2cLiBdL71/9EtsXByBXIVt8NqUQche2Q6B/DNbOfoprJ0JRu50nmn3iLb3G58zuNxrHR4GVNTqvKb/DvnIdmJtQzywecs/6vuAIElASAQosJWXDyH2JjUrErmUvpB9tX0IEdR+dD0UqOOH22XDMHXQndcnMvksZJMRSy89yYd/KQBzbHISeY9/a+mvyYxQq64AarTyw6Zdn8OvrI9lfMe0xhi8uhuiIRPwy9F62wpNTYImn77ynL5f8eT64vfTbumAx5Bg9DzYlK8LM3AIJr1/izeJpCN++8j2/MxsnvvOatBjWhUoi/ukDBM3/FlEn98G5dW+49h6MN4unI2Lv+mxxyGqye99v4NKpH8wdnbMaahTfs02DUaSRQZgQAQosE0q2PkNNSkzGyulPJLGii2vs3yVgY2uByLAExEYlvSewMvsuxbe+0wrBp7Atvv/kNkTVLe3Ve1x+FCrjiImdr2PIgqLSV5ePhKBRDy9s+ukZzu7VvHolbMklsIQI8hz+A+zK10D0+aN4/lU7yVchjGxKVcbrn8Yh/sk9aYylhxcCRnZH/JP7qaFmNs6paWc4teiGN79OgVufkYg+fwSvvh8KnwXbkBQRhhcje+gizXBu+4nUM8vM2kYn6+l7ETYa1XcGuD4JqE6AAkt1VhypIYFkJCM2IRFLRzzClaOhGlpRb1qRCo7wvx2NgbN8pYlpK1iZfZeyytBfi0pbg05uVnDxtEJEcAJ2//kC+1a+ROsBPu9VsO6cD4d3AVuEvIrHkm8eqOdoOqPlElh5/jwEc1sHJIYFIzk6MlVgfbikqAQ5t/kYQfPGIGLfxgz9TzvOrkpd2JauAv8eNeDz4yZpTuTRXXDtNgivF3yXqZ1sA/rAgEOdlvCe/gdgZi63aUXa46tyFJkWOkUC/yFAgcWbQqsEohIS0OfYLhRzccfQklUwp+ddBDyM0eqaaY2nVJjSCqyU7zP7buLaUnDJYYWdSwNwdGMQ2n2RG2VquWD55EcIfR2PPpMLIk8Re+kM1sWDIajcxA03Toahup8HYAac2v5G2jbU5JJLYNmWq464u1fhPeMvyY2UCtaHPuUYMQt2Vevh5fi+iL15MUOX045zqNXs/QrWhWOwzl8ECUEv8HJcH03CztYcUaXznr0G5nam+YRhtuBxMgmQgFYIUGBpBSuNCgLBcTHofXgHboS8loAMLlUJPfKVwtgG15Gko84Mmgqsb1eUkA62pwizai080PHrPPhnxUvsWf7vGTJxWH7Ir0Xw6mmsdOj9+f0YiN5eZeu44I8Jj6SnJdW95BJYKeumVJjSE1iOjdrD48vvEL5zNd4smpKhqx+OE9uPOSf8CpvCpaUzWJGHt0svao4+fUASXqL7eviu1dK2oa4um6JlkHvRbpjZ2OpqSa5DAiRAAhkSoMDizaEVAq9iotD90HY8CA95z/70ynVQ1yk/xje7oZV1PzSqqcAaNMcXQjzNGfD2cLwQWB0G58bOpS9wcG1g6jLNP/VGjdae2LEkAK3658LpXW8Q+CRWqnht+vkZTu18Ky7VuXQlsOyrN5JerBx96SQCJw/K0MWsxomD9D4/bUb8s4ew9i2JuAe3kPgmEPY1myJw8ueIuXxSnfA1HusxaDwcu3+O8LhwuNm6aWyHE0mABEhADgIUWHJQpI33CLyMjkTXQ9vwJCIsXTJLazWHb7w7prS/pXVymgos0W6hQdec2PFbAE7vfCMJphIfOeGPiY/w4Gqk5LdXPlv0nVEQT+9EY/VMf4z6o5jBVLCcW/WEa8/BiPe/J20NJkWlX2lTZZxb76/h5NcTwb/PhNtnoxCxZz3i/e/DfeB4vFn4HcJ3r9V6nt3+N1I6bN9+e1c8Dn+CnW02w9vBS+vrcgESIAESyIgABRbvDVkJBMZEocvBrRmKq5TFNjdsBzt/O/zQ57as639oTB2BJapUnYbmweH1r7D11+foOiKvdKbKxt4CoUHx2LrwOY5v/fcpSHHYXZy9EluBQnS1GeiDht28YG4JHN/8GqtmPtEoNm1XsJzbfQr3fmMQc/E4Aqd8kbG4UmGcVT5feE1eiri71xE0ZxRyL9mj8wqWa/cv4Pb5BHTf9TH2PN4nMS/oUgC72m6Bl31OjXLASSRAAiSQXQIUWNklyPmpBN7Exkji6sNtwfQQuVjbYEuj9nh9NhELh//bGoA45WvTkMLywzNYuRftgm2Zqu+hFhWsoFkjpM88vpqCsE3LYFe5TobjUqpS4slCx4btpC3GmOvnJOHm0mUAzCwsEbZtBYJmj9RqSp079IHrkKno889AbHuw4721irgWxu52W+HO7UKt5oDGSYAE0idAgcU7QxYCkQnx6Hpwa+qBdlWMFnRywYYGbXFpWxj+nq5ZtUeVdQxtjNwVLEOLX1V/xWF6l9Gz8cWhIVh/922riA+vsp6lsbPtFjhY8elCVblyHAmQgDwEKLDk4WjSVpKSk9Hj8HaceRWgNoeKHl5YXb8Vtv8aIB0g5yV/BcsYmTo0aA3nCb9gxLEx+PvWmkxDrOFTHdtar4e5kfTJ2vs0BL/fDsSxF+F4FhknxZ7bwRq1vJ3wv2I50SSPqzGmnDGRgMERoMAyuJQpy+HYxER8fXo/9j57pLFjDX3y45fqjbFi0mOc2pG9LugaO6GgiaxgZZ4M8VSj8/SlGHfyOyy78bbHV1ZXy4LN8VvjhbC1MOyO75PO+2Pi+aeZhjuxUl5MqJQnKyT8ngRIQMsEKLC0DNiYzYfExWLW1TNY9eBmtsPsWKAYxpWvgYUDH+DeJfV7R2XbAQUZoMDKOBmiearz3JWYem4WFl39Ta2sfVqyF8ZX+xauNi5qzVPKYFG5arpTtX9re1qUYCVLKYmjHyZLgALLZFOfvcBFn6s1D25h7vVz2TOUZna/YuXQr3B5TGt3C2GvE2Sza2iGKLDSz5hN0bJwXrgRsy79jJ8uLdAorWOqjoQQWp52nhrN1+ekrvvvYM191fqqdfH1wOqGb9+TyYsESEA/BCiw9MPdoFcV4urYy2cYfuag7HF8W646WnkVxtiGumlEKnsAMhikwPovRKu8heDy+278fP03zDo/L1uUlzRagPp56sDDziNbdnQ9Oc/K86lnrrJaW5zJetqjUlbD+D0JkIAWCVBgaRGuMZqOiI/Do4gwtMnkpcDZjfvHao1Qwcobk/xU2w7J7npKm0+B9X5GLN1zwmX1ESy9/TemnJkhS7qOdPoHhV19YWdpJ4s9XRgxW6xeR/zkftV14RbXIAESyIAABRZvDbUIiHYMrf/ZiEcRoWrNU3fwqrqtkDPEGdO7a7/bu7q+aXs8Bda/hM1t7eG2+Sz+frgV356YIBt6X5dCONxpLxysHGSzqW1DFFjaJkz7JCAvAQoseXkatbWw+DiMPHsI/2TjiUFVAVmbW2Bro/aIv2WB+Z/fVXWaUYyjwPo3jR47rmLT830YemSU7LkVTxYuaDAPztbOstvWhkFuEWqDKm2SgPYIUGBpj61RWX4eFYH1j25j/vXzOovL284Bmxq2w8ND0fh9nOZtIHTmsEwLUWC9Bemx7RJ2B53CwANfyUT2v2ZGVxmOnsW7Ibejj9bWkMswD7nLRZJ2SEA3BCiwdMPZoFcRL2++EfIanx3brfM4Srh6YF39Nji6Kggb5j/T+fr6WJACC/DYfB6Hwq/g0739tZ6CNS1WoHyOMsip8PcWsk2D1m8FLkACshKgwJIVp3EaC4+PQ7M96/AiOlIvAdbImRvL67bEmln+OLg6UC8+6HJRUxdYnhtO42TsA3Tb9bFOsPs45MLJrocMYqtw0vmnmHjeP1MubDSqk9uGi5BAlgQosLJEZNoDXsVEY/KlE9jhr98XMvvl9cX3leti6chHuHJEuwfs9Z1xUxZYOdacwHm8QPvtXXWahnaF22BGzcnIaZ9Dp+tqshhflaMJNc4hAd0ToMDSPXODWfFxRBiOvXyK8ReOKcLnXoVLYWjJKpjT6y4CHsQowidtOGGqAivnyiO4ZhOOFlvaaQNrljZn15mB+nnroqBzgSzHcgAJkAAJZEWAAisrQib6vdgWDI6LQePda5GQlKQYCl+VrISe+UthbKPrSDLSZu+mKLC8/tiPOy7JaLzJD0nJ+rnfrMytcKbbUbjbuhnEdqFi/lHSERIggXQJUGDxxkiXwOvYaIw6exgHA54ojtD0ynVQxzkfJjQ1zkakpiawci3ehQfeDpK4iknQb2Wyaf5G+Kn+XOQwwFfpKO4fKh0iARMnQIFl4jdAeuE/CA/BycDnitkaTM/H32o1Q+F4T0xpb3wiy5QEls/PW/C0oBcab/RDaFyYIv41iq3CWj41UNStiCL8oRMkQAKGSYACyzDzpjWvoxISEJUQj/q7Vku/lXyJHln2T+3ww/9uK9lNtX0zFYGVa85aBJYojCab/PAqOkhtTtqaILq7X+h+QnqNjpO1k7aWoV0SIAEjJ0CBZeQJVjc8/8hwzL9+DpseK797uou1DbY0bI835xKxYLh+n3JUl3Nm401BYHl/vwKhFcqh6abWeBqhvP5mXYt1wqjKw1DAOb+cqaUtEiABEyJAgWVCyc4qVPF+wQfhoeirh4aiWfmW0fcFHF2wsWFbXN4WjpXTH2tqRlHzjF1geX23FNE1aqLZ5jZ4EPpQUezTOrO6xV+SwCrGrULF5oiOkYCSCVBgKTk7OvYtOiEBnQ9ukbq2G9JVwcMLq+u3ws5FL7DjtwBDcj1dX41ZYOUc+wsSGzZD881tceuNsrd2y3iWxq62W+BgZa+oe+rGy704/vB33As6hpDot9U/V7vcKOxZCzUL/g8lvZooyl86QwKmSoACy1Qz/0Hcd0Lf4OjLp5h2+ZRBEmnokx+/VG+MlZOe4OQOwxKIHwI3VoGVY+RsmLfsBL8t7XD51VWDuM+m1JiI2rlroqxnaUX4u/36JGy7MTFTX1qVnAi/UhMU4S+dIAFTJkCBZcrZfxd7XFISYhMTUGvH34iIjzNYIh0LFMP48jWwcNBD3L0YbrBxGKPA8vxqCmw7/Q+ttnTE2ZfnDCY34pD71Z5nkYxkuNq46tVvUbmaf6SpSj4MrrOHlSyVSHEQCWiPAAWW9tgajOW7YcFY9/A2lt65YjA+Z+Ro32Ll0L9IeUxvdxuhQcp+CjKjGIxNYLn3HwunXl+i3bYuOPb8hMHdY5+X648uRTuhjGcpvfq+5FRXnPNfo5IPlfN2Qd9qq1Uay0EkQALaIUCBpR2uBmP1TWwMwuJj0XCXav+H2xACG1OuOlp7FcbYhjcMwd3/+OjXzwctu9vjYZNCBul/WqfdPhkG935j0GF7NxzwP2Sw8ZzrfhyWZpbI7+hlfoMAACAASURBVJxPbzGM2p4n9cxVVk6IM1nf+z3Nahi/JwES0CIBCiwtwjUE0/fDQ7Dk9mWpgmVM1/xqDVHRKhcm+RleI1JjEViuXQfC9ctJ6LX7f9j1aK9B3149i3fDwLJ9UdKjhN7i6L/OTK21F3VKVms8B5MACchLgAJLXp4GZe1lTCSCY2PQcu8Gg/JbVWf/rtsKXqHOmN7tlqpTFDHOGLYIndt+Apdh09Fv/+fYcn+7Irhm14mjnffD2sIaRV0LZ9eURvMpsDTCxkkkoDcCFFh6Q6//hcUrcRbcvGgQTUU1oWVtboGtjdoj4ZYl5n1+RxMTeplj6ALLqVlnOI+Zi8GHh2PtHeMR76L56BflBqKUnqpY3CLUyz9HLkoCGhOgwNIYnWFPDIqJxpvYaDTfu96wA8nCey87B2xu2A6PDsVg6TjlNrVMG4YhCyyHui3h/N1CjDo2DiturTK6e+t4l4OwNLPQy3sKecjd6G4nBmTkBCiwjDzBGYUnnhxcducq1jw0rO0zTdJV3MUD6xu0wbFVr7F+vvIP/hqqwLKrWh/O3y/DhNNT8fv1PzVJleLn9C7RA/8r9THK5Sijc19vvNiL+UfZpkHn4LkgCWhIgAJLQ3CGPC0yIR6hcbGoveNvQw5DLd9r5MyN5XVbYu0sfxxYHajWXF0PNkSBZVumCpznr8H087Ox8MoSXSPT6XpXep5FYnKiXt5TuP3GJGy7nkWj0VIT4VeSjUZ1elNwMRJIhwAFlgneFrdD32DLk7tYdOuySUXfMq8vZlapi99HPsblwyGKjd3QBJa1b0k4L96CuZcXYv7FnxXLVS7HBlf4HC0LNkcVr0pymVTLjqhkHX/EV+WoBY2DSUAPBCiw9ABd30vGJyWh8tblBt21XVOGPX1LYVipKpjX+x6e3Y/W1IxW5xlSmwbLXPnhunwvFtxYhpnn5miVi1KMi+7u9z65huiEaLjYuCjFLfpBAiSgMAIUWApLiLbdEe8cPP0qABMvHtf2Uoq1/1XJSuiZvxTGN7qJhIQkxflpKBUscxd3uK09jj/urcGkU9MUx1GbDs2sPU3q7F7Nu6o2l6FtEiABAyZAgWXAydPE9dex0fjkyE7cCDHsFyJrEnvaOdMq1UE9l/wY31R53d4NQmBZWsNj20WsebIdo4+Ny246DG5+Gc/SWNtyBbztvQzOdzpMAiSgGwIUWLrhrIhVAqIj8TA8BL0O71CEP/p24reazVA4wQNT2ivrSUpDEFgeO65ga8AhqdeVqV6bW62VtgjL5yhrqggYNwmQQCYEKLBM6PYQr8VZaMSNRTVJ5aaG7WD/zA4/fKqcVwUpXWB5bL2IvW/Oov/+LzRBbjRzuhbthP5lP6PAMpqMMhASkJcABZa8PBVtTbRnKLdpGTR9Q5mDpRUW1mgixdj7yNsqWGFnN0yvXAfl3HPA3MwcgdFRmHv9bLrvNlxZ1w/VcvqkMroXFoyme9ZJNuZ91ADFXNzxKCIUUy6dxOEX/uhaqDgGFC+POdfOYeuTe1ph62xljS2N2iP4fBIWDLuvlTXUNapkgeWx6RyORlxH77191Q3LKMc/7nMbCUkJcLd1N8r4GBQJkIDmBCiwNGdnUDMfhofiROAzjL9wTCO/hQj6rmItVM2RCycDn6VuMwphVN7DC9Mun8SD8FBpTA5bO/Q7vgdizZRLiLONDdvhXFAAvj1/9D0fhpSqjA4FimLWtbMQB9CFfTFmVb1WCI+Pk2xp88rv6AxRybq8PRwrpz3W5lIq2VaqwPJcfxqn4x+hy85eKsVhCoNm1ZmB0h4l8ZF3FVMIlzGSAAmoQYACSw1Yhjw0ICoCQ88cxJlXARqFsa1xB9hbWiIkLhZRCfEZnuMSYqlroRKYfOkEtvv/WxGq5ZUHkyvWwqoHN7H49vv9t0QFrKKHl1TN+qtuS8m/fc8fo0/Rsph55fR7djRyXoVJFTxyYnW91ti55AV2LNGMkQrLqDREiQIrx+rjuGT+Cm22dVYpBlMZVCNXNfxUfw4KuRTUWcgnr/tjy7GbuHQvAIHBkdK6Od0cUL5wLrSpVQLVS+XVmS9ciARIIGMCFFgmcnc8jghDg12rNY62iqe39OThrzXfbhFmdFBeiCghpgaf3o8rb16lrte7cCkMLlUJZjCDk5U1xNOMS25fwdI7V/BhBevUq+fwdXLFy+gofHVqn8Y+qzuxQa58WFCjCVZOfoKT2/T3lKXS+mDl/OsQbthHo9nmNuoiNYnx57odh7WFFfI6aV/YLNp6FuIns6t/6yoQP7xIgAT0S4ACS7/8dbK6ONe06+lDzLp6JtvrpVSY0hNYfnl9MaZcNWx4dAezr73/H4FvylVDxwJFpfNUK+/fwOclKqJd/iIYd+EoXsVEY+5H9SHeGSh83fvsEUTX9aMv/NG+QFFJlG16fOc/W4vZDiYdA2KrckL5mlj4+UPcvRCujSWytKmkCpb37//grrs5Gm9qJZ014vVfAuM/+ga1fGqiird2O7uLytXnc7eplIJfhrRiJUslUhxEAtojQIGlPbaKsRwYE4X+x/e8V1HS1LmMBFZd77zS+auzQQEYfuZQluaFuPq2XHX8ee8afrpxIXW8OKu1oq4fnkSGSYfe74QGIygmCg188mPEmYM4G/QiS9vZHdC3WFkMKFIB09vfQciruOyaU3u+UgRWrkU78MjHBY03+iEqIUrtODSZ4GjliL+aLZWmttvWRfotPlvS6Bc0yFcfVuaWuPn6FkYdG4tjz09kuET/Mp9hSMUvMOHkFKy5sx7F3Irit8YLUNK9BO6HPsSY4+Ox78kBfFyyB76u8CWmnpmJ9Xc3auIyKuQsjz+aLEY+LVewRi/ai71nVXvYo0mVwpjR/221mRcJkIB+CFBg6Ye7TlcVYqX+Ts23B9M6m57A6lywOPoXLycdah98aj/E04pZXUJgjSr7ERbcvIjl966nDh9YvDw6FSyOn26cl7YUtzy+J1W1RpSpih+unsGmx3ezMi3L96IS19qrCMY21H0jUiUILJ8fN+FZ4dxostEPwbG6eW+jEEGz68xADZ9qOPL0GNq+O+81odq36Fm8G2adn4fzgRfxc/05eBz2JMPD9sKOEDx5nHJj+JFvJIE1pupIdC/WBd+dnoZRlYfhyLPjGHJ4BHa02YSwuDB02/Vxtu4bsU3oYO2g1cajzUb8mXrmKitnxZms3T9kL6as1uD3JEACmROgwDLyO+RZZDh2P3uIaZdPyRLphwKru29JDCtdGacCAzDy7KEMxZU4m1XHOy9GnzuMk4HPMbpsNdTxzoOvTu2HaNcgroJOLvixWiPcCnktvcpnQ8O2eqlgpYCaX60hKlrlwiS/m7KwU9WIvgVWrtmrEVSqGJpsaoWXUYGqup3tcUc67YO9lR2CY0IQGR+ZKrA+NLygwXxUzFke1VbXTXdNcei8bu7asLG0wfgT30kC68d6s1HVu7I0RzQIFdeuR3vxebn+mHhqKjbe25wt/6fUmIjquaqiYs4K2bKT2eSKny1Qy/aF3wapNZ6DSYAE5CVAgSUvT8VZE08Pjjx7WGrRIMf1ocBa16CN9ARg2ktUsCa8awchtgHFmatt/vcxtnx1VMvhA0tzczyOCJW2BjenqUiJw+7i7NWIswdx8XUghpaujE+LlIGFmTnWPryll/cnit5ducJcMK2r7rq961NgeU//E2GVK6PZptZ4Eu4vxy2jso3quT7C1aDrWNHsd2lOSgUrrYGGeethdp3vcfPNrXSrTu0Lt8XEat9i64MdaF+4DSadmppuBUtsLxZ1LYKAqBf4397+KvuY0cA6uWtBtGwo4uqbbVsZGaDA0hpaGiYBrRCgwNIKVuUYFS0VymxaphyHDMwTK3NzbG3UAYm3LTFv0B2deK8vgeU1aTFiatVD881tcC9Ef01XUypMHwqsOXVnokfxrohJiMacCz9i/sVf3suHOKu1ruVKhMSGYPP9bRBbiykCS2wbLm70i9SzSpzB2vFwJ9r5tsEB/0PoVqwzYGaG1bfXSduGml6P+9yBk7Wj9FCGNi5uEWqDKm2SgPYIUGBpj63eLUckxOHoi6f44qTuWh3oPWgtOJDTzh5bGrbHo8MxWDr2oRZWeN+kPgRWjjE/IrmxH1psaYcbr3W7Jfoh0IwEVsq472tNQRtfP+l81faHu1Kni6f5Wvv6YejhUcjl4P2ewEq7hhBiW1qvw6OwR9Kh95vBtxEYFYhm+Ztg4IGvcDLgtEY5XtZkMYq7FUNx96Iazc9qEg+5Z0WI35OAsghQYCkrH7J68ywqHAtvXpKae/LKHoHiLu5Y16Atjq9+jfXznmbPWBazdd0Hy3PYTFi17ga/Le1x8dX7TWC1GmgGxrMSWF2KdsTUmpOw+OpSzDw3J9WKmFc3T+33rMYlxWP+xZ8x7czM1M+HVPwKPYt3leaOrjIc6+5uxP2QBxkKMlUZfFKyF/5XqjfKeJZWdYpa49imQS1cHEwCeidAgaX3FGjPgdC4WLTfv1l6Co9X9glUz+kjtZBYO/sp9q96mX2DGVjQZQXL48tJsO/cD623dsLpF9nvkyYHlA8F1pw636Np/sYYfHg4TgWcwYRqY9C8QFN8fXiE1GohvUuIsLRbhCljCrsWwu+NF+Pa6+sYefRb/NN+u2wVLF+XgtjVbity2HnKgSFdG2w0qjW0NEwCshOgwJIdqXIMvoyORI3tK5XjkBF40iJvIfxQpR6WjXqMS4e0075AVxUs977fwPmTIWi/rSuOPNPsHZXaSOmHAkucn5pW8zvUyl1D6oP1MvIlfjg/D79f/xMp1Szxd9oqVUYCS7RrEGevxFbguZfn8W3VURhYti8szC2x4ubfGHF0TLZCutTzNPI45IaFuUW27GQ2ma/K0RpaGiYBWQlQYMmKUznGYhITpO7tw88cVI5TRuJJT9GaolRVzPv4Hp7di5Y9Kl1UsNx6fQ23gWPReUfPDKtAsgdmAgYXNvhR6uju61LIBKJliCRAApkRoMAy0vtDVK9EGwSev9JOgr8sWRG98pfG+CY3kRCXJOsi2hZYLp37wfWryfhkb1/seLhbVt9N3Zg4h9WvzP9Qwr24qaNg/CRg8gQosIz0FgiOjUHPwztwK1R/Ly02UrSpYU2tVBv1XQpgfFN5u71rU2A5t+oFl5EzMeDAl9h0b6uxp0jn8ZXyKCm1ihBPMfIiARIwbQIUWEaa/9jERJTc+Padbry0R2BJzWYomuiBye3ka0SqLYHl2Lg9nMf9KLUxWH1nnfagmLjlZ5/dh72VvYlTYPgkQAIUWEZ6D4hO6B0PZO/1H0aKRvawNjZoB4fndvjh09uy2NaGwHKo1QxOUxZjzIkJWH6TDz7IkqgMjGxrvQEVcpaDg5WDNpehbRIgAYUToMBSeII0cU8ccF95/yamXT6pyXTOUZOAk5U1tjZqj+ALyVgw9J6as/87XG6BZVepNpxn/YVJZ6bjt2vs6p/tBGVhQLyX0K9Qc+R3yqftpWifBEhAwQQosBScHE1dex0bjemXT2PTY9282kVTP41pXn5HZ2xs2A5Xd4RjxdTH2QpNToFlU7ICnH9ej5kX5uGXy4uy5Rcnq0aga7FOGF5pCERfLF4kQAKmS4ACywhzHxIXi16Ht+NGCA+46zK95d1zYk391ti15AW2LwnQeGm5BJZ1gaJw/m0H5l9dhLkXftTYH05Uj4Do5L62xQp4O7z/EnT1rGQ8+ujLp1j/8DbOBb3Ai+hIaaC3nQMqe3qjY8FiqO2VR66laIcESCAbBCiwsgFPqVOTkpOlA+7xSfK2D1BqvEryq36ufPi1RhOsnPwEJ7ZpJnDlEFiWOXPDZcUBLLr1J2acnaUkREbvi5W5FV70ewRzM3PZY51//Tx+vHE+U7uDS1XCVyUryb42DZIACahHgAJLPV4GMZod3PWbpg4FimJC+Zr49YuHuHM+XG1nsiuwzB2d4bbhFP66vwHjT05We31OyD6Byz3PIJ9T3uwbSmNBVK4+ObJTJZt/1GnBSpZKpDiIBLRHgAJLe2z1ZvnUq+focWi73tbnwsBnRctiYNEKmN7hDkIC49RCki2BZW4Ojx1XsM5/N0Zm87UvajnNwe8RWN3iLzTJ1xBmZmaykRl8aj+2+99XyZ5fXl/Mr9ZQpbEcRAIkoB0CFFja4apXq3/eu4bvLp7Qqw9cHPimXDW08SqCsQ3Va0SaHYHlsf0ytr88ii8PDWUK9EhAvDtRvA/R3dZNNi9qbl+ZeuYqK6PiTNZxvx5ZDeP3JEACWiRAgaVFuPowHZkQj9nXzuLPu9f0sTzX/IDAvI8aoJKNDya1vKkyG00FlseWC9gfcgGf7Ruk8locqB0C/cv0weAKX8ja0d133WK1nL3fqZ9a4zmYBEhAXgIUWPLy1Lu10LhYjDx7CPueZ69VgN4DMSIHVtT1Q64wF0zvqlq3d00ElsfGszgefRs9d//PiMgZbijNCzTFrDrT4eOQS7YgKLBkQ0lDJKATAhRYOsGsu0XC4uPQ49A2tmjQHfIsV7I0N5cakSbftsLcQVn3JvPr54OW3e3xsEmhLG2LAZ7rTuJc4lN03MEtIZWA6WCQaNWw0W8VPO08ZVuNW4SyoaQhEtAJAQosnWDW3SKii3vtHavwJjZad4typSwJ5LS1x+ZG7fDkSCx++/ZhpuPVEVg5/j6KK1bBaLW1Y5Y+cIDuCHjaeeBSjzNwkPGdhDzkrrv8cSUSkIMABZYcFBVkQ/TAKrJ+iYI8oispBIq5uGN9gzY4seYN1s19miEYVbcIvZYfxE3HODTZ1IqQFUjg9YBnsvbCYpsGBSaZLpFAJgQosIzs9hBbhBU2/2FkURlPONVy+mBlXT+sm/MU+/5+mW5gqggs79/24n4OKzTe1Apxieq1gTAemsqO5MGnN+Am41OEItofr5/H/KwajZashK9KsdGosu8OemcKBCiwjCzLzyLDUWfnKiOLyrjCaZGnEH6oWg9/jH6MiwdD/hNcVgLLZ+E2PM7rgcYb/RARH2FccIwomgvdT6KgSwHZI+KrcmRHSoMkoBUCFFhawao/o+L9g63+2aA/B7iySgR6+JbE8FJVMf/Te3h65/3zcpkJLJ/5GxBQJJ+0Lfg65o1Ka3GQfgjs77ALFXOW18/iXJUESEDvBCiw9J4CeR2Ijk1AfFIiEhKTEJ+cJL2PMDYpAdFJiYhKiofYQgyLi4V4IfSbuBjpMHxQTDQCo6MQGB2JlzFR8jpEaxkS+KJkRXxcoDQmNLmJuNh/3xuZkcDK9cMqvClbUhJXAZEvSFbhBDb4rUKDvPUU7iXdIwES0BYBCixtkdWT3eNXn2DO2uNwtLOGg501HG3f/RZ/21nD1ckWLg62cLG3gaP4sbOGva0V7GysYGttCStLC8QnJCI+MQkJiYlISEqWBFucEGrJb4VaRGIcwuPjIHpuSUItNgavY6PxKiYKr6KjpW7TIXExeiJgWMtOqVgbDdwKYHyTf7u9pyewvKcuQ0TVj9Bscxs8CmOPM0PI8u+NF6Fd4daG4Cp9JAES0AIBCiwtQNWnyW0nbmHC7wc0dkG8Oy2tOEv9284qVaw52dukCjXnd0LNwdbqrVCzfivUzM3MEJ+YItSSkJD0tqIWm5Qo/YhqWkTC24paaFwMgiWhFo3XMTF4Ffu2miaEWlRCgsaxGMrExTWboliiJya3e9uI9MM2DTkn/Ir4ug3RfHNb3Am+ayhhmbyf8+vNRu8S3U2eAwGQgKkSoMAyssyvOXAV3/99VO9RWVqY/yvU0qmkieqaqKK5ONnBxcEGQrRJYs72bUVNiDRbK0skJydL1TSpopaUKG15ip+45ETEJCUgMjEBEQlxCBVCLTYGb94JNbHtKSpqYsvzZXSkJPCUfG1s0BaOAfaY+cltpK1g5Rg9D2bN2qLllna4GnRdySHQtw8IiPcRDizbl1xIgARMlAAFlpEl/s/dFzF//UmjicrG2lKqnP1bSXsrwsT/TvnM1dFG2vZ0drCFk7343Aaiopay7WljZSmdSRNbnm+FWsr5tLfVNLHtGZkUj/D4WITGxUnbnsGimhYbgyCx9Rn9VqQFavF8mpOVNbY0ao/QC8l4cisKLbrbI3z3Wli37YlWWzrgfOBFo8mpqQQy/qMxGFLxS1MJl3GSAAl8QIACy8huiSXbz2Hh5jNGFlX2wxFVMUmUpTmTJp1RS/OZ27tqmhBqjkKovaumpZ5Ps7B4u+2Z8LaaJgk1UU1LPZ8mqmnxCEt4+yBBcGwMgmNjJZEWFCtE2tutTyHg0rvyOTpjU4O2CHuYhLy+lkiwMEObrZ1wMuB09gHQgs4JjKkyEsMrfQ2x7c6LBEjA9AhQYBlRzpMBLN56Fou2njWiqJQTijhXlirK3m1npq2sib+d7FLOp9nAyUFse9rAUTqfZg07a0uIily659MkkZYImAH5nZ2l/yifeXEeTyOeIiohCpHx4idS+omIi0BYfATC48IRFhcm/YTEhiE0NhQhsf/tq6UcgqblyegqwzGy8lCYiaTKeN04FYbjW4Nw71IEQgLjJcuuOa1QuLwjarb2RMlqzjKuRlMkQAKaEqDA0pScAuclJwOLt1FgKTA177lkZWn+n23OtJW1wZ0rws7KEWcCI3A9OAqOVhawtzRP/bG1MIedpTnEbxsLM9hYmMPa3BxW5mbSj3jyMyE5GYnS7yQkir/F76REJCaLnwQkJCYgITkOcYmxiE+MQWxiFGISoxGd8PYnMiEaUZKgE8JOiLkIhKeIuthwhMYLQReG0JgQhMSFKh25XvwbVWUYRlUaJmsFa/viAGxb/DzTeFr1yyU9KMGLBEhAvwQosPTLX9bVxYHw37afx8It3CKUFawOjQ1oUwVt67thzcWv8GXtHZhy4RnGnfNXywO7FAFmaY6Uv1M/e/dd2s9t341ztDKXxJz47WD5vqhLEXRvRd1bYZeeqBPiThJzkqhLRGKS+Fv8TkBCUjzik+Le/iRGIzYxGjFC0CVGI0oIuoQoRL2r1EW8q9T9K+rC3om6cIMRdd9WHSVtEcp1icrV/C9Ue4p08M9FWMmSCzztkICGBCiwNASn1GnLdl3ATxtOKdU9+pUFgX/mdca2G8Nw8vFylPJuhi9r78S0i88w9qx6IkvXoIUAS0+0pf08pfKWdpyDlTmcrCwgfgtR5/CuUifNe1elE/PEj/U7UWdtbgZLczPES2IuWarYpYo6qUqXsagTVbpYIebeVevSFXVStS5cqtCFSZW6UITGhCIkLkwtrJOqj8NX5QepNSezwUvGPMC5vcEq2avcxA19pxVSaSwHkQAJaIcABZZ2uOrN6qp9V/DD6mN6W58La06gV5Ny+KRVAYzenifVSCnvpviy1k5MvxyAb8880dy4kc0Up5pSKm+Zirt3wi/tWCHi/iPqrMxhL4Rcyvh3lbq0os7i3fbr+6JObL0KQSd+EqRKXbxUrYuDu60zcti5yEZ+VIsrqWeusjIqzmR9v7NsVsP4PQmQgBYJUGBpEa4+TG8+ehPf/XlQH0tzzWwS2D27I/65PwFH7v/6nqWSXk3xVe2d+P5yAL6hyMomZc2nC1GXIubeE3fpiDhRpetbwgvVcjpqvuAHM/tXPq+WrUXnKqk1noNJgATkJUCBJS9PvVvbd+4+Rv66R+9+0AH1CLSrXQJDupbFsK2e6U4s6dVE2i784fILjKbIUg+unkava1QUHQt5yLY6BZZsKGmIBHRCgAJLJ5h1t8jpG/4YOGeb7hbkSrIQ2D6zA477z8S+O3MytFfCqzG+qr0Ls668xKjTfB+hLOC1aGRX8xJoltdVthW4RSgbShoiAZ0QoMDSCWbdLXLjUSB6TlmvuwW5UrYJNK7si0mf1cCQze5ISs783YslvBpJImvOlUCMoMjKNnttGjjaujRqeTvJtgQPucuGkoZIQCcEKLB0gll3izx9FYbW36zQ3YJcKdsENk1rj0uBP2Pnzakq2SqesyG+qr0b864FYvgpVrJUgqaHQRfbl0V5TwfZVmabBtlQ0hAJ6IQABZZOMOtukbDIWNQbvFR3C3KlbBGoVjIPfvy6GYZt8URMQrjKtorlbIDBtXdj/vUgDDv5SOV5HKg7Are7VEBRF1tZF1St0agP/PrlknVdGiMBElCfAAWW+swUPSMpORmV+y5UtI907l8Caye1w73w5dh0dbTaWIrlrC+JrJ+uv8YQiiy1+Wl7gn+PSsjjYC37MnxVjuxIaZAEtEKAAksrWPVnNCYuAS1H/YXg8Gj9OcGVVSJQskAO/DW2I0Zuy4WwmJcqzflwUNEc9TC4zh78cuM1vj7BSpZGELU0Kah3FXjYWmrJOs2SAAkonQAFltIzpKZ/oZExGDBrK277B6k5k8N1TeCvse0QlLgJf1/4PFtLF81RVxJZC24EY/CJh9myxcnyEQj/tKr06iFeJEACpkmAAsvI8i4qV6LR6OFLrGYoObW5czhjy7SuGLurCF5HZj9XRXLUweA6e7HoRjC+pMhSROpj+1STXu/DiwRIwDQJUGAZWd7FIfdft57B6v1XjSwy4wpnyYi2iLfdj2VnessWWGHP2vi6zl4svhWCL46zkiUbWA0NJferruFMTiMBEjAGAhRYxpDFNDEkJCZh7cFrmMX3ESo2s4721tg/tyem7quEgLAbsvpZ2LOWJLKW3ArF5xRZsrJVx1hxVzvc7FxenSkcSwIkYGQEKLCMLKEinDM3n2LA7K1GGJlxhPTj4JZwcL+AX0+010pAvp418XWdf/D77VAMPMZKllYgZ2F0RDkfzPwovz6W5pokQAIKIUCBpZBEyOnGy+AINB+xXE6TtCUjgZO/fozZh+rhcfA5Ga2+b8rXowa+rvsPlt0Jx4CjD7S2Dg2nT2B7s+Jomc+NeEiABEyYAAWWESY/OTkZHw1YBLFdyEtZBGYOaAqfPA8w/2gTrTtWyKM6htTZh2V3KbK0DvuDBZ72qITcOXOynAAAIABJREFUWuiBJZYJCwtDUFAQIiIiEB8fL61sZWUFR0dHeHp6wtnZWdfhcj0SIIF0CFBgGeFtERoRgwFztuL2E7ZqUFp6jy3oiQXH/XA36KhOXCvoUU0SWcvvRaDfEVaydAHdxdoCogeWpbn8TxAGBATg+fPnmYbh4+ODXLnS7+Tu7++PkSNHYvLkydizZw+uX7+OWbNmwd7ePtXmhQsXsG/fPgwbNgwWFv+2mcjoc10w5RokYIgEKLAMMWtZ+PwmLBrz1p3A9pO3jTA6ww1p0qcNUKLYG/xwsKZOgyjo/hGG1N2Hv+5Foi9FltbZN83jilUNi8DNRt4mo6JydffuXZX8L1KkSLqVrO3bt+Px48fo2LEj5s2bhxcvXmDw4MEoX/7fA/mRkZGYOnUqBg4ciLx586aul9HnKjnEQSRgggQosIww6bFxCVh36DrmrD1uhNEZbkhHfumO3890xfUXe3QeRAH3qhhSdz9W3o/CZ4fv63x9U1pwQqU8GFkuN+wtzWUN+8GDBwgODlbJppubGwoVKpTh2CNHjkBUs6ytrREYGIhBgwbBzOzfitsff/whbTf6+fm9ZyO9z8+dO4fx48fj/v37aNasmfS3h4eHSn5yEAkYMwEKLCPN7tUHL/HxtA1GGp3hhTWqe21Ur5CIqfsq6M35Au5VJJH19/1o9KHI0loeDrYqhXq55D8HdeXKldQzV1k5L85klS1bNt1hcXFxmDNnDrp37w7xt6hWzZgxA15eXtJ4ca5r4sSJkphLu32Y3udPnjzBt99+i2+++QaiarZhwwZp23HcuHGSeONFAqZMgALLSLMfG5+A6gMXG2l0hhfWoZ+6YuXFz3Dp2Sa9Op/frTKG1t2P1Q9i8enhe3r1xVgXj/jfR3CQuXolWJ0/f14tZJUqVUp3/K1bt7Bt2zYMHToUiYmJUsWpVq1aqdUqIZrmzp0rze3fvz+KFy8u/Z3e57t27cLly5cxatQoqQL25s0bjB07VhJcabcX1XKcg0nASAhQYBlJIj8MQ7yTsN8PW3D36WsjjdBwwvqifTW0qO2ACbvf/odK31d+t0oYUvcA1j6MxSeHKLLkzEenQh5YUKsQPLXwkmc5BJZ4wnjBggVSBSvt1bRp09Rq1YoVK6SvXF1dJVEltg/Fld7n69atk77r1KmT9Ds6OhrTp09H7969UbhwYTnR0hYJGBwBCiyDS5lqDouD7gu3nMGGw9dVm8BRWiOwf35nbLw2GGee/K21NdQ1nM+tIobWPYB1D+PwMUWWuvgyHN+/hBcmV8mLHLZWstlMMSTHFqGoMM2ePRsjRoyQBJS4Xr58KT0xKCpP+fLlk7YMReXKxsZGqmSNHj1a2u5L7/OTJ0+ygiV7pmnQWAhQYBlLJj+IQ/x/qrtO38XY3/YZaYSGEdanLSqie9NcGLOzgOIczutaAUPrHcCGRwnofVC1p9MUF4TCHFpW1xedfT1lP+AuwpTjkHvK4fYePXqkkkupaokPqlWrhq1bt0piy9LSEgsXLkTp0qWlHltbtmz5z+cFChTgGSyF3YN0RzkEKLCUkwvZPQkKjUKTYX/IbpcGVSewZ04n7L4zBsce/qb6JB2OzOtaHkPrHsTGxwnoRZGVbfIPulVEQSebbNtJz0B22zSkPdwuKlVpr3v37kkVqhIlSkgiq06dOtLXKb2vHBwcUKZMmf98LipfFy9e5FOEWsk4jRo6AQosQ89gJv5HRMeh55R1ePIy1IijVG5oneuXxqAOxTBim7dynQSQx7WcJLK2PElEjwP6q2Q5WVlgY5NiEqvGO95/CXZm36XAXVS7EHoWyQE7S3PcDonG0JOPsMs/BCXd7PB3gyIo4+6Au6HRGPLu877FvTC6vA/GnfPH3/ey35Q3p50VHnWrKK2vrUs0GRXNRjO7RJNR0WyUFwmQgH4JUGDpl79WV+c5LK3izdL4zh864vDjqThw98csx+p7QB6Xshha7yC2+ieh+37diywhgsTh8Dq5nHHgWSgapRFYmX2Xwm10+dz4qrQ3Zl5+jqW3AjG9aj5U8HRAs503IV68/EnRnBhz9glEjyphv//RBzjcqhRC4xLRes8tWfC3zu+GRbV94W0v//mrtA7yVTmypItGSEDrBCiwtI5YvwscuvgQQ3/ZpV8nTHD1FtWK4tuPq+DrzW8PEhvClduljCSytvsD3fbf0anLFzuUhYOlBd7EJiAiPvE9gZXZdylOrm5YFGXc7VFq3SXpo15FcmBa1XwYdfoxGvi4oLqXk/TdvpYlpe+3Pg7G0LK5MPr0E6y+n/3qlbAp1vuqdC6ttGjQaTK4GAmQgCwEKLBkwahcIzFxCagxiP2wdJ2hrTM64GzAXOy+9b2ul87Wej4upTGs7iHseAp01aHIqu3tjEuvI7Hp3RZh2gpWZt9lJrDmVC+An64FSO8ETFvBOvQ8DMVd7fA8Kg5d9sknJM+1L4tKng7Z4s/JJEACxkOAAst4cpluJMHh0fhm8T84c/OpkUeqnPBql82PWZ83wNAtHohLjFaOYyp64uNcCsPqHcLOZ2ayChBVlk+pMKUVWCnzMvvum/K50b+kF8ad9cfB56H4s35h1PRykrYMRYVqRf0iKOfx9gzWpkdv0MXXE3v8Q/Bx0RwQb4hZfueVtG2YnSv+s2paecFzdnziXBIgAf0RoMDSH3udrBwVE4+NR27wvYQ6of12kfVT2uPmmyXYen28DleVd6lcziUlkbX7mTk6y1jlycpLTQWWOAS/tK4v2hRwl5Y49yoCvs62mHLhKX6+/iJ1WTFuv19J3A+LkbYUrwdH40VUHFrld8fHB+/h6IuwrFxM9/uqORxxoFUpbg9qRI+TSMA4CVBgGWde34vqZXAEmo9YbgKR6j/EcoW9sXRUGwzf6oXIOMPuop/LuQSG1TuMPc/N0ekf+bbSMsuSpgLrQ5sjy/lgYElvfHXiIbY9/vcFyaLS9b/iOfHd+aeYWCkPVt4Lwt3QGOlQ/DdnnuCvu680uonGVcyD7yrn1WguJ5EACRgnAQos48zre1GFRcbi87nbcP1RoAlEq98QV45vh+exa7H20tf6dUSm1b2diksia1+AJTr8c1smqxmb0VRgzaiaD32Ke2HqxafY+zQEEyu97aZef/u/bzIo6mKLNY2K4vLrKHx5/CFOti0tWwXrzcdV4GZjqXU+XIAESMBwCFBgGU6uNPY0MjoOaw5ew88bT2lsgxOzJlAwlxvWf9cF3+wogOBo/6wnGMgIL6diGF7vMPYHWKG9lkWWOgJLPCkoDrIvvPECP1x+jpUNiqBpXldYmAEXgyIx4vRjiAPtKZeoMImzV2Ir8FRgOCZXzouvy+SSzk2J1g5fHH+oUUaKudrhasdysDI302g+J5EACRgnAQos48zrf6IKDI5EsxF/mki0+gnz99FtEWmxG8vP9dGPA1pc1cupqFTJOvjCGu32ar+SpcVQZDct+ncNLOklu10aJAESMGwCFFiGnT+VvQ+NiMGwBbtx4c5zledkNtDB1gqzBjWXhgycszV16MhutdG6VnHYWVtBnP0SVbOdp/57fiejcYV83DCtb2MUzuMhdaCfveYYjl99gvZ1SuLT5hWxYPNp6R2LSrs8nO2xa1Z3fLe3DF6G6+a8kq4Z5HQsguH1D+PQCxu0pciS8NtamCP4kyrSb14kQAIkkJYABZaJ3A9xCYnYevwWpv11ONsRCxH0TY+6qFjUB2dvPcWA2W8FVv2KhTC8S02sPXgN6w9dw3f/a4ic7o7oNWX9e2tmNm5g26poXaM4ftp4Cv1bV8HZW88wZfkh/DayLcSrf77+aWe2/deGgQVDW8HS6SSWnOqiDfOKsZnTsTCG1TuCI4E2aLOHlawvS3tjbIU8EK/J4UUCJEACFFgmeg/I1XR01YTOUoUqLDIGUbHxqQJLiKNO9Upj9prj2HHyNsZ/XB81SufDuKX7JKGUcmU2rvlHRVHW1xsdx6/Cr8NaS1MOX3qEnk3K4ccNp7DnjPKqV5bm5ji2oDdmHqwJ/5C3ncSN+crh6Ivh9Y7gaKCdbK+ZMVRet7tUgDg8z4sESIAEPiTACpYJ3ROi6ejctSew/WT2Kg8ViuTCHf8gzP787RahNitY524/Q0FvN7wKicSoRXsVma05nzeHh/dN/HyspSL904ZTORwKYVj9IzgeaI9WMr3LTxt+atOmePfgL7UKIY+DtTaXoW0SIAEDJUCBZaCJ09Ttqw9e4uNpGzSd/t68lApTisASX078tAHEe/gsLcwREhEjncESjU4/vDIaJ7Yfp3zWGEXzvj2DdfDiAzSpUhgnr/mjVY1iMDMzkwSi2DZUynV8YS/8eLQpHrw+qRSXdOKHp0NBDK9/BCdeOcBvtzwvTNaJ4zItsq1Zcekdhx5szyATUZohAeMiQIFlXPnMMprImHh8NnMTbj/J/gtuPxRYX3WojqZVC+OHVcdw6NJDfN2pBhpX9sW0FYelg+opl6rjxEH6X4e3wdPAUOnQ+4NnbxAUFoU65Qpg/NL9uHg3IMt4tT1gat9G8C0UgNmH6ml7KUXa93AoIG0XngpyREsTElll3e1xqFUp9r5S5F1Jp0hAGQQosJSRB515EZ+QiC3HbkmiJ7vXhwLrx8Et4ePhLJ2fElfL6sUwrEtNrDt0DQs3n0ldTtVx/2tREW1qlcDibecwoHUV7Dx9R6pqfdm+mnQIXpzz0vd19JceWHyqA24F7te3K3pb38M+P4bXP4rTr53QYtdNvfmhy4V/qlkQTfO4ogjPX+kSO9ciAYMiQIFlUOmSx9nEpGTUG7wUogFpdq70KliNKheSxJRopSAqWM0/KoIZfx/FwQv/vkhXVLCyGpffyxUzBjTBHf/XmPn3EfwxpoPiKljf9qqLSmWiMH1/1exgNIq57vb5JJF19rUzmhu5yHK2tkDwx1VgLt4SzYsESIAEMiBAgWWCt0Z4VByW7TyPP3ZfzFb0HwossaX3Tc+6aFCxEGysLBEWFYvV+69g0daz71Wzlu++mOG4FIfEk4bi7JXYChTnxga1rYrujctBPLG3+dhNzFh5JFu+yzH58M/dsPz8x7jyfJsc5gzehrt9XgyvdxTng13QdKfxVrKGl/XBZ8VzQnRw50UCJEACGRGgwDLRe0McQG/w9e8mGn32wx7SqQYaVrPCpL2ls2/MiCy42eWRKlkXg13RxEhF1v2uFVDIma0ZjOi2ZSgkoBUCFFhawap8o+IF0PPXn8Smo/99wk/53uvfwwM/dsG6K4Nwzn+t/p1RmAeudrklkXU5xA2NdxhXJatTIQ/8UC0/8jvaKIw63SEBElAaAQospWVEh/4EvA5Hy1F/6XBF41iqX6sq6NDQA2N3+RpHQFqIwtXORxJZV0I80GiH8Yj4/S1LopqXE+wt+WocLdw2NEkCRkWAAsuo0qleMKKKNWv1sWw3HlVvVcMf/c/cTth+ayROPPrD8IPRYgQutrkkkXUt1BMNjUBkVcnhiD0tSrA1gxbvGZomAWMiQIFlTNnUIJbnQeHwG80qlqroejQqhz5tCmLU9tyqTjHpcS623hhe/xiuh3miwXbDrmQtq+uLLr6esGP1yqTvaQZPAqoSoMBSlZSRjguPisWctSew5ZhxnZXRVrp2z+6Iffcn4fD9BdpawujsOtt6SSLrZlgO1DdQkSVe5vyiV2WwMYPR3Z4MiAS0RoACS2toDcdwUGgUmgzjdldWGWtTswSG9yiHoVs8shrK7z8g4GSTEyPqH8OtCC/U23bd4PhMr5oPI8r5wIK9rwwud3SYBPRFgAJLX+QVtG5EdBwWbzuLFXsvK8gr5bmy7fsOOPn0B/xzZ7bynDMAj5xsckiVrDsR3qhrYCIr7NOqcLKyMADKdJEESEApBCiwlJIJPfsRE5cgVbGE2OL1XwKieerUfrUwZIs7EpPiiUhDAo42OTCi/lHcjfBGnW2GcSbr19qF0L+El4YRcxoJkICpEqDAMtXMfxB3bHwiNh25gZmrjpJIOgQ2Tm2PK0ELsOPGZPLJJgFHG0+p4/v9qFyovVXZIquWtxMO+JWClTlPX2Uz7ZxOAiZHgALL5FKeccDiRdC9p23A7SdBpJKGQJXiebBgaDMM25oT0fGhZCMDAQdrD6mS9SDKB7UULLLuda0AX3ZtlyHjNEECpkeAAsv0cp5pxBfvBqDP95tIJQ2B1ZPa4VHECmy4MpJcZCTgYO0u9cl6FJUbNRUossTB9oElveFizbNXMqadpkjAZAhQYJlMqlULVLRt+GEVm4+m0CqeLwf+Ht8JI7f5IDQmQDWIHKUyAXtrN2m78ElMHtTYopztwoa5XbC5STE48mC7yrnkQBIggfcJUGDxjvgPASGymo9YjqhYHuZe/m1bvEnahpUXBvBO0RIBOytXabvQPyYvqitEZN3tWgGFuTWopYzTLAmYBgEKLNPIs1pRxsUnYveZu5i47IBa84xtcC4PJ2yd0Q0TdhXDq8gHxhaeouKxs3KRtgufxeZDtc36rWTNqV4AXXw94GNvrShGdIYESMCwCFBgGVa+dOZtVEw8vln8D45eeaSzNZW20KLhbZBkdwi/n+mpNNeM0h9bK2epkhUQmw9VN+vnzQIt8rlhRf3CfN+gUd5hDIoEdEuAAku3vA1qNdHhvcXI5UhITDIov+Vw1t7WGgfn98S0/VXwPPSaHCZpQwUCtpZOUiXrRVx+nYssR0tz3OpSAbkdWLlSIVUcQgIkkAUBCizeIhkSiI6Nx96z9zDpj4MmR2n+Vy3g5HEZC0+0NbnY9R2wjaWj9Fqdl/H5UWWT7ipZv9QqiC6FPOFha6lvBFyfBEjACAhQYBlBErUZgujsPmX5IUlomdJ14tePMfdwAzx6c8aUwlZMrNaWDtJ24av4gqisA5HVrqA7fqvjC3cbiivF3AR0hAQMnAAFloEnUBfui0pW+7Gr8DI4QhfL6X2NGf2bIG++x5h3pJHefTFlB6wt7CWRFZRQCJW0KLLEOwbvd62AHHZWpoybsZMACchMgAJLZqDGaC4xKRmX7gWg78zNxhjef2I6tqAnFp5ojTuvDptEvEoO0srCThJZbxJ9UXGjdrYLVzYogtb53djzSsk3An0jAQMkQIFlgEnTh8uhkTFYvf8qFm09q4/ldbbmhE/qo3TxEMw8WENna3KhzAlYWdhieP1jCEnyRYUN8oqsrr6eWFynEEQVixcJkAAJyEmAAktOmkZuSzQeHffbPhy8+NBoIz3ySzcsO9MD117sMtoYDTEwS3Mb6eB7aFJhlJepkuVpa4VH3SrAgeLKEG8J+kwCiidAgaX4FCnLwejYBHT7bg2evDS+lx6P6FoLtSonY8o/5ZUFnd5IBCzMrSWRFZ5cBOVkqGQda10aNb2dSJcESIAEtEKAAksrWI3XaHIycO/Za3SZuMbogjz4U1esutgXF59tNLrYjCUgC3MrabswQhJZtzQOa1LlvBhXMQ/M/t/enYdHVeVpHH8re1hCAImssoY9bKJszSYqOk0rICiPgyuorS040KDiCO2IrTOKuCCidNOtDm3jALKo2KQRAkiztWyyBaKyD4Y1CVkqVUn6udeWGQUhgVTqnKpv/UnuPfd3Pr/6431OHc695BG4EQEEELiwAAGLb0iZBZx3Fa7dflBPzkwt872m3vCrgV00oHdVTfpLC1NLpK5/CkR4otyVrFw1V7tLCFmDGtfUvOuTFeEhXvGlQgCBwAkQsAJnG9Ijn8rJ17y0HZqxKDTOiVr26u1auHOM1u+fHdJ9C5XJRXgi3RPf8z0tlTKv9CtZrRLj9cXgdoqPiggVCuaBAAKGChCwDG2MDWVl53k1bf46zV+5w4Zyf7LGe27qqLv+pb4mfHKV1fMIt+I9ngg3ZHk9rdS2FCGrZWK8NgxK4X8MhtsXhfkiECQBAlaQ4EPlsV6fX0/N/KvV/7Nw6dQhWrp3olZ/PTNU2hI28/DI44aswojWanOBkNUiMV7rBrZVYgwntYfNl4OJIhBkAQJWkBsQCo8vLinRgy8t0qY9R6ybzm192mj00NYatzjJutop+P8EnJDlj2yj1nPP/bmwebV4/e3WtrxjkC8MAghUqAABq0K5Q/dhuQU+jXxxgdIPHLdqkp+8NESr9z+vz/a+ZlXdFHuuwLg+q1QU1Uat5qaf/WNytTg5xzEk8RocvjIIIFDBAgSsCgYP5cedzM53Q9a+o6etmGb/a5tp0n1dNWZhokpUYkXNFHlhgV/3WaniqBS1mrtbzRLitPqWtqpdiXcM8r1BAIGKFyBgVbx5yD6xqKhYx7Pz3HcWHjqWbfw8F75wmzYdfU2f7n7B+FopsPQCY/ukKTqmneKjK6tOpZjS38iVCCCAQDkKELDKEZOhpEJ/kU5m5enBKYuMDlk92l6lqaOu168XXyGvP5fWhZBArSpN9Zsbt8t5hyEfBBBAIFgCBKxgyYfwc52Q5ZyT9fDLi439uXDu5MFKPz1Li7Y/HcKdCL+p1a7aQs4KVrW42uE3eWaMAAJGCRCwjGpH6BTjKypWTq5Xv3r1I+M2vqc0uVLvTBikcR/V1hnvsdBBD/OZNEjsoDG9l6lyTM0wl2D6CCBgggABy4QuhGgNznsL87yFeuz1JUYd4TB74iAd9c3TB5tHh6h8+E0ruVYvjfrZEsVGVQ6/yTNjBBAwUoCAZWRbQqso55ys8W/+xYjDSBtemagPnxump5Y01sm8A6EFHaaz6VBvoH7Zbb6ck935IIAAAqYIELBM6USI1+Gc+D5lzpqgv1Zn1hMDlR+dqnc33hfi4uExvV5NHtIdHV9TVERseEyYWSKAgDUCBCxrWmV/oVm5Xn2w/Eu9FaQXRCdWiVPq1H/V5NQOOppT+hcEB0M+Lqqqftn9Q/fRr6664WwJw69+W10aDld0ZLy+zUnX3C1jtf3opz8o0dmH1DKp3w/+zV/s1ae7ntcXh+ZpZJf3Va9aijLP7NX/bBnj3t+zyQO6qeWTWrR9ojYceD8YUy7zM29p86z6JT+muOiEMt/LDQgggECgBQhYgRZm/B8InMjO0/qdh/T075dVuMwbYwYortoGvb12aIU/uywPrJPQWnd2elPOvqL0zOV6ZeX17u1OALouebSW7n5Ra76ZpUEpL6hB9Y56fdVNKvDnnPcRTlAb22e5+7epadfpxhbj1b3RvVqw/SkNaP0bd/zZXzykcX1WKt+XpelrbilLqUG71gmfLZL6qlJ0YtBq4MEIIIDAhQQIWHw/Klzg1JkCZZ46oydmLNWBzKwKe/7at+7VlLSeOnBqU4U981Ie9PQNm93N2rmFJ+X1nzkbsB7oOsddeXpmaRt32K4N79LAlOf14bYnfnLVaWj7l3XtVXe6K1UbD87R3Z1/ryY1u7ljOCtdzmfrkcW6vvlYLdj2pHuNyZ+kKsl6pMdC1azUUDFsaDe5VdSGQNgLELDC/isQHACfv0jOUQ7OSlba5m8CXsSUR25SUp09mvb5zQF/1uU+IPmKnjp4eose7rHAHer7FazzBayh7adqRcY0fbzz2XMee2XV5nqkxyJl5uw9uzLl/Kz2/1ew9hxLU+2qLXU6/4h+t+6Oyy09oPc7m9lHdPmTYiIrBfQ5DI4AAgiUhwABqzwUGeOSBZyXRM9O3aK3F2+85DFKc+OaGXfpjc9vVsbxNaW53Ihrvl9h+j5g3dxygno2fUiLt09UeuYK3Xvtu2p2RQ/3J8PFOyadU7NzfZ9mj2r+tvFnV7icnx9HdJmt+tXau3uwNh9eoM4N7tDOo0vVrdE9kjxat/8992dDkz6/aPOMbmg+jmMYTGoKtSCAwAUFCFh8QYIucDInXxmHTmjSHz5T5qnyf23N5BH91LxZpqak9Qr6XMtSwI8DlrOf6u5rZql93VvdYfaf+rtqVW6qJbue04qMN84Z+rtDN2toyore592j5Yw3pvdnOpb7lfvT45GsHcouOKp2dX+hdzbco73HV5el3IBcWz2+vkZ2fV91q6Ww3yogwgyKAAKBEiBgBUqWccsk4C30y19cosnvrlDqxowy3Xuxi1dPv1O/W3+7dn3714tdatTffxywflxc/xaPq3fThzVny2htO/LRD/7cqMY1eqDrB+5K13t/H3HeeTkrXN0b369Pdj4rZ4Vo/f4/uatazub5BV9O0Lr9/x1UD2dl7e7Os1i1CmoXeDgCCFyqAAHrUuW4LyACOXleN2D91/ur5S8qvuxnTBjeS9e29+r5ZZ0ve6yKHuDHAWtwyn+qR+MRWrLrt9r5baobiqrG1tLLaX3PKc3Z2O5scF+25xUtTX/xnL87+7OcAHbo9FbN2TxKT/Rba8wKVmREtIZfPVOd6g3mCIaK/tLxPAQQKDcBAla5UTJQeQnk5HtV4PXruffStHrb/ssaNm3aMM3edL+2Hll0WeME4+bz/UTobPJuXbu/IjyROnh6s+ZtHS9no7rzPwqdDe8rv5rh7sca0HqS+jYbpblbx553JcrZ7O6sEL2z8R59fWKdbm07Wf2S/00Rnij3CIg/b340GFNWSp0BuqvzTMVHV2Mze1A6wEMRQKC8BAhY5SXJOOUukJtfqKUbMzT1gzXK8/rKPP5jQ7rpxu5xemZp6zLfyw0VKxAbVUXDOk5Tp/q3ydkbxgcBBBCwXYCAZXsHQ7z+vAKf/MXFmvLnz/Xx2vQyzfaz127X/C9HGX+2U5kmFYIXd214t/u6m+iIOEVHxoXgDJkSAgiEowABKxy7buGcs3O92nv4hBu00g8ev+gMRg64WrffkKR/X9LkotdyQXAEGiR20LCOr/M/BIPDz1MRQCDAAgSsAAMzfPkKOAeUzkvboTcXbZDzE+JPfVJfGaol6U9qzTd/KN8CGO2yBeKjE3Rr29+qZ5MHFRURc9njMQACCCBgogABy8SuUNMFBQoK/e7f31y4XrNTt55z7bB+7fTQwKZ6/OO6SBom4LySx9lQ71EEPwca1hvKQQCB8hUgYJXawe+SAAAH9ElEQVSvJ6NVoMCZ/EI5YWv6gvVa9Pmus0/+dMoQLf/mWaVlTK/AanjUhQR6NL7fXbVyXnPjrGDxQQABBEJdgIAV6h0Og/k5Z2fl5BfqrYUb5PFIjw/vpLGLaoTBzM2forOB/ZY2/6H4mEROYje/XVSIAALlKEDAKkdMhgqugBO0IqO82p2ZqrfXDg1uMWH+9J81Hqmft57oHhRaKToxzDWYPgIIhKMAASscux7ic873Zam4xK+l6S9p1VczlO/LDvEZmzE956e/Xk0eVv+W490DS53DQvkggAAC4SpAwArXzofBvL3+M4qOjNfafe9oRcZ09+RzPuUv4By30LfZo+rW6F75ivLlHBrKBwEEEAh3AQJWuH8DwmT+Xn+ujubs1vK9r//z1TElYTLzQE3T476e57rk0apdtQWhKlDMjIsAAtYKELCsbR2FX4pAvu+0oiLi3NPd/7bvj9p7bNWlDBO29yTX6qXuje7TNQ3ukK/Yy/6qsP0mMHEEELiYAAHrYkL8PWQFnL1ahUV57orWpkPztO/kxpCd6+VMrFGNa9Sp/hB3xeq7YxbYW3U5ntyLAALhIUDACo8+M8sLCDgb4gv9efIW5bpBa8vhhdqduTyszVomXacO9Qa6wSo2srJioiq5G9f5IIAAAgiUToCAVTonrgojgTzfaUVHxGrPsVXacniBG7Yyz+wNaYGkKslqkdRXHesNVvNavfj5L6S7zeQQQKAiBAhYFaHMM6wVKPDnyCOPCovylXF8tXYeTdXXJ9bqUNY2a+fkFF6vWjs1qdlVbWr3V7Mrero//ZWoWHFRVa2eF8UjgAACpggQsEzpBHVYIeAc/VBSUqyoyFj9b/ZOZRxf4+7dOpy1TUeyd6io2GfUPCIjolU3oY3qVUtRw+pXy9mkXiehtfxFXnk8EfzvP6O6RTEIIBBKAgSsUOomcwmKQIEv57vVn+gEZRd8q2NnMnQ460v3WIgTuft0Mu+ATucfVo73WEDqqxpbS4nx9VSj0lWqWamhaie0cgNVrSrNlBB3pQp82e7LleOiWZ0KSAMYFAEEEDiPAAGLrwUCARLwFRXIX+x1R4+KiFFURKzy/dnKLzytPN8p5RWeUp4vS87/ZvT6c9yfIZ2VJSesOR8nFDkrZTGR8YqNquq+JDk+OlGVY6qrUnR19/1+8VEJ7jP8xYWSStwjKKIj4wI0I4ZFAAEEECitAAGrtFJch0CFCZSopETyOG+u5oM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vwDYkJGDz0Ou2EAAAAASUVORK5CYII="/>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8" descr="data:image/png;base64,iVBORw0KGgoAAAANSUhEUgAAAlgAAAFzCAYAAADi5Xe0AAAgAElEQVR4XuydBXRUV9eG37h7ICE4wd2LuxPcte1H0QrFKUWLlqIVKFBKS6G4O8Xd3R0CBEIg7vatcyFpoJGZyZ2ZOzPvXSsr+WbO2WfvZ1/+vv8+5+5rlpycnAxeJEACJEACJEACJEACshEwo8CSjSUNkQAJkAAJkAAJkIBEgAKLNwIJkAAJkAAJkAAJyEyAAktmoDRHAiRAAiRAAiRAAhRYvAdIgARIgARIgARIQGYCFFgyA6U5EiABEiABEiABEqDA4j1AAiRAAiRAAiRAAjIToMCSGSjNkQAJkAAJkAAJkAAFFu8BEiABEiABEiABEpCZAAWWzEBpjgRIgARIgARIgAQosHgPkAAJkAAJkAAJkIDMBCiwZAZKcyRAAiRAAiRAAiRAgcV7gARIgARIgARIgARkJkCBJTNQmiMBEiABEiABEiABCizeAyRAAiRAAiRAAiQgMwEKLJmB0hwJkAAJkAAJkAAJUGDxHiABEiABEiABEiABmQlQYMkMlOZIgARIgARIgARIgAKL9wAJkAAJkAAJkAAJyEyAAktmoDRHAiRAAiRAAiRAAhRYvAdIgARIgARIgARIQGYCFFgyA6U5EiABEiABEiABEqDA4j1AAiRAAiRAAiRAAjIToMCSGSjNkQAJkAAJkAAJkAAFFu8BEiABEiABEiABEpCZAAWWzEBpjgRIgARIgARIgAQosHgPkAAJkAAJkAAJkIDMBCiwZAZKcyRAAiRAAiRAAiRAgcV7gARIgARIgARIgARkJkCBJTNQmiMBEiABEiABEiABCizeAyRAAiRAAiRAAiQgMwEKLJmB0hwJkAAJkAAJkAAJUGDxHiABEiABEiABEiABmQlQYMkMlOZIgARIgARIgARIgAKL9wAJkAAJkAAJkAAJyEyAAktmoDRHAiRAAiRAAiRAAhRYvAdIgARIgARIgARIQGYCFFgyA6U5EiABEiABEiABEqDAMsJ7ICkpCYcPH8aPP/6I/fv3SxHWrFkTn332Gfz8/GBjY6NW1JMnT8b48ePx3XffYdy4cWrN1dfgxMREzJw5E2PGjMGxY8ek+HmRAAmQAAmQgK4IUGDpirSO1omOjpaExcSJE9NdcdCgQdL3Dg4OKntkaAIrOTkZu3fvxsCBA/H48WMKLJUzzYEkQAIkQAJyEaDAkoukQuysXr0a/fr1Q8mSJTFv3jxUrVoVsbGxWLFiBYYNGyZ5+ddff6FNmzYqe2xIAissLAyLFy+Wqm3h4eFSjKxgqZxqDiQBEiABEpCJAAWWTCCVYCY0NFTaBtyzZw/Wr1+PJk2apLolRNa0adNQrFgxSVylVLAiIyOxfPly/Pnnnzh9+jQ++ugjDB48GO3bt0/dSvxQYN2+fRtdunSRbK9Zs0ayKa4Px61cuRI9e/bEN998gzJlymD69OkQAkj87969e2Pz5s2YNGkSYmJipM/69OkDS0tLpLU/Y8YMbNy4ERs2bEDu3LmlLb+OHTtK4z68RPVuyJAhWLRokRSjsCtYUGAp4e6kDyRAAiRgWgQosIwo3ynCxM3NDULc+Pj4ZBqdEFcjR47EggUL/jNOCBtR8RJCJrsC60PjTk5OkoATwimlyiQ+W7VqFVq2bJkqsC5fvvwfv8S4TZs2oWHDhukKrKlTp6JChQrS96NHj5bEFgWWEd3kDIUESIAEDIQABZaBJEoVN48fP45atWqhadOmksDy8PDIdJoQOB06dED9+vWlA/FiW/H8+fP48ssvcePGjVQhk12BVa5cOalCVqRIEYwaNQo///wzxGdC/Ig1hZBbsmRJ6iH6FKEoBNaECRMwYsQIhISE4PPPP8eWLVswZ84cqVKV2ZW2mkWBpcrdwzEkQAIkQAJyEqDAkpOmnm2pI7Di4uKkCs/cuXOl81k9evSQvBcHxMVnQvSILUWxdZddgSXEkKiIWVtbS6JqwIABEIftZ8+eDVtb29TPUp5STBFY4mnItWvXonjx4pJv6pwFo8DS883I5UmABEjAxAlQYBnRDXDr1i107txZqlxltUWYmQBJOTuVIniyK7DStnf40LbA/+Fnqp7xYgXLiG5ehkICJEACRkaAAsuIEprZIXfRF0pUjMQZJlGtEpUjOStYovIlDqyLnxRBpYqYosAyohuQoZAACZAACaQSoMAyspshRdSIpwHTtmkQT+GNHTtW6gv122+/SU/sLV26VHrqUN0zWPfu3UPXrl1x584dLFu2DG3btsWFCxeks1viSUQKLCO7qRgOCZAACZCA2gQosNRGpuwJ4slAcXZK/KR3pW00+urVK0kUiVYLH16ZPUUo1vjiiy/wxx9/pLsGBZay7xF6RwIkQAIkoH0CFFjaZ6zzFTJ6VU6vXr3e64ElHNOkD5aY5+/vLz3hJ/ptiScBRXNTUdkSva4osHSeci5I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AAiRAAiSgMAIUWApLCN0hARIgARIgARIwfAIUWIafQ0ZAAiRgQgSiTh9A+I6/EXP5NBJePZcit8zhA9tyH8GpZQ/Yf1TfhGgwVBJQLgEKLOXmhp4ZMIHExGQkxifDwtIMCfHJCA2Kh7k54H8nGnExSYiPTZI+Fz+JCclISnz7k5wMFK3ohCJlrBDy988ws7KGmY0tzO0cYO7gBHNHF5g7iR9XWIjfDs5IjotFUlwMkJgIWFjA3NYeZtY2BkyPrmdE4M3SmQhe+n2mgNz7jIJbn5GESAIkoGcCFFh6TgCXN2wCUeGJknASQsnBxRKv/GPhfzsKD65F4tndaDy9G4Xw4AS1gmzVzwctutvjYZNCKs2zcPWQKhiWXrlhmSsfrHzyw6pgMVjnLwrLnLmQGPIGyQlxMLOxg4Wzm0o2OUh5BETlKmBIJ5UcyzV3Hew/aqDSWA4iARLQDgEKLO1wpVUjJBAXnYTYmCRY2ZghKRGSeHp8Iwq2DhY4vO6V9L9FBSq7l7oCK7P1zCytYF2wOKwLl4R1kdKwLVERNsXLISkqAkkx0bAQVTGKruymTCfzX47/DBH7Nqm0lmOjdvD67jeVxnIQCZCAdghQYGmHK60aAQGxdWduYYaw1/FSVerupYh3ValoBL+M01qEcgqsjJy0LlwKtqUrw7bMR7CrVAtmtvZICguGuaMzLFw9tRYbDWtO4HGbMqlnrrKyIiqa+bdczWoYvycBEtAiAQosLcKlacMjEB2RKDl96VAIbpwMw8VDIdJ5KV1euhBYH8ZjlbcQ7CrVhl3lurCv1lASW8kJ8bDKo9o2pS75mOpa92t4qBW674nXao3nYBIgAXkJUGDJy5PWDJBASGA8nD0sce1EGI5vDsKlwyF6jUIfAuvDgO0q14F99cZwqN0cZrZ2SIoMh3VeX0gHznjphQAFll6wc1ES0JgABZbG6DjRkAm8DoiDlbWZdAD9xLbXOLPrDcLexCsiJCUIrLQgbEpUgENdPzg2aAMzKyskx8bAKl9hRbAyJSe4RWhK2WasxkCAAssYssgYVCIgnviLDE2Au7c1jm4KkkTV/SsRKs3V5SClCay0sduVrwHHxu3h2LQTEl8FwNzeERY5cukSj8muxUPuJpt6Bm6gBCiwDDRxdFt1AuJAup2TBe5fjpRE1Zndr5Gk22NVqjsLQMkCKzUQMzM4NesMp+ZdpScURSsI6wJF1YqTg9UjwDYN6vHiaBLQNwEKLH1ngOtrjUBESIJ0QP34ltc4ves1Av1jtbaWnIYNQmClCdimaBk4teoF5za9Ee//AOLAvGgPwUt+AsFLZ+JNFo1G3fqMgjsbjcoPnxZJQE0CFFhqAuNwZRMQfajMzN4+BXhkwytcPxmmbIfT8c7QBFZKCKLTvHO7T+HS8TMkix5bHl5S93le8hLI/FU53dlgVF7ctEYCGhOgwNIYHScqiYAQVonxSdi2OACH179CSrsFJfmoqi+GKrDSxufcuhdcOg+QXtlj4eZJoaVq8jmOBEjAaAhQYBlNKk04kGRg1x8vsPmXZ0YBwRgEVkoinJp3gWv3L6TX9Fjm9OE7Eo3iDmUQJEACqhCgwFKFEscokkBUWCIeXI3A6ln+0jsAjeUyJoGVKrT8esDt46FAchKblxrLjco4SIAEMiVAgcUbxOAIiFfXiJcrr5v7FBf2Bxuc/1k5bIwCKyVm166D4NZnJBJDXsMqd4GsUPB7EiABEjBYAhRYBps603M8JjIRVjbm2PPnC2xZ+NxoARizwBJJEwff3f43Ei7tP0VSZAQs3HMYbS4ZGAmQgOkSoMAy3dwbVOTixcu3zoRj409P8fRutEH5rq6zxi6wUnjYFCkD935jYF20NMTLiXmRAAmQgDERoMAypmwaYSyil5V4QnD9vKc4tcM0Xl5rKgIr5XYVB+E9vvwOyXFx0kF4XiRAAiRgDAQosIwhi0YaQ1xsEo6sf4XNC55LDUNN5TI1gSVtG9o5wOOLiXBo2A4Wzm6mkmqN4jzgfwgrb63GqYAzeB4ZINnwcciFarmqokfxrmiQt55GdjmJBEhAXgIUWPLypDUZCMRGJyHwSQz+nvEED65GymDRsEyYosBKyZB9zSbIMfwHqRO8aFTK630C35+bjRlnZ2WKZXSV4RhVeRjRkQAJ6JkABZaeE8Dl3ycQH5eMdXP8pWahpnqZssASORfiyvPraXBo2BYWLu6mehv8J25RueqwvZtKPDb4rWIlSyVSHEQC2iNAgaU9trSsBgFxzur2uXAsHv0AkaEJasw0vqGmLrBSMurYsB1yjJ4rvfvI3N7R+BKtZkR9/hmAjfe2qDSrfeE2WNr4V5XGchAJkIB2CFBgaYcrrapBICEuCbuWvcT2JcbbekENHKDA+peWOPSe89ufYV24JCzcTLudQ6nlFVPPXGV1P4kzWdd7X8hqGL8nARLQIgEKLC3CpemsCYimodM/voU3L+KyHmwiIyiw/pto9z4j4dLtc5OuZLktzKXWv4DggW8PwPMiARLQDwEKLP1w56oAnt2PxoyPbyEuxnSeEFQl8RRY6VNyqNMCXhMXwczWXhWMRjeGAsvoUsqAjJwABZaRJ1iJ4YmWC3cvRmD+F3eV6J7efaLAyjgFVnkLwXvan7D0zit1hDeli1uEppRtxmoMBCiwjCGLBhRDTFQizu0Nxl9THmvda1t7CwyYVUhaZ96g98VcZt+lONZmkA/qdcwJe2cLiBdL71/9EtsXByBXIVt8NqUQche2Q6B/DNbOfoprJ0JRu50nmn3iLb3G58zuNxrHR4GVNTqvKb/DvnIdmJtQzywecs/6vuAIElASAQosJWXDyH2JjUrErmUvpB9tX0IEdR+dD0UqOOH22XDMHXQndcnMvksZJMRSy89yYd/KQBzbHISeY9/a+mvyYxQq64AarTyw6Zdn8OvrI9lfMe0xhi8uhuiIRPwy9F62wpNTYImn77ynL5f8eT64vfTbumAx5Bg9DzYlK8LM3AIJr1/izeJpCN++8j2/MxsnvvOatBjWhUoi/ukDBM3/FlEn98G5dW+49h6MN4unI2Lv+mxxyGqye99v4NKpH8wdnbMaahTfs02DUaSRQZgQAQosE0q2PkNNSkzGyulPJLGii2vs3yVgY2uByLAExEYlvSewMvsuxbe+0wrBp7Atvv/kNkTVLe3Ve1x+FCrjiImdr2PIgqLSV5ePhKBRDy9s+ukZzu7VvHolbMklsIQI8hz+A+zK10D0+aN4/lU7yVchjGxKVcbrn8Yh/sk9aYylhxcCRnZH/JP7qaFmNs6paWc4teiGN79OgVufkYg+fwSvvh8KnwXbkBQRhhcje+gizXBu+4nUM8vM2kYn6+l7ETYa1XcGuD4JqE6AAkt1VhypIYFkJCM2IRFLRzzClaOhGlpRb1qRCo7wvx2NgbN8pYlpK1iZfZeyytBfi0pbg05uVnDxtEJEcAJ2//kC+1a+ROsBPu9VsO6cD4d3AVuEvIrHkm8eqOdoOqPlElh5/jwEc1sHJIYFIzk6MlVgfbikqAQ5t/kYQfPGIGLfxgz9TzvOrkpd2JauAv8eNeDz4yZpTuTRXXDtNgivF3yXqZ1sA/rAgEOdlvCe/gdgZi63aUXa46tyFJkWOkUC/yFAgcWbQqsEohIS0OfYLhRzccfQklUwp+ddBDyM0eqaaY2nVJjSCqyU7zP7buLaUnDJYYWdSwNwdGMQ2n2RG2VquWD55EcIfR2PPpMLIk8Re+kM1sWDIajcxA03Toahup8HYAac2v5G2jbU5JJLYNmWq464u1fhPeMvyY2UCtaHPuUYMQt2Vevh5fi+iL15MUOX045zqNXs/QrWhWOwzl8ECUEv8HJcH03CztYcUaXznr0G5nam+YRhtuBxMgmQgFYIUGBpBSuNCgLBcTHofXgHboS8loAMLlUJPfKVwtgG15Gko84Mmgqsb1eUkA62pwizai080PHrPPhnxUvsWf7vGTJxWH7Ir0Xw6mmsdOj9+f0YiN5eZeu44I8Jj6SnJdW95BJYKeumVJjSE1iOjdrD48vvEL5zNd4smpKhqx+OE9uPOSf8CpvCpaUzWJGHt0svao4+fUASXqL7eviu1dK2oa4um6JlkHvRbpjZ2OpqSa5DAiRAAhkSoMDizaEVAq9iotD90HY8CA95z/70ynVQ1yk/xje7oZV1PzSqqcAaNMcXQjzNGfD2cLwQWB0G58bOpS9wcG1g6jLNP/VGjdae2LEkAK3658LpXW8Q+CRWqnht+vkZTu18Ky7VuXQlsOyrN5JerBx96SQCJw/K0MWsxomD9D4/bUb8s4ew9i2JuAe3kPgmEPY1myJw8ueIuXxSnfA1HusxaDwcu3+O8LhwuNm6aWyHE0mABEhADgIUWHJQpI33CLyMjkTXQ9vwJCIsXTJLazWHb7w7prS/pXVymgos0W6hQdec2PFbAE7vfCMJphIfOeGPiY/w4Gqk5LdXPlv0nVEQT+9EY/VMf4z6o5jBVLCcW/WEa8/BiPe/J20NJkWlX2lTZZxb76/h5NcTwb/PhNtnoxCxZz3i/e/DfeB4vFn4HcJ3r9V6nt3+N1I6bN9+e1c8Dn+CnW02w9vBS+vrcgESIAESyIgABRbvDVkJBMZEocvBrRmKq5TFNjdsBzt/O/zQ57as639oTB2BJapUnYbmweH1r7D11+foOiKvdKbKxt4CoUHx2LrwOY5v/fcpSHHYXZy9EluBQnS1GeiDht28YG4JHN/8GqtmPtEoNm1XsJzbfQr3fmMQc/E4Aqd8kbG4UmGcVT5feE1eiri71xE0ZxRyL9mj8wqWa/cv4Pb5BHTf9TH2PN4nMS/oUgC72m6Bl31OjXLASSRAAiSQXQIUWNklyPmpBN7Exkji6sNtwfQQuVjbYEuj9nh9NhELh//bGoA45WvTkMLywzNYuRftgm2Zqu+hFhWsoFkjpM88vpqCsE3LYFe5TobjUqpS4slCx4btpC3GmOvnJOHm0mUAzCwsEbZtBYJmj9RqSp079IHrkKno889AbHuw4721irgWxu52W+HO7UKt5oDGSYAE0idAgcU7QxYCkQnx6Hpwa+qBdlWMFnRywYYGbXFpWxj+nq5ZtUeVdQxtjNwVLEOLX1V/xWF6l9Gz8cWhIVh/922riA+vsp6lsbPtFjhY8elCVblyHAmQgDwEKLDk4WjSVpKSk9Hj8HaceRWgNoeKHl5YXb8Vtv8aIB0g5yV/BcsYmTo0aA3nCb9gxLEx+PvWmkxDrOFTHdtar4e5kfTJ2vs0BL/fDsSxF+F4FhknxZ7bwRq1vJ3wv2I50SSPqzGmnDGRgMERoMAyuJQpy+HYxER8fXo/9j57pLFjDX3y45fqjbFi0mOc2pG9LugaO6GgiaxgZZ4M8VSj8/SlGHfyOyy78bbHV1ZXy4LN8VvjhbC1MOyO75PO+2Pi+aeZhjuxUl5MqJQnKyT8ngRIQMsEKLC0DNiYzYfExWLW1TNY9eBmtsPsWKAYxpWvgYUDH+DeJfV7R2XbAQUZoMDKOBmiearz3JWYem4WFl39Ta2sfVqyF8ZX+xauNi5qzVPKYFG5arpTtX9re1qUYCVLKYmjHyZLgALLZFOfvcBFn6s1D25h7vVz2TOUZna/YuXQr3B5TGt3C2GvE2Sza2iGKLDSz5hN0bJwXrgRsy79jJ8uLdAorWOqjoQQWp52nhrN1+ekrvvvYM191fqqdfH1wOqGb9+TyYsESEA/BCiw9MPdoFcV4urYy2cYfuag7HF8W646WnkVxtiGumlEKnsAMhikwPovRKu8heDy+278fP03zDo/L1uUlzRagPp56sDDziNbdnQ9Oc/K86lnrrJaW5zJetqjUlbD+D0JkIAWCVBgaRGuMZqOiI/Do4gwtMnkpcDZjfvHao1Qwcobk/xU2w7J7npKm0+B9X5GLN1zwmX1ESy9/TemnJkhS7qOdPoHhV19YWdpJ4s9XRgxW6xeR/zkftV14RbXIAESyIAABRZvDbUIiHYMrf/ZiEcRoWrNU3fwqrqtkDPEGdO7a7/bu7q+aXs8Bda/hM1t7eG2+Sz+frgV356YIBt6X5dCONxpLxysHGSzqW1DFFjaJkz7JCAvAQoseXkatbWw+DiMPHsI/2TjiUFVAVmbW2Bro/aIv2WB+Z/fVXWaUYyjwPo3jR47rmLT830YemSU7LkVTxYuaDAPztbOstvWhkFuEWqDKm2SgPYIUGBpj61RWX4eFYH1j25j/vXzOovL284Bmxq2w8ND0fh9nOZtIHTmsEwLUWC9Bemx7RJ2B53CwANfyUT2v2ZGVxmOnsW7Ibejj9bWkMswD7nLRZJ2SEA3BCiwdMPZoFcRL2++EfIanx3brfM4Srh6YF39Nji6Kggb5j/T+fr6WJACC/DYfB6Hwq/g0739tZ6CNS1WoHyOMsip8PcWsk2D1m8FLkACshKgwJIVp3EaC4+PQ7M96/AiOlIvAdbImRvL67bEmln+OLg6UC8+6HJRUxdYnhtO42TsA3Tb9bFOsPs45MLJrocMYqtw0vmnmHjeP1MubDSqk9uGi5BAlgQosLJEZNoDXsVEY/KlE9jhr98XMvvl9cX3leti6chHuHJEuwfs9Z1xUxZYOdacwHm8QPvtXXWahnaF22BGzcnIaZ9Dp+tqshhflaMJNc4hAd0ToMDSPXODWfFxRBiOvXyK8ReOKcLnXoVLYWjJKpjT6y4CHsQowidtOGGqAivnyiO4ZhOOFlvaaQNrljZn15mB+nnroqBzgSzHcgAJkAAJZEWAAisrQib6vdgWDI6LQePda5GQlKQYCl+VrISe+UthbKPrSDLSZu+mKLC8/tiPOy7JaLzJD0nJ+rnfrMytcKbbUbjbuhnEdqFi/lHSERIggXQJUGDxxkiXwOvYaIw6exgHA54ojtD0ynVQxzkfJjQ1zkakpiawci3ehQfeDpK4iknQb2Wyaf5G+Kn+XOQwwFfpKO4fKh0iARMnQIFl4jdAeuE/CA/BycDnitkaTM/H32o1Q+F4T0xpb3wiy5QEls/PW/C0oBcab/RDaFyYIv41iq3CWj41UNStiCL8oRMkQAKGSYACyzDzpjWvoxISEJUQj/q7Vku/lXyJHln2T+3ww/9uK9lNtX0zFYGVa85aBJYojCab/PAqOkhtTtqaILq7X+h+QnqNjpO1k7aWoV0SIAEjJ0CBZeQJVjc8/8hwzL9+DpseK797uou1DbY0bI835xKxYLh+n3JUl3Nm401BYHl/vwKhFcqh6abWeBqhvP5mXYt1wqjKw1DAOb+cqaUtEiABEyJAgWVCyc4qVPF+wQfhoeirh4aiWfmW0fcFHF2wsWFbXN4WjpXTH2tqRlHzjF1geX23FNE1aqLZ5jZ4EPpQUezTOrO6xV+SwCrGrULF5oiOkYCSCVBgKTk7OvYtOiEBnQ9ukbq2G9JVwcMLq+u3ws5FL7DjtwBDcj1dX41ZYOUc+wsSGzZD881tceuNsrd2y3iWxq62W+BgZa+oe+rGy704/vB33As6hpDot9U/V7vcKOxZCzUL/g8lvZooyl86QwKmSoACy1Qz/0Hcd0Lf4OjLp5h2+ZRBEmnokx+/VG+MlZOe4OQOwxKIHwI3VoGVY+RsmLfsBL8t7XD51VWDuM+m1JiI2rlroqxnaUX4u/36JGy7MTFTX1qVnAi/UhMU4S+dIAFTJkCBZcrZfxd7XFISYhMTUGvH34iIjzNYIh0LFMP48jWwcNBD3L0YbrBxGKPA8vxqCmw7/Q+ttnTE2ZfnDCY34pD71Z5nkYxkuNq46tVvUbmaf6SpSj4MrrOHlSyVSHEQCWiPAAWW9tgajOW7YcFY9/A2lt65YjA+Z+Ro32Ll0L9IeUxvdxuhQcp+CjKjGIxNYLn3HwunXl+i3bYuOPb8hMHdY5+X648uRTuhjGcpvfq+5FRXnPNfo5IPlfN2Qd9qq1Uay0EkQALaIUCBpR2uBmP1TWwMwuJj0XCXav+H2xACG1OuOlp7FcbYhjcMwd3/+OjXzwctu9vjYZNCBul/WqfdPhkG935j0GF7NxzwP2Sw8ZzrfhyWZpbI7+hlfoMAACAASURBVJxPbzGM2p4n9cxVVk6IM1nf+z3Nahi/JwES0CIBCiwtwjUE0/fDQ7Dk9mWpgmVM1/xqDVHRKhcm+RleI1JjEViuXQfC9ctJ6LX7f9j1aK9B3149i3fDwLJ9UdKjhN7i6L/OTK21F3VKVms8B5MACchLgAJLXp4GZe1lTCSCY2PQcu8Gg/JbVWf/rtsKXqHOmN7tlqpTFDHOGLYIndt+Apdh09Fv/+fYcn+7Irhm14mjnffD2sIaRV0LZ9eURvMpsDTCxkkkoDcCFFh6Q6//hcUrcRbcvGgQTUU1oWVtboGtjdoj4ZYl5n1+RxMTeplj6ALLqVlnOI+Zi8GHh2PtHeMR76L56BflBqKUnqpY3CLUyz9HLkoCGhOgwNIYnWFPDIqJxpvYaDTfu96wA8nCey87B2xu2A6PDsVg6TjlNrVMG4YhCyyHui3h/N1CjDo2DiturTK6e+t4l4OwNLPQy3sKecjd6G4nBmTkBCiwjDzBGYUnnhxcducq1jw0rO0zTdJV3MUD6xu0wbFVr7F+vvIP/hqqwLKrWh/O3y/DhNNT8fv1PzVJleLn9C7RA/8r9THK5Sijc19vvNiL+UfZpkHn4LkgCWhIgAJLQ3CGPC0yIR6hcbGoveNvQw5DLd9r5MyN5XVbYu0sfxxYHajWXF0PNkSBZVumCpznr8H087Ox8MoSXSPT6XpXep5FYnKiXt5TuP3GJGy7nkWj0VIT4VeSjUZ1elNwMRJIhwAFlgneFrdD32DLk7tYdOuySUXfMq8vZlapi99HPsblwyGKjd3QBJa1b0k4L96CuZcXYv7FnxXLVS7HBlf4HC0LNkcVr0pymVTLjqhkHX/EV+WoBY2DSUAPBCiw9ABd30vGJyWh8tblBt21XVOGPX1LYVipKpjX+x6e3Y/W1IxW5xlSmwbLXPnhunwvFtxYhpnn5miVi1KMi+7u9z65huiEaLjYuCjFLfpBAiSgMAIUWApLiLbdEe8cPP0qABMvHtf2Uoq1/1XJSuiZvxTGN7qJhIQkxflpKBUscxd3uK09jj/urcGkU9MUx1GbDs2sPU3q7F7Nu6o2l6FtEiABAyZAgWXAydPE9dex0fjkyE7cCDHsFyJrEnvaOdMq1UE9l/wY31R53d4NQmBZWsNj20WsebIdo4+Ny246DG5+Gc/SWNtyBbztvQzOdzpMAiSgGwIUWLrhrIhVAqIj8TA8BL0O71CEP/p24reazVA4wQNT2ivrSUpDEFgeO65ga8AhqdeVqV6bW62VtgjL5yhrqggYNwmQQCYEKLBM6PYQr8VZaMSNRTVJ5aaG7WD/zA4/fKqcVwUpXWB5bL2IvW/Oov/+LzRBbjRzuhbthP5lP6PAMpqMMhASkJcABZa8PBVtTbRnKLdpGTR9Q5mDpRUW1mgixdj7yNsqWGFnN0yvXAfl3HPA3MwcgdFRmHv9bLrvNlxZ1w/VcvqkMroXFoyme9ZJNuZ91ADFXNzxKCIUUy6dxOEX/uhaqDgGFC+POdfOYeuTe1ph62xljS2N2iP4fBIWDLuvlTXUNapkgeWx6RyORlxH77191Q3LKMc/7nMbCUkJcLd1N8r4GBQJkIDmBCiwNGdnUDMfhofiROAzjL9wTCO/hQj6rmItVM2RCycDn6VuMwphVN7DC9Mun8SD8FBpTA5bO/Q7vgdizZRLiLONDdvhXFAAvj1/9D0fhpSqjA4FimLWtbMQB9CFfTFmVb1WCI+Pk2xp88rv6AxRybq8PRwrpz3W5lIq2VaqwPJcfxqn4x+hy85eKsVhCoNm1ZmB0h4l8ZF3FVMIlzGSAAmoQYACSw1Yhjw0ICoCQ88cxJlXARqFsa1xB9hbWiIkLhZRCfEZnuMSYqlroRKYfOkEtvv/WxGq5ZUHkyvWwqoHN7H49vv9t0QFrKKHl1TN+qtuS8m/fc8fo0/Rsph55fR7djRyXoVJFTxyYnW91ti55AV2LNGMkQrLqDREiQIrx+rjuGT+Cm22dVYpBlMZVCNXNfxUfw4KuRTUWcgnr/tjy7GbuHQvAIHBkdK6Od0cUL5wLrSpVQLVS+XVmS9ciARIIGMCFFgmcnc8jghDg12rNY62iqe39OThrzXfbhFmdFBeiCghpgaf3o8rb16lrte7cCkMLlUJZjCDk5U1xNOMS25fwdI7V/BhBevUq+fwdXLFy+gofHVqn8Y+qzuxQa58WFCjCVZOfoKT2/T3lKXS+mDl/OsQbthHo9nmNuoiNYnx57odh7WFFfI6aV/YLNp6FuIns6t/6yoQP7xIgAT0S4ACS7/8dbK6ONe06+lDzLp6JtvrpVSY0hNYfnl9MaZcNWx4dAezr73/H4FvylVDxwJFpfNUK+/fwOclKqJd/iIYd+EoXsVEY+5H9SHeGSh83fvsEUTX9aMv/NG+QFFJlG16fOc/W4vZDiYdA2KrckL5mlj4+UPcvRCujSWytKmkCpb37//grrs5Gm9qJZ014vVfAuM/+ga1fGqiird2O7uLytXnc7eplIJfhrRiJUslUhxEAtojQIGlPbaKsRwYE4X+x/e8V1HS1LmMBFZd77zS+auzQQEYfuZQluaFuPq2XHX8ee8afrpxIXW8OKu1oq4fnkSGSYfe74QGIygmCg188mPEmYM4G/QiS9vZHdC3WFkMKFIB09vfQciruOyaU3u+UgRWrkU78MjHBY03+iEqIUrtODSZ4GjliL+aLZWmttvWRfotPlvS6Bc0yFcfVuaWuPn6FkYdG4tjz09kuET/Mp9hSMUvMOHkFKy5sx7F3Irit8YLUNK9BO6HPsSY4+Ox78kBfFyyB76u8CWmnpmJ9Xc3auIyKuQsjz+aLEY+LVewRi/ai71nVXvYo0mVwpjR/221mRcJkIB+CFBg6Ye7TlcVYqX+Ts23B9M6m57A6lywOPoXLycdah98aj/E04pZXUJgjSr7ERbcvIjl966nDh9YvDw6FSyOn26cl7YUtzy+J1W1RpSpih+unsGmx3ezMi3L96IS19qrCMY21H0jUiUILJ8fN+FZ4dxostEPwbG6eW+jEEGz68xADZ9qOPL0GNq+O+81odq36Fm8G2adn4fzgRfxc/05eBz2JMPD9sKOEDx5nHJj+JFvJIE1pupIdC/WBd+dnoZRlYfhyLPjGHJ4BHa02YSwuDB02/Vxtu4bsU3oYO2g1cajzUb8mXrmKitnxZms3T9kL6as1uD3JEACmROgwDLyO+RZZDh2P3uIaZdPyRLphwKru29JDCtdGacCAzDy7KEMxZU4m1XHOy9GnzuMk4HPMbpsNdTxzoOvTu2HaNcgroJOLvixWiPcCnktvcpnQ8O2eqlgpYCaX60hKlrlwiS/m7KwU9WIvgVWrtmrEVSqGJpsaoWXUYGqup3tcUc67YO9lR2CY0IQGR+ZKrA+NLygwXxUzFke1VbXTXdNcei8bu7asLG0wfgT30kC68d6s1HVu7I0RzQIFdeuR3vxebn+mHhqKjbe25wt/6fUmIjquaqiYs4K2bKT2eSKny1Qy/aF3wapNZ6DSYAE5CVAgSUvT8VZE08Pjjx7WGrRIMf1ocBa16CN9ARg2ktUsCa8awchtgHFmatt/vcxtnx1VMvhA0tzczyOCJW2BjenqUiJw+7i7NWIswdx8XUghpaujE+LlIGFmTnWPryll/cnit5ducJcMK2r7rq961NgeU//E2GVK6PZptZ4Eu4vxy2jso3quT7C1aDrWNHsd2lOSgUrrYGGeethdp3vcfPNrXSrTu0Lt8XEat9i64MdaF+4DSadmppuBUtsLxZ1LYKAqBf4397+KvuY0cA6uWtBtGwo4uqbbVsZGaDA0hpaGiYBrRCgwNIKVuUYFS0VymxaphyHDMwTK3NzbG3UAYm3LTFv0B2deK8vgeU1aTFiatVD881tcC9Ef01XUypMHwqsOXVnokfxrohJiMacCz9i/sVf3suHOKu1ruVKhMSGYPP9bRBbiykCS2wbLm70i9SzSpzB2vFwJ9r5tsEB/0PoVqwzYGaG1bfXSduGml6P+9yBk7Wj9FCGNi5uEWqDKm2SgPYIUGBpj63eLUckxOHoi6f44qTuWh3oPWgtOJDTzh5bGrbHo8MxWDr2oRZWeN+kPgRWjjE/IrmxH1psaYcbr3W7Jfoh0IwEVsq472tNQRtfP+l81faHu1Kni6f5Wvv6YejhUcjl4P2ewEq7hhBiW1qvw6OwR9Kh95vBtxEYFYhm+Ztg4IGvcDLgtEY5XtZkMYq7FUNx96Iazc9qEg+5Z0WI35OAsghQYCkrH7J68ywqHAtvXpKae/LKHoHiLu5Y16Atjq9+jfXznmbPWBazdd0Hy3PYTFi17ga/Le1x8dX7TWC1GmgGxrMSWF2KdsTUmpOw+OpSzDw3J9WKmFc3T+33rMYlxWP+xZ8x7czM1M+HVPwKPYt3leaOrjIc6+5uxP2QBxkKMlUZfFKyF/5XqjfKeJZWdYpa49imQS1cHEwCeidAgaX3FGjPgdC4WLTfv1l6Co9X9glUz+kjtZBYO/sp9q96mX2DGVjQZQXL48tJsO/cD623dsLpF9nvkyYHlA8F1pw636Np/sYYfHg4TgWcwYRqY9C8QFN8fXiE1GohvUuIsLRbhCljCrsWwu+NF+Pa6+sYefRb/NN+u2wVLF+XgtjVbity2HnKgSFdG2w0qjW0NEwCshOgwJIdqXIMvoyORI3tK5XjkBF40iJvIfxQpR6WjXqMS4e0075AVxUs977fwPmTIWi/rSuOPNPsHZXaSOmHAkucn5pW8zvUyl1D6oP1MvIlfjg/D79f/xMp1Szxd9oqVUYCS7RrEGevxFbguZfn8W3VURhYti8szC2x4ubfGHF0TLZCutTzNPI45IaFuUW27GQ2ma/K0RpaGiYBWQlQYMmKUznGYhITpO7tw88cVI5TRuJJT9GaolRVzPv4Hp7di5Y9Kl1UsNx6fQ23gWPReUfPDKtAsgdmAgYXNvhR6uju61LIBKJliCRAApkRoMAy0vtDVK9EGwSev9JOgr8sWRG98pfG+CY3kRCXJOsi2hZYLp37wfWryfhkb1/seLhbVt9N3Zg4h9WvzP9Qwr24qaNg/CRg8gQosIz0FgiOjUHPwztwK1R/Ly02UrSpYU2tVBv1XQpgfFN5u71rU2A5t+oFl5EzMeDAl9h0b6uxp0jn8ZXyKCm1ihBPMfIiARIwbQIUWEaa/9jERJTc+Padbry0R2BJzWYomuiBye3ka0SqLYHl2Lg9nMf9KLUxWH1nnfagmLjlZ5/dh72VvYlTYPgkQAIUWEZ6D4hO6B0PZO/1H0aKRvawNjZoB4fndvjh09uy2NaGwHKo1QxOUxZjzIkJWH6TDz7IkqgMjGxrvQEVcpaDg5WDNpehbRIgAYUToMBSeII0cU8ccF95/yamXT6pyXTOUZOAk5U1tjZqj+ALyVgw9J6as/87XG6BZVepNpxn/YVJZ6bjt2vs6p/tBGVhQLyX0K9Qc+R3yqftpWifBEhAwQQosBScHE1dex0bjemXT2PTY9282kVTP41pXn5HZ2xs2A5Xd4RjxdTH2QpNToFlU7ICnH9ej5kX5uGXy4uy5Rcnq0aga7FOGF5pCERfLF4kQAKmS4ACywhzHxIXi16Ht+NGCA+46zK95d1zYk391ti15AW2LwnQeGm5BJZ1gaJw/m0H5l9dhLkXftTYH05Uj4Do5L62xQp4O7z/EnT1rGQ8+ujLp1j/8DbOBb3Ai+hIaaC3nQMqe3qjY8FiqO2VR66laIcESCAbBCiwsgFPqVOTkpOlA+7xSfK2D1BqvEryq36ufPi1RhOsnPwEJ7ZpJnDlEFiWOXPDZcUBLLr1J2acnaUkREbvi5W5FV70ewRzM3PZY51//Tx+vHE+U7uDS1XCVyUryb42DZIACahHgAJLPV4GMZod3PWbpg4FimJC+Zr49YuHuHM+XG1nsiuwzB2d4bbhFP66vwHjT05We31OyD6Byz3PIJ9T3uwbSmNBVK4+ObJTJZt/1GnBSpZKpDiIBLRHgAJLe2z1ZvnUq+focWi73tbnwsBnRctiYNEKmN7hDkIC49RCki2BZW4Ojx1XsM5/N0Zm87UvajnNwe8RWN3iLzTJ1xBmZmaykRl8aj+2+99XyZ5fXl/Mr9ZQpbEcRAIkoB0CFFja4apXq3/eu4bvLp7Qqw9cHPimXDW08SqCsQ3Va0SaHYHlsf0ytr88ii8PDWUK9EhAvDtRvA/R3dZNNi9qbl+ZeuYqK6PiTNZxvx5ZDeP3JEACWiRAgaVFuPowHZkQj9nXzuLPu9f0sTzX/IDAvI8aoJKNDya1vKkyG00FlseWC9gfcgGf7Ruk8locqB0C/cv0weAKX8ja0d133WK1nL3fqZ9a4zmYBEhAXgIUWPLy1Lu10LhYjDx7CPueZ69VgN4DMSIHVtT1Q64wF0zvqlq3d00ElsfGszgefRs9d//PiMgZbijNCzTFrDrT4eOQS7YgKLBkQ0lDJKATAhRYOsGsu0XC4uPQ49A2tmjQHfIsV7I0N5cakSbftsLcQVn3JvPr54OW3e3xsEmhLG2LAZ7rTuJc4lN03MEtIZWA6WCQaNWw0W8VPO08ZVuNW4SyoaQhEtAJAQosnWDW3SKii3vtHavwJjZad4typSwJ5LS1x+ZG7fDkSCx++/ZhpuPVEVg5/j6KK1bBaLW1Y5Y+cIDuCHjaeeBSjzNwkPGdhDzkrrv8cSUSkIMABZYcFBVkQ/TAKrJ+iYI8oispBIq5uGN9gzY4seYN1s19miEYVbcIvZYfxE3HODTZ1IqQFUjg9YBnsvbCYpsGBSaZLpFAJgQosIzs9hBbhBU2/2FkURlPONVy+mBlXT+sm/MU+/5+mW5gqggs79/24n4OKzTe1Apxieq1gTAemsqO5MGnN+Am41OEItofr5/H/KwajZashK9KsdGosu8OemcKBCiwjCzLzyLDUWfnKiOLyrjCaZGnEH6oWg9/jH6MiwdD/hNcVgLLZ+E2PM7rgcYb/RARH2FccIwomgvdT6KgSwHZI+KrcmRHSoMkoBUCFFhawao/o+L9g63+2aA/B7iySgR6+JbE8FJVMf/Te3h65/3zcpkJLJ/5GxBQJJ+0Lfg65o1Ka3GQfgjs77ALFXOW18/iXJUESEDvBCiw9J4CeR2Ijk1AfFIiEhKTEJ+cJL2PMDYpAdFJiYhKiofYQgyLi4V4IfSbuBjpMHxQTDQCo6MQGB2JlzFR8jpEaxkS+KJkRXxcoDQmNLmJuNh/3xuZkcDK9cMqvClbUhJXAZEvSFbhBDb4rUKDvPUU7iXdIwES0BYBCixtkdWT3eNXn2DO2uNwtLOGg501HG3f/RZ/21nD1ckWLg62cLG3gaP4sbOGva0V7GysYGttCStLC8QnJCI+MQkJiYlISEqWBFucEGrJb4VaRGIcwuPjIHpuSUItNgavY6PxKiYKr6KjpW7TIXExeiJgWMtOqVgbDdwKYHyTf7u9pyewvKcuQ0TVj9Bscxs8CmOPM0PI8u+NF6Fd4daG4Cp9JAES0AIBCiwtQNWnyW0nbmHC7wc0dkG8Oy2tOEv9284qVaw52dukCjXnd0LNwdbqrVCzfivUzM3MEJ+YItSSkJD0tqIWm5Qo/YhqWkTC24paaFwMgiWhFo3XMTF4Ffu2miaEWlRCgsaxGMrExTWboliiJya3e9uI9MM2DTkn/Ir4ug3RfHNb3Am+ayhhmbyf8+vNRu8S3U2eAwGQgKkSoMAyssyvOXAV3/99VO9RWVqY/yvU0qmkieqaqKK5ONnBxcEGQrRJYs72bUVNiDRbK0skJydL1TSpopaUKG15ip+45ETEJCUgMjEBEQlxCBVCLTYGb94JNbHtKSpqYsvzZXSkJPCUfG1s0BaOAfaY+cltpK1g5Rg9D2bN2qLllna4GnRdySHQtw8IiPcRDizbl1xIgARMlAAFlpEl/s/dFzF//UmjicrG2lKqnP1bSXsrwsT/TvnM1dFG2vZ0drCFk7343Aaiopay7WljZSmdSRNbnm+FWsr5tLfVNLHtGZkUj/D4WITGxUnbnsGimhYbgyCx9Rn9VqQFavF8mpOVNbY0ao/QC8l4cisKLbrbI3z3Wli37YlWWzrgfOBFo8mpqQQy/qMxGFLxS1MJl3GSAAl8QIACy8huiSXbz2Hh5jNGFlX2wxFVMUmUpTmTJp1RS/OZ27tqmhBqjkKovaumpZ5Ps7B4u+2Z8LaaJgk1UU1LPZ8mqmnxCEt4+yBBcGwMgmNjJZEWFCtE2tutTyHg0rvyOTpjU4O2CHuYhLy+lkiwMEObrZ1wMuB09gHQgs4JjKkyEsMrfQ2x7c6LBEjA9AhQYBlRzpMBLN56Fou2njWiqJQTijhXlirK3m1npq2sib+d7FLOp9nAyUFse9rAUTqfZg07a0uIily659MkkZYImAH5nZ2l/yifeXEeTyOeIiohCpHx4idS+omIi0BYfATC48IRFhcm/YTEhiE0NhQhsf/tq6UcgqblyegqwzGy8lCYiaTKeN04FYbjW4Nw71IEQgLjJcuuOa1QuLwjarb2RMlqzjKuRlMkQAKaEqDA0pScAuclJwOLt1FgKTA177lkZWn+n23OtJW1wZ0rws7KEWcCI3A9OAqOVhawtzRP/bG1MIedpTnEbxsLM9hYmMPa3BxW5mbSj3jyMyE5GYnS7yQkir/F76REJCaLnwQkJCYgITkOcYmxiE+MQWxiFGISoxGd8PYnMiEaUZKgE8JOiLkIhKeIuthwhMYLQReG0JgQhMSFKh25XvwbVWUYRlUaJmsFa/viAGxb/DzTeFr1yyU9KMGLBEhAvwQosPTLX9bVxYHw37afx8It3CKUFawOjQ1oUwVt67thzcWv8GXtHZhy4RnGnfNXywO7FAFmaY6Uv1M/e/dd2s9t341ztDKXxJz47WD5vqhLEXRvRd1bYZeeqBPiThJzkqhLRGKS+Fv8TkBCUjzik+Le/iRGIzYxGjFC0CVGI0oIuoQoRL2r1EW8q9T9K+rC3om6cIMRdd9WHSVtEcp1icrV/C9Ue4p08M9FWMmSCzztkICGBCiwNASn1GnLdl3ATxtOKdU9+pUFgX/mdca2G8Nw8vFylPJuhi9r78S0i88w9qx6IkvXoIUAS0+0pf08pfKWdpyDlTmcrCwgfgtR5/CuUifNe1elE/PEj/U7UWdtbgZLczPES2IuWarYpYo6qUqXsagTVbpYIebeVevSFXVStS5cqtCFSZW6UITGhCIkLkwtrJOqj8NX5QepNSezwUvGPMC5vcEq2avcxA19pxVSaSwHkQAJaIcABZZ2uOrN6qp9V/DD6mN6W58La06gV5Ny+KRVAYzenifVSCnvpviy1k5MvxyAb8880dy4kc0Up5pSKm+Zirt3wi/tWCHi/iPqrMxhL4Rcyvh3lbq0os7i3fbr+6JObL0KQSd+EqRKXbxUrYuDu60zcti5yEZ+VIsrqWeusjIqzmR9v7NsVsP4PQmQgBYJUGBpEa4+TG8+ehPf/XlQH0tzzWwS2D27I/65PwFH7v/6nqWSXk3xVe2d+P5yAL6hyMomZc2nC1GXIubeE3fpiDhRpetbwgvVcjpqvuAHM/tXPq+WrUXnKqk1noNJgATkJUCBJS9PvVvbd+4+Rv66R+9+0AH1CLSrXQJDupbFsK2e6U4s6dVE2i784fILjKbIUg+unkava1QUHQt5yLY6BZZsKGmIBHRCgAJLJ5h1t8jpG/4YOGeb7hbkSrIQ2D6zA477z8S+O3MytFfCqzG+qr0Ls668xKjTfB+hLOC1aGRX8xJoltdVthW4RSgbShoiAZ0QoMDSCWbdLXLjUSB6TlmvuwW5UrYJNK7si0mf1cCQze5ISs783YslvBpJImvOlUCMoMjKNnttGjjaujRqeTvJtgQPucuGkoZIQCcEKLB0gll3izx9FYbW36zQ3YJcKdsENk1rj0uBP2Pnzakq2SqesyG+qr0b864FYvgpVrJUgqaHQRfbl0V5TwfZVmabBtlQ0hAJ6IQABZZOMOtukbDIWNQbvFR3C3KlbBGoVjIPfvy6GYZt8URMQrjKtorlbIDBtXdj/vUgDDv5SOV5HKg7Are7VEBRF1tZF1St0agP/PrlknVdGiMBElCfAAWW+swUPSMpORmV+y5UtI907l8Caye1w73w5dh0dbTaWIrlrC+JrJ+uv8YQiiy1+Wl7gn+PSsjjYC37MnxVjuxIaZAEtEKAAksrWPVnNCYuAS1H/YXg8Gj9OcGVVSJQskAO/DW2I0Zuy4WwmJcqzflwUNEc9TC4zh78cuM1vj7BSpZGELU0Kah3FXjYWmrJOs2SAAkonQAFltIzpKZ/oZExGDBrK277B6k5k8N1TeCvse0QlLgJf1/4PFtLF81RVxJZC24EY/CJh9myxcnyEQj/tKr06iFeJEACpkmAAsvI8i4qV6LR6OFLrGYoObW5czhjy7SuGLurCF5HZj9XRXLUweA6e7HoRjC+pMhSROpj+1STXu/DiwRIwDQJUGAZWd7FIfdft57B6v1XjSwy4wpnyYi2iLfdj2VnessWWGHP2vi6zl4svhWCL46zkiUbWA0NJferruFMTiMBEjAGAhRYxpDFNDEkJCZh7cFrmMX3ESo2s4721tg/tyem7quEgLAbsvpZ2LOWJLKW3ArF5xRZsrJVx1hxVzvc7FxenSkcSwIkYGQEKLCMLKEinDM3n2LA7K1GGJlxhPTj4JZwcL+AX0+010pAvp418XWdf/D77VAMPMZKllYgZ2F0RDkfzPwovz6W5pokQAIKIUCBpZBEyOnGy+AINB+xXE6TtCUjgZO/fozZh+rhcfA5Ga2+b8rXowa+rvsPlt0Jx4CjD7S2Dg2nT2B7s+Jomc+NeEiABEyYAAWWESY/OTkZHw1YBLFdyEtZBGYOaAqfPA8w/2gTrTtWyKM6htTZh2V3KbK0DvuDBZ72qITcOXOynAAAIABJREFUWuiBJZYJCwtDUFAQIiIiEB8fL61sZWUFR0dHeHp6wtnZWdfhcj0SIIF0CFBgGeFtERoRgwFztuL2E7ZqUFp6jy3oiQXH/XA36KhOXCvoUU0SWcvvRaDfEVaydAHdxdoCogeWpbn8TxAGBATg+fPnmYbh4+ODXLnS7+Tu7++PkSNHYvLkydizZw+uX7+OWbNmwd7ePtXmhQsXsG/fPgwbNgwWFv+2mcjoc10w5RokYIgEKLAMMWtZ+PwmLBrz1p3A9pO3jTA6ww1p0qcNUKLYG/xwsKZOgyjo/hGG1N2Hv+5Foi9FltbZN83jilUNi8DNRt4mo6JydffuXZX8L1KkSLqVrO3bt+Px48fo2LEj5s2bhxcvXmDw4MEoX/7fA/mRkZGYOnUqBg4ciLx586aul9HnKjnEQSRgggQosIww6bFxCVh36DrmrD1uhNEZbkhHfumO3890xfUXe3QeRAH3qhhSdz9W3o/CZ4fv63x9U1pwQqU8GFkuN+wtzWUN+8GDBwgODlbJppubGwoVKpTh2CNHjkBUs6ytrREYGIhBgwbBzOzfitsff/whbTf6+fm9ZyO9z8+dO4fx48fj/v37aNasmfS3h4eHSn5yEAkYMwEKLCPN7tUHL/HxtA1GGp3hhTWqe21Ur5CIqfsq6M35Au5VJJH19/1o9KHI0loeDrYqhXq55D8HdeXKldQzV1k5L85klS1bNt1hcXFxmDNnDrp37w7xt6hWzZgxA15eXtJ4ca5r4sSJkphLu32Y3udPnjzBt99+i2+++QaiarZhwwZp23HcuHGSeONFAqZMgALLSLMfG5+A6gMXG2l0hhfWoZ+6YuXFz3Dp2Sa9Op/frTKG1t2P1Q9i8enhe3r1xVgXj/jfR3CQuXolWJ0/f14tZJUqVUp3/K1bt7Bt2zYMHToUiYmJUsWpVq1aqdUqIZrmzp0rze3fvz+KFy8u/Z3e57t27cLly5cxatQoqQL25s0bjB07VhJcabcX1XKcg0nASAhQYBlJIj8MQ7yTsN8PW3D36WsjjdBwwvqifTW0qO2ACbvf/odK31d+t0oYUvcA1j6MxSeHKLLkzEenQh5YUKsQPLXwkmc5BJZ4wnjBggVSBSvt1bRp09Rq1YoVK6SvXF1dJVEltg/Fld7n69atk77r1KmT9Ds6OhrTp09H7969UbhwYTnR0hYJGBwBCiyDS5lqDouD7gu3nMGGw9dVm8BRWiOwf35nbLw2GGee/K21NdQ1nM+tIobWPYB1D+PwMUWWuvgyHN+/hBcmV8mLHLZWstlMMSTHFqGoMM2ePRsjRoyQBJS4Xr58KT0xKCpP+fLlk7YMReXKxsZGqmSNHj1a2u5L7/OTJ0+ygiV7pmnQWAhQYBlLJj+IQ/x/qrtO38XY3/YZaYSGEdanLSqie9NcGLOzgOIczutaAUPrHcCGRwnofVC1p9MUF4TCHFpW1xedfT1lP+AuwpTjkHvK4fYePXqkkkupaokPqlWrhq1bt0piy9LSEgsXLkTp0qWlHltbtmz5z+cFChTgGSyF3YN0RzkEKLCUkwvZPQkKjUKTYX/IbpcGVSewZ04n7L4zBsce/qb6JB2OzOtaHkPrHsTGxwnoRZGVbfIPulVEQSebbNtJz0B22zSkPdwuKlVpr3v37kkVqhIlSkgiq06dOtLXKb2vHBwcUKZMmf98LipfFy9e5FOEWsk4jRo6AQosQ89gJv5HRMeh55R1ePIy1IijVG5oneuXxqAOxTBim7dynQSQx7WcJLK2PElEjwP6q2Q5WVlgY5NiEqvGO95/CXZm36XAXVS7EHoWyQE7S3PcDonG0JOPsMs/BCXd7PB3gyIo4+6Au6HRGPLu877FvTC6vA/GnfPH3/ey35Q3p50VHnWrKK2vrUs0GRXNRjO7RJNR0WyUFwmQgH4JUGDpl79WV+c5LK3izdL4zh864vDjqThw98csx+p7QB6Xshha7yC2+ieh+37diywhgsTh8Dq5nHHgWSgapRFYmX2Xwm10+dz4qrQ3Zl5+jqW3AjG9aj5U8HRAs503IV68/EnRnBhz9glEjyphv//RBzjcqhRC4xLRes8tWfC3zu+GRbV94W0v//mrtA7yVTmypItGSEDrBCiwtI5YvwscuvgQQ3/ZpV8nTHD1FtWK4tuPq+DrzW8PEhvClduljCSytvsD3fbf0anLFzuUhYOlBd7EJiAiPvE9gZXZdylOrm5YFGXc7VFq3SXpo15FcmBa1XwYdfoxGvi4oLqXk/TdvpYlpe+3Pg7G0LK5MPr0E6y+n/3qlbAp1vuqdC6ttGjQaTK4GAmQgCwEKLBkwahcIzFxCagxiP2wdJ2hrTM64GzAXOy+9b2ul87Wej4upTGs7iHseAp01aHIqu3tjEuvI7Hp3RZh2gpWZt9lJrDmVC+An64FSO8ETFvBOvQ8DMVd7fA8Kg5d9sknJM+1L4tKng7Z4s/JJEACxkOAAst4cpluJMHh0fhm8T84c/OpkUeqnPBql82PWZ83wNAtHohLjFaOYyp64uNcCsPqHcLOZ2ayChBVlk+pMKUVWCnzMvvum/K50b+kF8ad9cfB56H4s35h1PRykrYMRYVqRf0iKOfx9gzWpkdv0MXXE3v8Q/Bx0RwQb4hZfueVtG2YnSv+s2paecFzdnziXBIgAf0RoMDSH3udrBwVE4+NR27wvYQ6of12kfVT2uPmmyXYen28DleVd6lcziUlkbX7mTk6y1jlycpLTQWWOAS/tK4v2hRwl5Y49yoCvs62mHLhKX6+/iJ1WTFuv19J3A+LkbYUrwdH40VUHFrld8fHB+/h6IuwrFxM9/uqORxxoFUpbg9qRI+TSMA4CVBgGWde34vqZXAEmo9YbgKR6j/EcoW9sXRUGwzf6oXIOMPuop/LuQSG1TuMPc/N0ekf+bbSMsuSpgLrQ5sjy/lgYElvfHXiIbY9/vcFyaLS9b/iOfHd+aeYWCkPVt4Lwt3QGOlQ/DdnnuCvu680uonGVcyD7yrn1WguJ5EACRgnAQos48zre1GFRcbi87nbcP1RoAlEq98QV45vh+exa7H20tf6dUSm1b2diksia1+AJTr8c1smqxmb0VRgzaiaD32Ke2HqxafY+zQEEyu97aZef/u/bzIo6mKLNY2K4vLrKHx5/CFOti0tWwXrzcdV4GZjqXU+XIAESMBwCFBgGU6uNPY0MjoOaw5ew88bT2lsgxOzJlAwlxvWf9cF3+wogOBo/6wnGMgIL6diGF7vMPYHWKG9lkWWOgJLPCkoDrIvvPECP1x+jpUNiqBpXldYmAEXgyIx4vRjiAPtKZeoMImzV2Ir8FRgOCZXzouvy+SSzk2J1g5fHH+oUUaKudrhasdysDI302g+J5EACRgnAQos48zrf6IKDI5EsxF/mki0+gnz99FtEWmxG8vP9dGPA1pc1cupqFTJOvjCGu32ar+SpcVQZDct+ncNLOklu10aJAESMGwCFFiGnT+VvQ+NiMGwBbtx4c5zledkNtDB1gqzBjWXhgycszV16MhutdG6VnHYWVtBnP0SVbOdp/57fiejcYV83DCtb2MUzuMhdaCfveYYjl99gvZ1SuLT5hWxYPNp6R2LSrs8nO2xa1Z3fLe3DF6G6+a8kq4Z5HQsguH1D+PQCxu0pciS8NtamCP4kyrSb14kQAIkkJYABZaJ3A9xCYnYevwWpv11ONsRCxH0TY+6qFjUB2dvPcWA2W8FVv2KhTC8S02sPXgN6w9dw3f/a4ic7o7oNWX9e2tmNm5g26poXaM4ftp4Cv1bV8HZW88wZfkh/DayLcSrf77+aWe2/deGgQVDW8HS6SSWnOqiDfOKsZnTsTCG1TuCI4E2aLOHlawvS3tjbIU8EK/J4UUCJEACFFgmeg/I1XR01YTOUoUqLDIGUbHxqQJLiKNO9Upj9prj2HHyNsZ/XB81SufDuKX7JKGUcmU2rvlHRVHW1xsdx6/Cr8NaS1MOX3qEnk3K4ccNp7DnjPKqV5bm5ji2oDdmHqwJ/5C3ncSN+crh6Ivh9Y7gaKCdbK+ZMVRet7tUgDg8z4sESIAEPiTACpYJ3ROi6ejctSew/WT2Kg8ViuTCHf8gzP787RahNitY524/Q0FvN7wKicSoRXsVma05nzeHh/dN/HyspSL904ZTORwKYVj9IzgeaI9WMr3LTxt+atOmePfgL7UKIY+DtTaXoW0SIAEDJUCBZaCJ09Ttqw9e4uNpGzSd/t68lApTisASX078tAHEe/gsLcwREhEjncESjU4/vDIaJ7Yfp3zWGEXzvj2DdfDiAzSpUhgnr/mjVY1iMDMzkwSi2DZUynV8YS/8eLQpHrw+qRSXdOKHp0NBDK9/BCdeOcBvtzwvTNaJ4zItsq1Zcekdhx5szyATUZohAeMiQIFlXPnMMprImHh8NnMTbj/J/gtuPxRYX3WojqZVC+OHVcdw6NJDfN2pBhpX9sW0FYelg+opl6rjxEH6X4e3wdPAUOnQ+4NnbxAUFoU65Qpg/NL9uHg3IMt4tT1gat9G8C0UgNmH6ml7KUXa93AoIG0XngpyREsTElll3e1xqFUp9r5S5F1Jp0hAGQQosJSRB515EZ+QiC3HbkmiJ7vXhwLrx8Et4ePhLJ2fElfL6sUwrEtNrDt0DQs3n0ldTtVx/2tREW1qlcDibecwoHUV7Dx9R6pqfdm+mnQIXpzz0vd19JceWHyqA24F7te3K3pb38M+P4bXP4rTr53QYtdNvfmhy4V/qlkQTfO4ogjPX+kSO9ciAYMiQIFlUOmSx9nEpGTUG7wUogFpdq70KliNKheSxJRopSAqWM0/KoIZfx/FwQv/vkhXVLCyGpffyxUzBjTBHf/XmPn3EfwxpoPiKljf9qqLSmWiMH1/1exgNIq57vb5JJF19rUzmhu5yHK2tkDwx1VgLt4SzYsESIAEMiBAgWWCt0Z4VByW7TyPP3ZfzFb0HwossaX3Tc+6aFCxEGysLBEWFYvV+69g0daz71Wzlu++mOG4FIfEk4bi7JXYChTnxga1rYrujctBPLG3+dhNzFh5JFu+yzH58M/dsPz8x7jyfJsc5gzehrt9XgyvdxTng13QdKfxVrKGl/XBZ8VzQnRw50UCJEACGRGgwDLRe0McQG/w9e8mGn32wx7SqQYaVrPCpL2ls2/MiCy42eWRKlkXg13RxEhF1v2uFVDIma0ZjOi2ZSgkoBUCFFhawap8o+IF0PPXn8Smo/99wk/53uvfwwM/dsG6K4Nwzn+t/p1RmAeudrklkXU5xA2NdxhXJatTIQ/8UC0/8jvaKIw63SEBElAaAQospWVEh/4EvA5Hy1F/6XBF41iqX6sq6NDQA2N3+RpHQFqIwtXORxJZV0I80GiH8Yj4/S1LopqXE+wt+WocLdw2NEkCRkWAAsuo0qleMKKKNWv1sWw3HlVvVcMf/c/cTth+ayROPPrD8IPRYgQutrkkkXUt1BMNjUBkVcnhiD0tSrA1gxbvGZomAWMiQIFlTNnUIJbnQeHwG80qlqroejQqhz5tCmLU9tyqTjHpcS623hhe/xiuh3miwXbDrmQtq+uLLr6esGP1yqTvaQZPAqoSoMBSlZSRjguPisWctSew5ZhxnZXRVrp2z+6Iffcn4fD9BdpawujsOtt6SSLrZlgO1DdQkSVe5vyiV2WwMYPR3Z4MiAS0RoACS2toDcdwUGgUmgzjdldWGWtTswSG9yiHoVs8shrK7z8g4GSTEyPqH8OtCC/U23bd4PhMr5oPI8r5wIK9rwwud3SYBPRFgAJLX+QVtG5EdBwWbzuLFXsvK8gr5bmy7fsOOPn0B/xzZ7bynDMAj5xsckiVrDsR3qhrYCIr7NOqcLKyMADKdJEESEApBCiwlJIJPfsRE5cgVbGE2OL1XwKieerUfrUwZIs7EpPiiUhDAo42OTCi/lHcjfBGnW2GcSbr19qF0L+El4YRcxoJkICpEqDAMtXMfxB3bHwiNh25gZmrjpJIOgQ2Tm2PK0ELsOPGZPLJJgFHG0+p4/v9qFyovVXZIquWtxMO+JWClTlPX2Uz7ZxOAiZHgALL5FKeccDiRdC9p23A7SdBpJKGQJXiebBgaDMM25oT0fGhZCMDAQdrD6mS9SDKB7UULLLuda0AX3ZtlyHjNEECpkeAAsv0cp5pxBfvBqDP95tIJQ2B1ZPa4VHECmy4MpJcZCTgYO0u9cl6FJUbNRUossTB9oElveFizbNXMqadpkjAZAhQYJlMqlULVLRt+GEVm4+m0CqeLwf+Ht8JI7f5IDQmQDWIHKUyAXtrN2m78ElMHtTYopztwoa5XbC5STE48mC7yrnkQBIggfcJUGDxjvgPASGymo9YjqhYHuZe/m1bvEnahpUXBvBO0RIBOytXabvQPyYvqitEZN3tWgGFuTWopYzTLAmYBgEKLNPIs1pRxsUnYveZu5i47IBa84xtcC4PJ2yd0Q0TdhXDq8gHxhaeouKxs3KRtgufxeZDtc36rWTNqV4AXXw94GNvrShGdIYESMCwCFBgGVa+dOZtVEw8vln8D45eeaSzNZW20KLhbZBkdwi/n+mpNNeM0h9bK2epkhUQmw9VN+vnzQIt8rlhRf3CfN+gUd5hDIoEdEuAAku3vA1qNdHhvcXI5UhITDIov+Vw1t7WGgfn98S0/VXwPPSaHCZpQwUCtpZOUiXrRVx+nYssR0tz3OpSAbkdWLlSIVUcQgIkkAUBCizeIhkSiI6Nx96z9zDpj4MmR2n+Vy3g5HEZC0+0NbnY9R2wjaWj9Fqdl/H5UWWT7ipZv9QqiC6FPOFha6lvBFyfBEjACAhQYBlBErUZgujsPmX5IUlomdJ14tePMfdwAzx6c8aUwlZMrNaWDtJ24av4gqisA5HVrqA7fqvjC3cbiivF3AR0hAQMnAAFloEnUBfui0pW+7Gr8DI4QhfL6X2NGf2bIG++x5h3pJHefTFlB6wt7CWRFZRQCJW0KLLEOwbvd62AHHZWpoybsZMACchMgAJLZqDGaC4xKRmX7gWg78zNxhjef2I6tqAnFp5ojTuvDptEvEoO0srCThJZbxJ9UXGjdrYLVzYogtb53djzSsk3An0jAQMkQIFlgEnTh8uhkTFYvf8qFm09q4/ldbbmhE/qo3TxEMw8WENna3KhzAlYWdhieP1jCEnyRYUN8oqsrr6eWFynEEQVixcJkAAJyEmAAktOmkZuSzQeHffbPhy8+NBoIz3ySzcsO9MD117sMtoYDTEwS3Mb6eB7aFJhlJepkuVpa4VH3SrAgeLKEG8J+kwCiidAgaX4FCnLwejYBHT7bg2evDS+lx6P6FoLtSonY8o/5ZUFnd5IBCzMrSWRFZ5cBOVkqGQda10aNb2dSJcESIAEtEKAAksrWI3XaHIycO/Za3SZuMbogjz4U1esutgXF59tNLrYjCUgC3MrabswQhJZtzQOa1LlvBhXMQ/M/t/enYdHVeVpHH8re1hCAImssoY9bKJszSYqOk0rICiPgyuorS040KDiCO2IrTOKuCCidNOtDm3jALKo2KQRAkiztWyyBaKyD4Y1CVkqVUn6udeWGQUhgVTqnKpv/UnuPfd3Pr/6431OHc695BG4EQEEELiwAAGLb0iZBZx3Fa7dflBPzkwt872m3vCrgV00oHdVTfpLC1NLpK5/CkR4otyVrFw1V7tLCFmDGtfUvOuTFeEhXvGlQgCBwAkQsAJnG9Ijn8rJ17y0HZqxKDTOiVr26u1auHOM1u+fHdJ9C5XJRXgi3RPf8z0tlTKv9CtZrRLj9cXgdoqPiggVCuaBAAKGChCwDG2MDWVl53k1bf46zV+5w4Zyf7LGe27qqLv+pb4mfHKV1fMIt+I9ngg3ZHk9rdS2FCGrZWK8NgxK4X8MhtsXhfkiECQBAlaQ4EPlsV6fX0/N/KvV/7Nw6dQhWrp3olZ/PTNU2hI28/DI44aswojWanOBkNUiMV7rBrZVYgwntYfNl4OJIhBkAQJWkBsQCo8vLinRgy8t0qY9R6ybzm192mj00NYatzjJutop+P8EnJDlj2yj1nPP/bmwebV4/e3WtrxjkC8MAghUqAABq0K5Q/dhuQU+jXxxgdIPHLdqkp+8NESr9z+vz/a+ZlXdFHuuwLg+q1QU1Uat5qaf/WNytTg5xzEk8RocvjIIIFDBAgSsCgYP5cedzM53Q9a+o6etmGb/a5tp0n1dNWZhokpUYkXNFHlhgV/3WaniqBS1mrtbzRLitPqWtqpdiXcM8r1BAIGKFyBgVbx5yD6xqKhYx7Pz3HcWHjqWbfw8F75wmzYdfU2f7n7B+FopsPQCY/ukKTqmneKjK6tOpZjS38iVCCCAQDkKELDKEZOhpEJ/kU5m5enBKYuMDlk92l6lqaOu168XXyGvP5fWhZBArSpN9Zsbt8t5hyEfBBBAIFgCBKxgyYfwc52Q5ZyT9fDLi439uXDu5MFKPz1Li7Y/HcKdCL+p1a7aQs4KVrW42uE3eWaMAAJGCRCwjGpH6BTjKypWTq5Xv3r1I+M2vqc0uVLvTBikcR/V1hnvsdBBD/OZNEjsoDG9l6lyTM0wl2D6CCBgggABy4QuhGgNznsL87yFeuz1JUYd4TB74iAd9c3TB5tHh6h8+E0ruVYvjfrZEsVGVQ6/yTNjBBAwUoCAZWRbQqso55ys8W/+xYjDSBtemagPnxump5Y01sm8A6EFHaaz6VBvoH7Zbb6ck935IIAAAqYIELBM6USI1+Gc+D5lzpqgv1Zn1hMDlR+dqnc33hfi4uExvV5NHtIdHV9TVERseEyYWSKAgDUCBCxrWmV/oVm5Xn2w/Eu9FaQXRCdWiVPq1H/V5NQOOppT+hcEB0M+Lqqqftn9Q/fRr6664WwJw69+W10aDld0ZLy+zUnX3C1jtf3opz8o0dmH1DKp3w/+zV/s1ae7ntcXh+ZpZJf3Va9aijLP7NX/bBnj3t+zyQO6qeWTWrR9ojYceD8YUy7zM29p86z6JT+muOiEMt/LDQgggECgBQhYgRZm/B8InMjO0/qdh/T075dVuMwbYwYortoGvb12aIU/uywPrJPQWnd2elPOvqL0zOV6ZeX17u1OALouebSW7n5Ra76ZpUEpL6hB9Y56fdVNKvDnnPcRTlAb22e5+7epadfpxhbj1b3RvVqw/SkNaP0bd/zZXzykcX1WKt+XpelrbilLqUG71gmfLZL6qlJ0YtBq4MEIIIDAhQQIWHw/Klzg1JkCZZ46oydmLNWBzKwKe/7at+7VlLSeOnBqU4U981Ie9PQNm93N2rmFJ+X1nzkbsB7oOsddeXpmaRt32K4N79LAlOf14bYnfnLVaWj7l3XtVXe6K1UbD87R3Z1/ryY1u7ljOCtdzmfrkcW6vvlYLdj2pHuNyZ+kKsl6pMdC1azUUDFsaDe5VdSGQNgLELDC/isQHACfv0jOUQ7OSlba5m8CXsSUR25SUp09mvb5zQF/1uU+IPmKnjp4eose7rHAHer7FazzBayh7adqRcY0fbzz2XMee2XV5nqkxyJl5uw9uzLl/Kz2/1ew9hxLU+2qLXU6/4h+t+6Oyy09oPc7m9lHdPmTYiIrBfQ5DI4AAgiUhwABqzwUGeOSBZyXRM9O3aK3F2+85DFKc+OaGXfpjc9vVsbxNaW53Ihrvl9h+j5g3dxygno2fUiLt09UeuYK3Xvtu2p2RQ/3J8PFOyadU7NzfZ9mj2r+tvFnV7icnx9HdJmt+tXau3uwNh9eoM4N7tDOo0vVrdE9kjxat/8992dDkz6/aPOMbmg+jmMYTGoKtSCAwAUFCFh8QYIucDInXxmHTmjSHz5T5qnyf23N5BH91LxZpqak9Qr6XMtSwI8DlrOf6u5rZql93VvdYfaf+rtqVW6qJbue04qMN84Z+rtDN2toyore592j5Yw3pvdnOpb7lfvT45GsHcouOKp2dX+hdzbco73HV5el3IBcWz2+vkZ2fV91q6Ww3yogwgyKAAKBEiBgBUqWccsk4C30y19cosnvrlDqxowy3Xuxi1dPv1O/W3+7dn3714tdatTffxywflxc/xaPq3fThzVny2htO/LRD/7cqMY1eqDrB+5K13t/H3HeeTkrXN0b369Pdj4rZ4Vo/f4/uatazub5BV9O0Lr9/x1UD2dl7e7Os1i1CmoXeDgCCFyqAAHrUuW4LyACOXleN2D91/ur5S8qvuxnTBjeS9e29+r5ZZ0ve6yKHuDHAWtwyn+qR+MRWrLrt9r5baobiqrG1tLLaX3PKc3Z2O5scF+25xUtTX/xnL87+7OcAHbo9FbN2TxKT/Rba8wKVmREtIZfPVOd6g3mCIaK/tLxPAQQKDcBAla5UTJQeQnk5HtV4PXruffStHrb/ssaNm3aMM3edL+2Hll0WeME4+bz/UTobPJuXbu/IjyROnh6s+ZtHS9no7rzPwqdDe8rv5rh7sca0HqS+jYbpblbx553JcrZ7O6sEL2z8R59fWKdbm07Wf2S/00Rnij3CIg/b340GFNWSp0BuqvzTMVHV2Mze1A6wEMRQKC8BAhY5SXJOOUukJtfqKUbMzT1gzXK8/rKPP5jQ7rpxu5xemZp6zLfyw0VKxAbVUXDOk5Tp/q3ydkbxgcBBBCwXYCAZXsHQ7z+vAKf/MXFmvLnz/Xx2vQyzfaz127X/C9HGX+2U5kmFYIXd214t/u6m+iIOEVHxoXgDJkSAgiEowABKxy7buGcs3O92nv4hBu00g8ev+gMRg64WrffkKR/X9LkotdyQXAEGiR20LCOr/M/BIPDz1MRQCDAAgSsAAMzfPkKOAeUzkvboTcXbZDzE+JPfVJfGaol6U9qzTd/KN8CGO2yBeKjE3Rr29+qZ5MHFRURc9njMQACCCBgogABy8SuUNMFBQoK/e7f31y4XrNTt55z7bB+7fTQwKZ6/OO6SBom4LySx9lQ71EEPwca1hvKQQCB8hUgYJXawe+SAAAH9ElEQVSvJ6NVoMCZ/EI5YWv6gvVa9Pmus0/+dMoQLf/mWaVlTK/AanjUhQR6NL7fXbVyXnPjrGDxQQABBEJdgIAV6h0Og/k5Z2fl5BfqrYUb5PFIjw/vpLGLaoTBzM2forOB/ZY2/6H4mEROYje/XVSIAALlKEDAKkdMhgqugBO0IqO82p2ZqrfXDg1uMWH+9J81Hqmft57oHhRaKToxzDWYPgIIhKMAASscux7ic873Zam4xK+l6S9p1VczlO/LDvEZmzE956e/Xk0eVv+W490DS53DQvkggAAC4SpAwArXzofBvL3+M4qOjNfafe9oRcZ09+RzPuUv4By30LfZo+rW6F75ivLlHBrKBwEEEAh3AQJWuH8DwmT+Xn+ujubs1vK9r//z1TElYTLzQE3T476e57rk0apdtQWhKlDMjIsAAtYKELCsbR2FX4pAvu+0oiLi3NPd/7bvj9p7bNWlDBO29yTX6qXuje7TNQ3ukK/Yy/6qsP0mMHEEELiYAAHrYkL8PWQFnL1ahUV57orWpkPztO/kxpCd6+VMrFGNa9Sp/hB3xeq7YxbYW3U5ntyLAALhIUDACo8+M8sLCDgb4gv9efIW5bpBa8vhhdqduTyszVomXacO9Qa6wSo2srJioiq5G9f5IIAAAgiUToCAVTonrgojgTzfaUVHxGrPsVXacniBG7Yyz+wNaYGkKslqkdRXHesNVvNavfj5L6S7zeQQQKAiBAhYFaHMM6wVKPDnyCOPCovylXF8tXYeTdXXJ9bqUNY2a+fkFF6vWjs1qdlVbWr3V7Mrero//ZWoWHFRVa2eF8UjgAACpggQsEzpBHVYIeAc/VBSUqyoyFj9b/ZOZRxf4+7dOpy1TUeyd6io2GfUPCIjolU3oY3qVUtRw+pXy9mkXiehtfxFXnk8EfzvP6O6RTEIIBBKAgSsUOomcwmKQIEv57vVn+gEZRd8q2NnMnQ460v3WIgTuft0Mu+ATucfVo73WEDqqxpbS4nx9VSj0lWqWamhaie0cgNVrSrNlBB3pQp82e7LleOiWZ0KSAMYFAEEEDiPAAGLrwUCARLwFRXIX+x1R4+KiFFURKzy/dnKLzytPN8p5RWeUp4vS87/ZvT6c9yfIZ2VJSesOR8nFDkrZTGR8YqNquq+JDk+OlGVY6qrUnR19/1+8VEJ7jP8xYWSStwjKKIj4wI0I4ZFAAEEECitAAGrtFJch0CFCZSopETyOG+u5oM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hCwrGwbRSOAAAIIIICAyQIELJO7Q20IIIAAAgggYKUAAcvKtlE0AggggAACCJgsQMAyuTvUhgACCCCAAAJWCvwDYkJGDz0Ou2EAAAAASUVORK5CYII="/>
          <p:cNvSpPr>
            <a:spLocks noChangeAspect="1" noChangeArrowheads="1"/>
          </p:cNvSpPr>
          <p:nvPr/>
        </p:nvSpPr>
        <p:spPr bwMode="auto">
          <a:xfrm>
            <a:off x="1103445" y="260649"/>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79930" y="1285874"/>
            <a:ext cx="11004636" cy="558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940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i="1" dirty="0"/>
              <a:t>Χρηματοδότηση Εθνικής RIS3. Κατανομή ανά επενδυτική προτεραιότητα &amp; Ε.Π</a:t>
            </a:r>
            <a:r>
              <a:rPr lang="el-GR" i="1" dirty="0"/>
              <a:t>.</a:t>
            </a:r>
            <a:r>
              <a:rPr lang="el-GR" dirty="0"/>
              <a:t/>
            </a:r>
            <a:br>
              <a:rPr lang="el-GR" dirty="0"/>
            </a:br>
            <a:endParaRPr lang="el-GR" dirty="0"/>
          </a:p>
        </p:txBody>
      </p:sp>
      <p:sp>
        <p:nvSpPr>
          <p:cNvPr id="3" name="Θέση αριθμού διαφάνειας 2"/>
          <p:cNvSpPr>
            <a:spLocks noGrp="1"/>
          </p:cNvSpPr>
          <p:nvPr>
            <p:ph type="sldNum" sz="quarter" idx="12"/>
          </p:nvPr>
        </p:nvSpPr>
        <p:spPr/>
        <p:txBody>
          <a:bodyPr/>
          <a:lstStyle/>
          <a:p>
            <a:pPr>
              <a:defRPr/>
            </a:pPr>
            <a:fld id="{CCD21577-5C3A-4674-912A-3477245D134A}" type="slidenum">
              <a:rPr lang="en-US" smtClean="0"/>
              <a:pPr>
                <a:defRPr/>
              </a:pPr>
              <a:t>27</a:t>
            </a:fld>
            <a:endParaRPr lang="en-US"/>
          </a:p>
        </p:txBody>
      </p:sp>
      <p:pic>
        <p:nvPicPr>
          <p:cNvPr id="6" name="image41.png"/>
          <p:cNvPicPr/>
          <p:nvPr/>
        </p:nvPicPr>
        <p:blipFill>
          <a:blip r:embed="rId2"/>
          <a:srcRect/>
          <a:stretch>
            <a:fillRect/>
          </a:stretch>
        </p:blipFill>
        <p:spPr>
          <a:xfrm>
            <a:off x="350729" y="1716066"/>
            <a:ext cx="11098060" cy="4897676"/>
          </a:xfrm>
          <a:prstGeom prst="rect">
            <a:avLst/>
          </a:prstGeom>
          <a:ln/>
        </p:spPr>
      </p:pic>
    </p:spTree>
    <p:extLst>
      <p:ext uri="{BB962C8B-B14F-4D97-AF65-F5344CB8AC3E}">
        <p14:creationId xmlns:p14="http://schemas.microsoft.com/office/powerpoint/2010/main" val="4226594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sz="3200" b="1" dirty="0"/>
              <a:t>Μηχανισμός παρακολούθησης/αξιολόγησης της εφαρμογής της RIS3</a:t>
            </a:r>
            <a:r>
              <a:rPr lang="el-GR" b="1" dirty="0"/>
              <a:t/>
            </a:r>
            <a:br>
              <a:rPr lang="el-GR" b="1" dirty="0"/>
            </a:br>
            <a:endParaRPr lang="el-GR" dirty="0"/>
          </a:p>
        </p:txBody>
      </p:sp>
      <p:sp>
        <p:nvSpPr>
          <p:cNvPr id="4" name="Θέση περιεχομένου 3"/>
          <p:cNvSpPr>
            <a:spLocks noGrp="1"/>
          </p:cNvSpPr>
          <p:nvPr>
            <p:ph idx="1"/>
          </p:nvPr>
        </p:nvSpPr>
        <p:spPr/>
        <p:txBody>
          <a:bodyPr>
            <a:normAutofit/>
          </a:bodyPr>
          <a:lstStyle/>
          <a:p>
            <a:pPr marL="0" indent="0">
              <a:buNone/>
            </a:pPr>
            <a:r>
              <a:rPr lang="el-GR" dirty="0"/>
              <a:t>Ε</a:t>
            </a:r>
            <a:r>
              <a:rPr lang="el-GR" dirty="0" smtClean="0"/>
              <a:t>φαρμόζεται </a:t>
            </a:r>
            <a:r>
              <a:rPr lang="el-GR" dirty="0"/>
              <a:t>σε εθνικό και περιφερειακό επίπεδο και </a:t>
            </a:r>
            <a:r>
              <a:rPr lang="el-GR" dirty="0" smtClean="0"/>
              <a:t>περιλαμβάνει:</a:t>
            </a:r>
          </a:p>
          <a:p>
            <a:r>
              <a:rPr lang="el-GR" dirty="0" smtClean="0"/>
              <a:t> </a:t>
            </a:r>
            <a:r>
              <a:rPr lang="el-GR" b="1" dirty="0"/>
              <a:t>Δ</a:t>
            </a:r>
            <a:r>
              <a:rPr lang="el-GR" b="1" dirty="0" smtClean="0"/>
              <a:t>είκτες</a:t>
            </a:r>
            <a:r>
              <a:rPr lang="el-GR" dirty="0" smtClean="0"/>
              <a:t> </a:t>
            </a:r>
            <a:r>
              <a:rPr lang="el-GR" dirty="0"/>
              <a:t>οι οποίοι επιτρέπουν την παρακολούθηση της προόδου κάθε προτεραιότητας της έξυπνης εξειδίκευσης και της αποτελεσματικότητας και αποδοτικότητας των </a:t>
            </a:r>
            <a:r>
              <a:rPr lang="el-GR" dirty="0" smtClean="0"/>
              <a:t>δράσεων. </a:t>
            </a:r>
            <a:r>
              <a:rPr lang="el-GR" sz="1600" dirty="0" smtClean="0">
                <a:solidFill>
                  <a:schemeClr val="accent2">
                    <a:lumMod val="60000"/>
                    <a:lumOff val="40000"/>
                  </a:schemeClr>
                </a:solidFill>
              </a:rPr>
              <a:t>(Παράδειγμα δεικτών: Δαπάνη </a:t>
            </a:r>
            <a:r>
              <a:rPr lang="el-GR" sz="1600" dirty="0">
                <a:solidFill>
                  <a:schemeClr val="accent2">
                    <a:lumMod val="60000"/>
                    <a:lumOff val="40000"/>
                  </a:schemeClr>
                </a:solidFill>
              </a:rPr>
              <a:t>ΕΤΑΚ των επιχειρήσεων ως ποσοστό του </a:t>
            </a:r>
            <a:r>
              <a:rPr lang="el-GR" sz="1600" dirty="0" smtClean="0">
                <a:solidFill>
                  <a:schemeClr val="accent2">
                    <a:lumMod val="60000"/>
                    <a:lumOff val="40000"/>
                  </a:schemeClr>
                </a:solidFill>
              </a:rPr>
              <a:t>ΑΕΠ, </a:t>
            </a:r>
            <a:r>
              <a:rPr lang="el-GR" sz="1600" dirty="0">
                <a:solidFill>
                  <a:schemeClr val="accent2">
                    <a:lumMod val="60000"/>
                    <a:lumOff val="40000"/>
                  </a:schemeClr>
                </a:solidFill>
              </a:rPr>
              <a:t>Αιτήσεις πατεντών (</a:t>
            </a:r>
            <a:r>
              <a:rPr lang="el-GR" sz="1600" dirty="0" smtClean="0">
                <a:solidFill>
                  <a:schemeClr val="accent2">
                    <a:lumMod val="60000"/>
                    <a:lumOff val="40000"/>
                  </a:schemeClr>
                </a:solidFill>
              </a:rPr>
              <a:t>PCT), Νεοφυείς </a:t>
            </a:r>
            <a:r>
              <a:rPr lang="el-GR" sz="1600" dirty="0">
                <a:solidFill>
                  <a:schemeClr val="accent2">
                    <a:lumMod val="60000"/>
                    <a:lumOff val="40000"/>
                  </a:schemeClr>
                </a:solidFill>
              </a:rPr>
              <a:t>επιχειρήσεις, 6 μήνες μετά τη λήξη της </a:t>
            </a:r>
            <a:r>
              <a:rPr lang="el-GR" sz="1600" dirty="0" smtClean="0">
                <a:solidFill>
                  <a:schemeClr val="accent2">
                    <a:lumMod val="60000"/>
                    <a:lumOff val="40000"/>
                  </a:schemeClr>
                </a:solidFill>
              </a:rPr>
              <a:t>παρέμβασης </a:t>
            </a:r>
            <a:r>
              <a:rPr lang="el-GR" sz="1600" dirty="0">
                <a:solidFill>
                  <a:schemeClr val="accent2">
                    <a:lumMod val="60000"/>
                    <a:lumOff val="40000"/>
                  </a:schemeClr>
                </a:solidFill>
              </a:rPr>
              <a:t>Αριθμός ερευνητικών υποδομών που </a:t>
            </a:r>
            <a:r>
              <a:rPr lang="el-GR" sz="1600" dirty="0" smtClean="0">
                <a:solidFill>
                  <a:schemeClr val="accent2">
                    <a:lumMod val="60000"/>
                    <a:lumOff val="40000"/>
                  </a:schemeClr>
                </a:solidFill>
              </a:rPr>
              <a:t>ενισχύονται)</a:t>
            </a:r>
          </a:p>
          <a:p>
            <a:pPr marL="0" indent="0">
              <a:buNone/>
            </a:pPr>
            <a:endParaRPr lang="el-GR" sz="1600" dirty="0">
              <a:solidFill>
                <a:schemeClr val="accent2">
                  <a:lumMod val="60000"/>
                  <a:lumOff val="40000"/>
                </a:schemeClr>
              </a:solidFill>
            </a:endParaRPr>
          </a:p>
          <a:p>
            <a:r>
              <a:rPr lang="el-GR" b="1" dirty="0"/>
              <a:t>Μ</a:t>
            </a:r>
            <a:r>
              <a:rPr lang="el-GR" b="1" dirty="0" smtClean="0"/>
              <a:t>ελέτες </a:t>
            </a:r>
            <a:r>
              <a:rPr lang="el-GR" b="1" dirty="0"/>
              <a:t>τεκμηρίωσης</a:t>
            </a:r>
            <a:r>
              <a:rPr lang="el-GR" dirty="0"/>
              <a:t>, έρευνες πεδίου, διαδικασίες διαβούλευσης με την επιχειρηματική και ερευνητική κοινότητα καθώς και μελέτες αποτίμησης των δράσεων από ανεξάρτητους εμπειρογνώμονες.</a:t>
            </a:r>
          </a:p>
          <a:p>
            <a:endParaRPr lang="el-GR" dirty="0"/>
          </a:p>
        </p:txBody>
      </p:sp>
    </p:spTree>
    <p:extLst>
      <p:ext uri="{BB962C8B-B14F-4D97-AF65-F5344CB8AC3E}">
        <p14:creationId xmlns:p14="http://schemas.microsoft.com/office/powerpoint/2010/main" val="3808232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09601" y="273050"/>
            <a:ext cx="4011084" cy="996950"/>
          </a:xfrm>
        </p:spPr>
        <p:txBody>
          <a:bodyPr anchor="b"/>
          <a:lstStyle/>
          <a:p>
            <a:pPr hangingPunct="1"/>
            <a:r>
              <a:rPr lang="en-US" altLang="el-GR" sz="2400" b="1" dirty="0" smtClean="0">
                <a:solidFill>
                  <a:srgbClr val="0033CC"/>
                </a:solidFill>
                <a:latin typeface="Calibri" pitchFamily="34" charset="0"/>
              </a:rPr>
              <a:t>I</a:t>
            </a:r>
            <a:endParaRPr lang="en-GB" altLang="el-GR" sz="2400" b="1" dirty="0" smtClean="0">
              <a:solidFill>
                <a:srgbClr val="0033CC"/>
              </a:solidFill>
              <a:latin typeface="Calibri"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13013403"/>
              </p:ext>
            </p:extLst>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half" idx="4294967295"/>
          </p:nvPr>
        </p:nvSpPr>
        <p:spPr>
          <a:xfrm>
            <a:off x="609601" y="1435102"/>
            <a:ext cx="4011084" cy="894740"/>
          </a:xfrm>
        </p:spPr>
        <p:txBody>
          <a:bodyPr>
            <a:noAutofit/>
          </a:bodyPr>
          <a:lstStyle/>
          <a:p>
            <a:pPr marL="0" indent="0" defTabSz="457200" hangingPunct="1">
              <a:buFontTx/>
              <a:buNone/>
            </a:pPr>
            <a:r>
              <a:rPr lang="el-GR" altLang="el-GR" sz="4000" b="1" dirty="0" smtClean="0">
                <a:latin typeface="Calibri" pitchFamily="34" charset="0"/>
              </a:rPr>
              <a:t>Οι αναβαθμισμένες πλατφόρμες καινοτομίας </a:t>
            </a:r>
          </a:p>
        </p:txBody>
      </p:sp>
    </p:spTree>
    <p:extLst>
      <p:ext uri="{BB962C8B-B14F-4D97-AF65-F5344CB8AC3E}">
        <p14:creationId xmlns:p14="http://schemas.microsoft.com/office/powerpoint/2010/main" val="142634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0523" y="188640"/>
            <a:ext cx="10160000" cy="1143000"/>
          </a:xfrm>
        </p:spPr>
        <p:txBody>
          <a:bodyPr/>
          <a:lstStyle/>
          <a:p>
            <a:pPr algn="ctr"/>
            <a:r>
              <a:rPr lang="el-GR" sz="2800" b="1" dirty="0" smtClean="0"/>
              <a:t>Κατάταξη της χώρας ως προς την ανταγωνιστικότητα</a:t>
            </a:r>
            <a:br>
              <a:rPr lang="el-GR" sz="2800" b="1" dirty="0" smtClean="0"/>
            </a:br>
            <a:r>
              <a:rPr lang="en-US" sz="2800" b="1" dirty="0" smtClean="0"/>
              <a:t>WEF 2014</a:t>
            </a:r>
            <a:r>
              <a:rPr lang="el-GR" sz="2800" b="1" dirty="0" smtClean="0"/>
              <a:t> </a:t>
            </a:r>
            <a:endParaRPr lang="el-GR" sz="2800" b="1" dirty="0"/>
          </a:p>
        </p:txBody>
      </p:sp>
      <p:sp>
        <p:nvSpPr>
          <p:cNvPr id="4" name="Θέση αριθμού διαφάνειας 3"/>
          <p:cNvSpPr>
            <a:spLocks noGrp="1"/>
          </p:cNvSpPr>
          <p:nvPr>
            <p:ph type="sldNum" sz="quarter" idx="12"/>
          </p:nvPr>
        </p:nvSpPr>
        <p:spPr/>
        <p:txBody>
          <a:bodyPr/>
          <a:lstStyle/>
          <a:p>
            <a:fld id="{69E29E33-B620-47F9-BB04-8846C2A5AFCC}" type="slidenum">
              <a:rPr kumimoji="0" lang="en-US" smtClean="0"/>
              <a:pPr/>
              <a:t>3</a:t>
            </a:fld>
            <a:endParaRPr kumimoji="0" lang="en-US"/>
          </a:p>
        </p:txBody>
      </p:sp>
      <p:pic>
        <p:nvPicPr>
          <p:cNvPr id="2050" name="Picture 2" descr="http://s.kathimerini.gr/resources/2014-09/04s18antagonistikotita-thumb-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052736"/>
            <a:ext cx="12166600" cy="5695950"/>
          </a:xfrm>
          <a:prstGeom prst="rect">
            <a:avLst/>
          </a:prstGeom>
          <a:noFill/>
          <a:extLst>
            <a:ext uri="{909E8E84-426E-40DD-AFC4-6F175D3DCCD1}">
              <a14:hiddenFill xmlns:a14="http://schemas.microsoft.com/office/drawing/2010/main">
                <a:solidFill>
                  <a:srgbClr val="FFFFFF"/>
                </a:solidFill>
              </a14:hiddenFill>
            </a:ext>
          </a:extLst>
        </p:spPr>
      </p:pic>
      <p:sp>
        <p:nvSpPr>
          <p:cNvPr id="5" name="Αριστερό βέλος 4"/>
          <p:cNvSpPr/>
          <p:nvPr/>
        </p:nvSpPr>
        <p:spPr>
          <a:xfrm>
            <a:off x="9103288" y="2060848"/>
            <a:ext cx="2016224" cy="432048"/>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Αριστερό βέλος 6"/>
          <p:cNvSpPr/>
          <p:nvPr/>
        </p:nvSpPr>
        <p:spPr>
          <a:xfrm>
            <a:off x="8784299" y="5301208"/>
            <a:ext cx="2016224" cy="432048"/>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Μείον 8"/>
          <p:cNvSpPr/>
          <p:nvPr/>
        </p:nvSpPr>
        <p:spPr>
          <a:xfrm>
            <a:off x="9453442" y="4858160"/>
            <a:ext cx="1056117" cy="43204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Συν 9"/>
          <p:cNvSpPr/>
          <p:nvPr/>
        </p:nvSpPr>
        <p:spPr>
          <a:xfrm>
            <a:off x="9679352" y="1556792"/>
            <a:ext cx="864096"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Δεξιό βέλος 2"/>
          <p:cNvSpPr/>
          <p:nvPr/>
        </p:nvSpPr>
        <p:spPr>
          <a:xfrm>
            <a:off x="1199456" y="5589240"/>
            <a:ext cx="153617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535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b="1" dirty="0" smtClean="0"/>
              <a:t>Απλοποίηση διαδικασιών</a:t>
            </a:r>
            <a:endParaRPr lang="el-GR" sz="3200" b="1" dirty="0"/>
          </a:p>
        </p:txBody>
      </p:sp>
      <p:sp>
        <p:nvSpPr>
          <p:cNvPr id="3" name="Θέση περιεχομένου 2"/>
          <p:cNvSpPr>
            <a:spLocks noGrp="1"/>
          </p:cNvSpPr>
          <p:nvPr>
            <p:ph idx="1"/>
          </p:nvPr>
        </p:nvSpPr>
        <p:spPr>
          <a:xfrm>
            <a:off x="1065734" y="1013258"/>
            <a:ext cx="9957170" cy="5844742"/>
          </a:xfrm>
        </p:spPr>
        <p:txBody>
          <a:bodyPr>
            <a:noAutofit/>
          </a:bodyPr>
          <a:lstStyle/>
          <a:p>
            <a:r>
              <a:rPr lang="el-GR" sz="2000" dirty="0" smtClean="0">
                <a:latin typeface="+mj-lt"/>
              </a:rPr>
              <a:t>Συλλογή προτάσεων από δημόσιους και ιδιωτικούς φορείς για απλοποίηση διαδικασιών υλοποίησης δράσεων ΕΤΑΚ</a:t>
            </a:r>
          </a:p>
          <a:p>
            <a:r>
              <a:rPr lang="el-GR" dirty="0" smtClean="0"/>
              <a:t>Δημιουργία πρότυπων ροών και οδηγών εφαρμογής σε συνεργασία με την Ειδική Υπηρεσία Κρατικών Ενισχύσεων</a:t>
            </a:r>
          </a:p>
          <a:p>
            <a:r>
              <a:rPr lang="el-GR" dirty="0" smtClean="0"/>
              <a:t>Υιοθέτηση καλών πρακτικών από το </a:t>
            </a:r>
            <a:r>
              <a:rPr lang="en-US" dirty="0" smtClean="0"/>
              <a:t>Horizon 2020 </a:t>
            </a:r>
            <a:endParaRPr lang="el-GR" dirty="0" smtClean="0"/>
          </a:p>
          <a:p>
            <a:r>
              <a:rPr lang="el-GR" sz="2000" dirty="0" smtClean="0">
                <a:latin typeface="+mj-lt"/>
              </a:rPr>
              <a:t>Ενσωμάτωση πρότυπων ροών και οδηγών εφαρμογής στο Πληροφοριακό Σύστημα Κρατικών Ενισχύσεων (ΠΣΚΕ)</a:t>
            </a:r>
          </a:p>
          <a:p>
            <a:r>
              <a:rPr lang="el-GR" dirty="0" smtClean="0"/>
              <a:t>Αυτοματοποιημένη δημιουργία διοικητικών εγγράφων από το ΠΣΚΕ</a:t>
            </a:r>
          </a:p>
          <a:p>
            <a:r>
              <a:rPr lang="el-GR" sz="2000" dirty="0" smtClean="0">
                <a:latin typeface="+mj-lt"/>
              </a:rPr>
              <a:t>Αυτοματοποιημένη διαχείριση αιτημάτων τροποποίησης</a:t>
            </a:r>
          </a:p>
          <a:p>
            <a:r>
              <a:rPr lang="el-GR" dirty="0" smtClean="0"/>
              <a:t>Διασύνδεση ΠΣΚΕ με άλλα συστήματα για διευκόλυνση ελέγχων (</a:t>
            </a:r>
            <a:r>
              <a:rPr lang="el-GR" dirty="0" err="1" smtClean="0"/>
              <a:t>π.χ</a:t>
            </a:r>
            <a:r>
              <a:rPr lang="el-GR" dirty="0" smtClean="0"/>
              <a:t> Γενική Γραμματεία Πληροφοριακών Συστημάτων)</a:t>
            </a:r>
            <a:r>
              <a:rPr lang="el-GR" sz="2000" dirty="0" smtClean="0">
                <a:latin typeface="+mj-lt"/>
              </a:rPr>
              <a:t> </a:t>
            </a:r>
          </a:p>
          <a:p>
            <a:pPr marL="114300" indent="0">
              <a:buNone/>
            </a:pPr>
            <a:endParaRPr lang="el-GR" sz="2000" dirty="0">
              <a:latin typeface="+mj-lt"/>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30</a:t>
            </a:fld>
            <a:endParaRPr kumimoji="0" lang="en-US"/>
          </a:p>
        </p:txBody>
      </p:sp>
    </p:spTree>
    <p:extLst>
      <p:ext uri="{BB962C8B-B14F-4D97-AF65-F5344CB8AC3E}">
        <p14:creationId xmlns:p14="http://schemas.microsoft.com/office/powerpoint/2010/main" val="125720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99449" y="28636"/>
            <a:ext cx="10160000" cy="1143000"/>
          </a:xfrm>
        </p:spPr>
        <p:txBody>
          <a:bodyPr/>
          <a:lstStyle/>
          <a:p>
            <a:pPr algn="ctr"/>
            <a:r>
              <a:rPr lang="el-GR" dirty="0" smtClean="0"/>
              <a:t>Διακυβέρνηση της </a:t>
            </a:r>
            <a:r>
              <a:rPr lang="en-US" dirty="0" smtClean="0"/>
              <a:t>RIS3</a:t>
            </a:r>
            <a:endParaRPr lang="el-GR" dirty="0"/>
          </a:p>
        </p:txBody>
      </p:sp>
      <p:sp>
        <p:nvSpPr>
          <p:cNvPr id="3" name="Θέση αριθμού διαφάνειας 2"/>
          <p:cNvSpPr>
            <a:spLocks noGrp="1"/>
          </p:cNvSpPr>
          <p:nvPr>
            <p:ph type="sldNum" sz="quarter" idx="12"/>
          </p:nvPr>
        </p:nvSpPr>
        <p:spPr/>
        <p:txBody>
          <a:bodyPr/>
          <a:lstStyle/>
          <a:p>
            <a:pPr>
              <a:defRPr/>
            </a:pPr>
            <a:fld id="{CCD21577-5C3A-4674-912A-3477245D134A}" type="slidenum">
              <a:rPr lang="en-US" smtClean="0"/>
              <a:pPr>
                <a:defRPr/>
              </a:pPr>
              <a:t>31</a:t>
            </a:fld>
            <a:endParaRPr lang="en-US"/>
          </a:p>
        </p:txBody>
      </p:sp>
      <p:grpSp>
        <p:nvGrpSpPr>
          <p:cNvPr id="4" name="Group 9"/>
          <p:cNvGrpSpPr/>
          <p:nvPr/>
        </p:nvGrpSpPr>
        <p:grpSpPr>
          <a:xfrm>
            <a:off x="239349" y="1052736"/>
            <a:ext cx="10657184" cy="5688632"/>
            <a:chOff x="0" y="0"/>
            <a:chExt cx="5562600" cy="3429000"/>
          </a:xfrm>
        </p:grpSpPr>
        <p:sp>
          <p:nvSpPr>
            <p:cNvPr id="5" name="Δεξιό βέλος 4"/>
            <p:cNvSpPr/>
            <p:nvPr/>
          </p:nvSpPr>
          <p:spPr>
            <a:xfrm>
              <a:off x="38100" y="0"/>
              <a:ext cx="1123950" cy="8001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l-GR" dirty="0" smtClean="0">
                  <a:solidFill>
                    <a:srgbClr val="000000"/>
                  </a:solidFill>
                  <a:latin typeface="Times New Roman"/>
                  <a:ea typeface="Times New Roman"/>
                </a:rPr>
                <a:t>Επίπεδο λήψης αποφάσεων</a:t>
              </a:r>
              <a:endParaRPr lang="el-GR" dirty="0">
                <a:solidFill>
                  <a:srgbClr val="000000"/>
                </a:solidFill>
                <a:effectLst/>
                <a:latin typeface="Times New Roman"/>
                <a:ea typeface="Times New Roman"/>
              </a:endParaRPr>
            </a:p>
          </p:txBody>
        </p:sp>
        <p:sp>
          <p:nvSpPr>
            <p:cNvPr id="6" name="Δεξιό βέλος 5"/>
            <p:cNvSpPr/>
            <p:nvPr/>
          </p:nvSpPr>
          <p:spPr>
            <a:xfrm>
              <a:off x="0" y="1143000"/>
              <a:ext cx="1133475" cy="8001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l-GR" dirty="0" smtClean="0">
                  <a:solidFill>
                    <a:srgbClr val="000000"/>
                  </a:solidFill>
                  <a:latin typeface="Times New Roman"/>
                  <a:ea typeface="Times New Roman"/>
                </a:rPr>
                <a:t>Επιτελικό Επίπεδο</a:t>
              </a:r>
              <a:endParaRPr lang="el-GR" dirty="0">
                <a:solidFill>
                  <a:srgbClr val="000000"/>
                </a:solidFill>
                <a:effectLst/>
                <a:latin typeface="Times New Roman"/>
                <a:ea typeface="Times New Roman"/>
              </a:endParaRPr>
            </a:p>
          </p:txBody>
        </p:sp>
        <p:sp>
          <p:nvSpPr>
            <p:cNvPr id="7" name="Δεξιό βέλος 6"/>
            <p:cNvSpPr/>
            <p:nvPr/>
          </p:nvSpPr>
          <p:spPr>
            <a:xfrm>
              <a:off x="104775" y="2400300"/>
              <a:ext cx="1076325" cy="8001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l-GR" dirty="0" smtClean="0">
                  <a:solidFill>
                    <a:srgbClr val="000000"/>
                  </a:solidFill>
                  <a:latin typeface="Times New Roman"/>
                  <a:ea typeface="Times New Roman"/>
                </a:rPr>
                <a:t>Επίπεδο Εφαρμογής</a:t>
              </a:r>
              <a:endParaRPr lang="el-GR" dirty="0">
                <a:solidFill>
                  <a:srgbClr val="000000"/>
                </a:solidFill>
                <a:effectLst/>
                <a:latin typeface="Times New Roman"/>
                <a:ea typeface="Times New Roman"/>
              </a:endParaRPr>
            </a:p>
          </p:txBody>
        </p:sp>
        <p:pic>
          <p:nvPicPr>
            <p:cNvPr id="8" name="image47.png"/>
            <p:cNvPicPr/>
            <p:nvPr/>
          </p:nvPicPr>
          <p:blipFill rotWithShape="1">
            <a:blip r:embed="rId2">
              <a:extLst>
                <a:ext uri="{28A0092B-C50C-407E-A947-70E740481C1C}">
                  <a14:useLocalDpi xmlns:a14="http://schemas.microsoft.com/office/drawing/2010/main" val="0"/>
                </a:ext>
              </a:extLst>
            </a:blip>
            <a:srcRect l="2529" t="10044" r="1734" b="2628"/>
            <a:stretch/>
          </p:blipFill>
          <p:spPr bwMode="auto">
            <a:xfrm>
              <a:off x="1200150" y="0"/>
              <a:ext cx="4362450" cy="34290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336815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b="1" dirty="0" smtClean="0"/>
              <a:t>Χρονοδιάγραμμα</a:t>
            </a:r>
            <a:endParaRPr lang="el-GR" sz="3200" b="1" dirty="0"/>
          </a:p>
        </p:txBody>
      </p:sp>
      <p:sp>
        <p:nvSpPr>
          <p:cNvPr id="3" name="Θέση περιεχομένου 2"/>
          <p:cNvSpPr>
            <a:spLocks noGrp="1"/>
          </p:cNvSpPr>
          <p:nvPr>
            <p:ph idx="1"/>
          </p:nvPr>
        </p:nvSpPr>
        <p:spPr>
          <a:xfrm>
            <a:off x="1065734" y="1013258"/>
            <a:ext cx="9957170" cy="5844742"/>
          </a:xfrm>
        </p:spPr>
        <p:txBody>
          <a:bodyPr>
            <a:noAutofit/>
          </a:bodyPr>
          <a:lstStyle/>
          <a:p>
            <a:r>
              <a:rPr lang="el-GR" sz="2000" dirty="0" smtClean="0">
                <a:latin typeface="+mj-lt"/>
              </a:rPr>
              <a:t>Έγκριση της Στρατηγικής </a:t>
            </a:r>
            <a:r>
              <a:rPr lang="el-GR" sz="2000" dirty="0">
                <a:latin typeface="+mj-lt"/>
              </a:rPr>
              <a:t>Έ</a:t>
            </a:r>
            <a:r>
              <a:rPr lang="el-GR" sz="2000" dirty="0" smtClean="0">
                <a:latin typeface="+mj-lt"/>
              </a:rPr>
              <a:t>ξυπνης Εξειδίκευσης από την Ελληνική Κυβέρνηση. Ιούλιος 2015</a:t>
            </a:r>
          </a:p>
          <a:p>
            <a:r>
              <a:rPr lang="el-GR" sz="2000" dirty="0" smtClean="0">
                <a:latin typeface="+mj-lt"/>
              </a:rPr>
              <a:t>Αποστολή στην Ε.Ε και </a:t>
            </a:r>
            <a:r>
              <a:rPr lang="el-GR" sz="2000" dirty="0" err="1" smtClean="0">
                <a:latin typeface="+mj-lt"/>
              </a:rPr>
              <a:t>δι</a:t>
            </a:r>
            <a:r>
              <a:rPr lang="el-GR" sz="2000" dirty="0" smtClean="0">
                <a:latin typeface="+mj-lt"/>
              </a:rPr>
              <a:t>-υπηρεσιακή (</a:t>
            </a:r>
            <a:r>
              <a:rPr lang="en-US" sz="2000" dirty="0" err="1">
                <a:latin typeface="+mj-lt"/>
              </a:rPr>
              <a:t>i</a:t>
            </a:r>
            <a:r>
              <a:rPr lang="en-US" sz="2000" dirty="0" err="1" smtClean="0">
                <a:latin typeface="+mj-lt"/>
              </a:rPr>
              <a:t>nderservice</a:t>
            </a:r>
            <a:r>
              <a:rPr lang="en-US" sz="2000" dirty="0" smtClean="0">
                <a:latin typeface="+mj-lt"/>
              </a:rPr>
              <a:t>) </a:t>
            </a:r>
            <a:r>
              <a:rPr lang="el-GR" sz="2000" dirty="0" smtClean="0">
                <a:latin typeface="+mj-lt"/>
              </a:rPr>
              <a:t>διαβούλευση. Αύγουστος</a:t>
            </a:r>
            <a:r>
              <a:rPr lang="en-US" sz="2000" dirty="0" smtClean="0">
                <a:latin typeface="+mj-lt"/>
              </a:rPr>
              <a:t>-</a:t>
            </a:r>
            <a:r>
              <a:rPr lang="el-GR" sz="2000" dirty="0" smtClean="0">
                <a:latin typeface="+mj-lt"/>
              </a:rPr>
              <a:t> </a:t>
            </a:r>
            <a:r>
              <a:rPr lang="el-GR" dirty="0" smtClean="0"/>
              <a:t>Οκτώβριος</a:t>
            </a:r>
            <a:r>
              <a:rPr lang="el-GR" sz="2000" dirty="0" smtClean="0">
                <a:latin typeface="+mj-lt"/>
              </a:rPr>
              <a:t> 2015</a:t>
            </a:r>
          </a:p>
          <a:p>
            <a:r>
              <a:rPr lang="en-US" sz="2000" dirty="0" smtClean="0">
                <a:latin typeface="+mj-lt"/>
              </a:rPr>
              <a:t>E</a:t>
            </a:r>
            <a:r>
              <a:rPr lang="el-GR" sz="2000" dirty="0" err="1" smtClean="0">
                <a:latin typeface="+mj-lt"/>
              </a:rPr>
              <a:t>ισαγωγή</a:t>
            </a:r>
            <a:r>
              <a:rPr lang="el-GR" sz="2000" dirty="0" smtClean="0">
                <a:latin typeface="+mj-lt"/>
              </a:rPr>
              <a:t>  της στο σύστημα του ΕΣΠΑ 2014-2020. </a:t>
            </a:r>
            <a:r>
              <a:rPr lang="el-GR" sz="2000" b="1" dirty="0" smtClean="0">
                <a:latin typeface="+mj-lt"/>
              </a:rPr>
              <a:t>Σεπτέμβριος 2015</a:t>
            </a:r>
            <a:endParaRPr lang="en-US" sz="2000" b="1" dirty="0" smtClean="0">
              <a:latin typeface="+mj-lt"/>
            </a:endParaRPr>
          </a:p>
          <a:p>
            <a:pPr marL="114300" indent="0">
              <a:buNone/>
            </a:pPr>
            <a:r>
              <a:rPr lang="el-GR" sz="2000" dirty="0" smtClean="0">
                <a:latin typeface="+mj-lt"/>
              </a:rPr>
              <a:t>Προκηρύξεις πιλοτικών δράσεων στους τομείς</a:t>
            </a:r>
            <a:r>
              <a:rPr lang="el-GR" sz="2000" b="1" dirty="0" smtClean="0">
                <a:latin typeface="+mj-lt"/>
              </a:rPr>
              <a:t>: Νοέμβριος-Δεκέμβριος 2015</a:t>
            </a:r>
          </a:p>
          <a:p>
            <a:pPr marL="114300" indent="0"/>
            <a:r>
              <a:rPr lang="el-GR" sz="2000" dirty="0" smtClean="0">
                <a:latin typeface="+mj-lt"/>
              </a:rPr>
              <a:t>  Αγροδιατροφή (υδατοκαλλιέργειες)</a:t>
            </a:r>
          </a:p>
          <a:p>
            <a:pPr marL="114300" indent="0"/>
            <a:r>
              <a:rPr lang="el-GR" sz="2000" dirty="0" smtClean="0">
                <a:latin typeface="+mj-lt"/>
              </a:rPr>
              <a:t>  Υλικά-Κατασκευές</a:t>
            </a:r>
          </a:p>
          <a:p>
            <a:pPr marL="114300" indent="0"/>
            <a:r>
              <a:rPr lang="el-GR" dirty="0" smtClean="0"/>
              <a:t>Περιβάλλον</a:t>
            </a:r>
            <a:endParaRPr lang="el-GR" sz="2000" dirty="0" smtClean="0">
              <a:latin typeface="+mj-lt"/>
            </a:endParaRPr>
          </a:p>
          <a:p>
            <a:pPr marL="114300" indent="0"/>
            <a:r>
              <a:rPr lang="el-GR" sz="2000" dirty="0" smtClean="0">
                <a:latin typeface="+mj-lt"/>
              </a:rPr>
              <a:t>  Προκηρύξεις δράσεων Ανθρώπινου Δυναμικού και Ερευνητικών  Υποδομών</a:t>
            </a:r>
          </a:p>
          <a:p>
            <a:pPr marL="114300" indent="0"/>
            <a:r>
              <a:rPr lang="el-GR" sz="2000" dirty="0" smtClean="0">
                <a:latin typeface="+mj-lt"/>
              </a:rPr>
              <a:t>  Προκηρύξεις δράσεων συνέργειας με τον ΟΡΙΖΟΝΤΑ 2020</a:t>
            </a:r>
            <a:endParaRPr lang="en-US" sz="2000" dirty="0" smtClean="0">
              <a:latin typeface="+mj-lt"/>
            </a:endParaRPr>
          </a:p>
          <a:p>
            <a:pPr marL="114300" indent="0"/>
            <a:r>
              <a:rPr lang="el-GR" sz="2000" dirty="0" smtClean="0">
                <a:latin typeface="+mj-lt"/>
              </a:rPr>
              <a:t>  Πολιτισμός-Τουρισμός και ΠΔΒ</a:t>
            </a:r>
          </a:p>
          <a:p>
            <a:pPr marL="114300" indent="0"/>
            <a:r>
              <a:rPr lang="el-GR" sz="2000" dirty="0" smtClean="0">
                <a:latin typeface="+mj-lt"/>
              </a:rPr>
              <a:t>  Υγεία και ΤΠΕ</a:t>
            </a:r>
          </a:p>
          <a:p>
            <a:pPr marL="114300" indent="0">
              <a:buNone/>
            </a:pPr>
            <a:endParaRPr lang="el-GR" sz="2000" dirty="0">
              <a:latin typeface="+mj-lt"/>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32</a:t>
            </a:fld>
            <a:endParaRPr kumimoji="0" lang="en-US"/>
          </a:p>
        </p:txBody>
      </p:sp>
    </p:spTree>
    <p:extLst>
      <p:ext uri="{BB962C8B-B14F-4D97-AF65-F5344CB8AC3E}">
        <p14:creationId xmlns:p14="http://schemas.microsoft.com/office/powerpoint/2010/main" val="176771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b="1" dirty="0" smtClean="0"/>
              <a:t>Χρήσιμα έγγραφα</a:t>
            </a:r>
            <a:endParaRPr lang="el-GR" sz="3200" b="1" dirty="0"/>
          </a:p>
        </p:txBody>
      </p:sp>
      <p:sp>
        <p:nvSpPr>
          <p:cNvPr id="3" name="Θέση περιεχομένου 2"/>
          <p:cNvSpPr>
            <a:spLocks noGrp="1"/>
          </p:cNvSpPr>
          <p:nvPr>
            <p:ph idx="1"/>
          </p:nvPr>
        </p:nvSpPr>
        <p:spPr>
          <a:xfrm>
            <a:off x="1065734" y="1013258"/>
            <a:ext cx="9957170" cy="5844742"/>
          </a:xfrm>
        </p:spPr>
        <p:txBody>
          <a:bodyPr>
            <a:noAutofit/>
          </a:bodyPr>
          <a:lstStyle/>
          <a:p>
            <a:r>
              <a:rPr lang="el-GR" sz="2000" dirty="0" smtClean="0">
                <a:latin typeface="+mj-lt"/>
              </a:rPr>
              <a:t>ΦΕΚ </a:t>
            </a:r>
            <a:r>
              <a:rPr lang="el-GR" dirty="0" smtClean="0"/>
              <a:t>έγκρισης Εθνικής Στρατηγικής Έρευνας και Καινοτομίας για την Έξυπνη Εξειδίκευση: Τεύχος Β, Αρ.1862/27-8-2015</a:t>
            </a:r>
            <a:endParaRPr lang="el-GR" sz="2000" dirty="0" smtClean="0">
              <a:latin typeface="+mj-lt"/>
            </a:endParaRPr>
          </a:p>
          <a:p>
            <a:r>
              <a:rPr lang="en-US" dirty="0" smtClean="0"/>
              <a:t>URL: </a:t>
            </a:r>
            <a:r>
              <a:rPr lang="en-US" dirty="0" smtClean="0">
                <a:hlinkClick r:id="rId2"/>
              </a:rPr>
              <a:t>http://www.gsrt.gr/central.aspx?sId=120I466I1249I646I494779&amp;olID=824&amp;neID=824&amp;neTa=92&amp;ncID=0&amp;neHC=0&amp;tbid=0&amp;lrID=2&amp;oldUIID=aI824I0I120I466I1249I0I2&amp;actionID=load</a:t>
            </a:r>
            <a:r>
              <a:rPr lang="en-US" dirty="0" smtClean="0"/>
              <a:t> </a:t>
            </a:r>
            <a:endParaRPr lang="el-GR" dirty="0" smtClean="0"/>
          </a:p>
          <a:p>
            <a:r>
              <a:rPr lang="el-GR" dirty="0" smtClean="0"/>
              <a:t>Επιχειρησιακό πρόγραμμα ΕΠΑΝΕΚ: </a:t>
            </a:r>
            <a:r>
              <a:rPr lang="en-US" dirty="0" smtClean="0">
                <a:hlinkClick r:id="rId3"/>
              </a:rPr>
              <a:t>http://www.antagonistikotita.gr/epanek/secretariat1.asp</a:t>
            </a:r>
            <a:r>
              <a:rPr lang="el-GR" dirty="0" smtClean="0"/>
              <a:t> </a:t>
            </a:r>
            <a:r>
              <a:rPr lang="en-US" dirty="0" smtClean="0"/>
              <a:t> </a:t>
            </a:r>
            <a:endParaRPr lang="el-GR" dirty="0" smtClean="0"/>
          </a:p>
          <a:p>
            <a:r>
              <a:rPr lang="el-GR" smtClean="0"/>
              <a:t>Σύμφωνο </a:t>
            </a:r>
            <a:r>
              <a:rPr lang="el-GR" dirty="0" smtClean="0"/>
              <a:t>Εταιρικής Σχέσης: </a:t>
            </a:r>
            <a:r>
              <a:rPr lang="en-US" dirty="0" smtClean="0">
                <a:hlinkClick r:id="rId4"/>
              </a:rPr>
              <a:t>http://www.mou.gr/el/pages/eLibraryFS.aspx?item=2136</a:t>
            </a:r>
            <a:r>
              <a:rPr lang="el-GR" dirty="0" smtClean="0"/>
              <a:t> </a:t>
            </a:r>
            <a:endParaRPr lang="el-GR" sz="2000" dirty="0" smtClean="0">
              <a:latin typeface="+mj-lt"/>
            </a:endParaRPr>
          </a:p>
          <a:p>
            <a:pPr marL="114300" indent="0">
              <a:buNone/>
            </a:pPr>
            <a:endParaRPr lang="el-GR" sz="2000" dirty="0">
              <a:latin typeface="+mj-lt"/>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33</a:t>
            </a:fld>
            <a:endParaRPr kumimoji="0" lang="en-US"/>
          </a:p>
        </p:txBody>
      </p:sp>
    </p:spTree>
    <p:extLst>
      <p:ext uri="{BB962C8B-B14F-4D97-AF65-F5344CB8AC3E}">
        <p14:creationId xmlns:p14="http://schemas.microsoft.com/office/powerpoint/2010/main" val="1027315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690" y="2746319"/>
            <a:ext cx="8825657" cy="566738"/>
          </a:xfrm>
        </p:spPr>
        <p:txBody>
          <a:bodyPr>
            <a:noAutofit/>
          </a:bodyPr>
          <a:lstStyle/>
          <a:p>
            <a:pPr algn="ctr"/>
            <a:r>
              <a:rPr lang="el-GR" sz="3200" b="1" dirty="0" smtClean="0">
                <a:solidFill>
                  <a:schemeClr val="accent3"/>
                </a:solidFill>
              </a:rPr>
              <a:t>Ευχαριστώ για την προσοχή σας</a:t>
            </a:r>
            <a:r>
              <a:rPr lang="en-US" sz="3200" b="1" dirty="0" smtClean="0">
                <a:solidFill>
                  <a:schemeClr val="accent3"/>
                </a:solidFill>
              </a:rPr>
              <a:t>!</a:t>
            </a:r>
            <a:endParaRPr lang="el-GR" sz="3200" b="1" dirty="0">
              <a:solidFill>
                <a:schemeClr val="accent3"/>
              </a:solidFill>
            </a:endParaRPr>
          </a:p>
        </p:txBody>
      </p:sp>
    </p:spTree>
    <p:extLst>
      <p:ext uri="{BB962C8B-B14F-4D97-AF65-F5344CB8AC3E}">
        <p14:creationId xmlns:p14="http://schemas.microsoft.com/office/powerpoint/2010/main" val="576397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160000" cy="439718"/>
          </a:xfrm>
        </p:spPr>
        <p:txBody>
          <a:bodyPr/>
          <a:lstStyle/>
          <a:p>
            <a:pPr algn="ctr"/>
            <a:r>
              <a:rPr lang="el-GR" sz="2400" b="1" dirty="0" smtClean="0"/>
              <a:t>Η  ΥΨΗΛΗ  ΠΟΙΟΤΗΤΑ ΤΗΣ ΕΡΕΥΝΑΣ</a:t>
            </a:r>
            <a:endParaRPr lang="el-GR" sz="2400" b="1" dirty="0"/>
          </a:p>
        </p:txBody>
      </p:sp>
      <p:sp>
        <p:nvSpPr>
          <p:cNvPr id="3" name="2 - Θέση αριθμού διαφάνειας"/>
          <p:cNvSpPr>
            <a:spLocks noGrp="1"/>
          </p:cNvSpPr>
          <p:nvPr>
            <p:ph type="sldNum" sz="quarter" idx="12"/>
          </p:nvPr>
        </p:nvSpPr>
        <p:spPr/>
        <p:txBody>
          <a:bodyPr/>
          <a:lstStyle/>
          <a:p>
            <a:pPr>
              <a:defRPr/>
            </a:pPr>
            <a:fld id="{CCD21577-5C3A-4674-912A-3477245D134A}" type="slidenum">
              <a:rPr lang="en-US" smtClean="0"/>
              <a:pPr>
                <a:defRPr/>
              </a:pPr>
              <a:t>4</a:t>
            </a:fld>
            <a:endParaRPr lang="en-US"/>
          </a:p>
        </p:txBody>
      </p:sp>
      <p:pic>
        <p:nvPicPr>
          <p:cNvPr id="4" name="3 - Εικόνα" descr="chart(1).png"/>
          <p:cNvPicPr>
            <a:picLocks noChangeAspect="1"/>
          </p:cNvPicPr>
          <p:nvPr/>
        </p:nvPicPr>
        <p:blipFill>
          <a:blip r:embed="rId2" cstate="print"/>
          <a:stretch>
            <a:fillRect/>
          </a:stretch>
        </p:blipFill>
        <p:spPr>
          <a:xfrm>
            <a:off x="0" y="928670"/>
            <a:ext cx="12192000" cy="5625720"/>
          </a:xfrm>
          <a:prstGeom prst="rect">
            <a:avLst/>
          </a:prstGeom>
        </p:spPr>
      </p:pic>
      <p:sp>
        <p:nvSpPr>
          <p:cNvPr id="5" name="Δεξιό βέλος 4"/>
          <p:cNvSpPr/>
          <p:nvPr/>
        </p:nvSpPr>
        <p:spPr>
          <a:xfrm>
            <a:off x="0" y="2542784"/>
            <a:ext cx="450937" cy="275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3375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24" y="285728"/>
            <a:ext cx="10042360" cy="622992"/>
          </a:xfrm>
        </p:spPr>
        <p:txBody>
          <a:bodyPr>
            <a:noAutofit/>
          </a:bodyPr>
          <a:lstStyle/>
          <a:p>
            <a:pPr algn="ctr"/>
            <a:r>
              <a:rPr lang="el-GR" sz="2400" b="1" dirty="0" smtClean="0"/>
              <a:t>Η  ΥΨΗΛΗ  ΑΝΤΑΓΩΝΙΣΤΙΚΟΤΗΤΑ ΤΗΣ ΕΡΕΥΝΑΣ</a:t>
            </a:r>
            <a:endParaRPr lang="en-US" sz="2400" b="1" dirty="0"/>
          </a:p>
        </p:txBody>
      </p:sp>
      <p:pic>
        <p:nvPicPr>
          <p:cNvPr id="1027" name="Picture 3"/>
          <p:cNvPicPr>
            <a:picLocks noChangeAspect="1" noChangeArrowheads="1"/>
          </p:cNvPicPr>
          <p:nvPr/>
        </p:nvPicPr>
        <p:blipFill>
          <a:blip r:embed="rId2" cstate="print">
            <a:lum contrast="10000"/>
          </a:blip>
          <a:srcRect/>
          <a:stretch>
            <a:fillRect/>
          </a:stretch>
        </p:blipFill>
        <p:spPr bwMode="auto">
          <a:xfrm>
            <a:off x="1199456" y="980728"/>
            <a:ext cx="9744000" cy="5616626"/>
          </a:xfrm>
          <a:prstGeom prst="rect">
            <a:avLst/>
          </a:prstGeom>
          <a:noFill/>
          <a:ln w="9525">
            <a:noFill/>
            <a:miter lim="800000"/>
            <a:headEnd/>
            <a:tailEnd/>
          </a:ln>
        </p:spPr>
      </p:pic>
      <p:sp>
        <p:nvSpPr>
          <p:cNvPr id="2" name="Έλλειψη 1"/>
          <p:cNvSpPr/>
          <p:nvPr/>
        </p:nvSpPr>
        <p:spPr>
          <a:xfrm>
            <a:off x="9569885" y="1402915"/>
            <a:ext cx="1478071" cy="613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02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smtClean="0"/>
              <a:t>Το μικρό μέγεθος της ΕΤΑ των Επιχειρήσεων</a:t>
            </a:r>
            <a:endParaRPr lang="el-GR" sz="3200" b="1" dirty="0"/>
          </a:p>
        </p:txBody>
      </p:sp>
      <p:sp>
        <p:nvSpPr>
          <p:cNvPr id="4" name="3 - Θέση αριθμού διαφάνειας"/>
          <p:cNvSpPr>
            <a:spLocks noGrp="1"/>
          </p:cNvSpPr>
          <p:nvPr>
            <p:ph type="sldNum" sz="quarter" idx="12"/>
          </p:nvPr>
        </p:nvSpPr>
        <p:spPr/>
        <p:txBody>
          <a:bodyPr/>
          <a:lstStyle/>
          <a:p>
            <a:fld id="{69E29E33-B620-47F9-BB04-8846C2A5AFCC}" type="slidenum">
              <a:rPr kumimoji="0" lang="en-US" smtClean="0"/>
              <a:pPr/>
              <a:t>6</a:t>
            </a:fld>
            <a:endParaRPr kumimoji="0" lang="en-US"/>
          </a:p>
        </p:txBody>
      </p:sp>
      <p:graphicFrame>
        <p:nvGraphicFramePr>
          <p:cNvPr id="5" name="Chart 1"/>
          <p:cNvGraphicFramePr>
            <a:graphicFrameLocks noGrp="1"/>
          </p:cNvGraphicFramePr>
          <p:nvPr>
            <p:ph idx="1"/>
          </p:nvPr>
        </p:nvGraphicFramePr>
        <p:xfrm>
          <a:off x="609600" y="1600200"/>
          <a:ext cx="1016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Βέλος προς τα κάτω 2"/>
          <p:cNvSpPr/>
          <p:nvPr/>
        </p:nvSpPr>
        <p:spPr>
          <a:xfrm>
            <a:off x="8906006" y="3544866"/>
            <a:ext cx="300624" cy="1227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1932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31230"/>
            <a:ext cx="12192000" cy="1037530"/>
          </a:xfrm>
        </p:spPr>
        <p:txBody>
          <a:bodyPr/>
          <a:lstStyle/>
          <a:p>
            <a:pPr algn="ctr"/>
            <a:r>
              <a:rPr lang="el-GR" sz="2800" b="1" dirty="0" smtClean="0"/>
              <a:t>Επιδόσεις στην Καινοτομία (χαμηλές)</a:t>
            </a:r>
            <a:endParaRPr lang="el-GR" sz="2800" b="1" dirty="0"/>
          </a:p>
        </p:txBody>
      </p:sp>
      <p:pic>
        <p:nvPicPr>
          <p:cNvPr id="3" name="image50.png"/>
          <p:cNvPicPr/>
          <p:nvPr/>
        </p:nvPicPr>
        <p:blipFill>
          <a:blip r:embed="rId3" cstate="print"/>
          <a:srcRect l="1231" t="2358" r="1227"/>
          <a:stretch>
            <a:fillRect/>
          </a:stretch>
        </p:blipFill>
        <p:spPr>
          <a:xfrm>
            <a:off x="1103445" y="1556792"/>
            <a:ext cx="9889099" cy="4248472"/>
          </a:xfrm>
          <a:prstGeom prst="rect">
            <a:avLst/>
          </a:prstGeom>
          <a:ln/>
        </p:spPr>
      </p:pic>
      <p:sp>
        <p:nvSpPr>
          <p:cNvPr id="4" name="Βέλος προς τα κάτω 3"/>
          <p:cNvSpPr/>
          <p:nvPr/>
        </p:nvSpPr>
        <p:spPr>
          <a:xfrm>
            <a:off x="4559829" y="1844824"/>
            <a:ext cx="288032"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2478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3200" b="1" dirty="0" smtClean="0"/>
              <a:t>RIS3 - </a:t>
            </a:r>
            <a:r>
              <a:rPr lang="el-GR" sz="3200" b="1" dirty="0" smtClean="0"/>
              <a:t>Μία νέα Στρατηγική της ΕΕ</a:t>
            </a:r>
            <a:endParaRPr lang="el-GR" sz="3200" b="1" dirty="0"/>
          </a:p>
        </p:txBody>
      </p:sp>
      <p:sp>
        <p:nvSpPr>
          <p:cNvPr id="3" name="2 - Θέση περιεχομένου"/>
          <p:cNvSpPr>
            <a:spLocks noGrp="1"/>
          </p:cNvSpPr>
          <p:nvPr>
            <p:ph idx="1"/>
          </p:nvPr>
        </p:nvSpPr>
        <p:spPr>
          <a:xfrm>
            <a:off x="1103312" y="1327760"/>
            <a:ext cx="4834025" cy="4920640"/>
          </a:xfrm>
        </p:spPr>
        <p:txBody>
          <a:bodyPr>
            <a:normAutofit fontScale="77500" lnSpcReduction="20000"/>
          </a:bodyPr>
          <a:lstStyle/>
          <a:p>
            <a:r>
              <a:rPr lang="en-US" sz="2600" b="1" dirty="0" smtClean="0">
                <a:solidFill>
                  <a:srgbClr val="C00000"/>
                </a:solidFill>
              </a:rPr>
              <a:t>RIS3</a:t>
            </a:r>
            <a:r>
              <a:rPr lang="en-US" sz="2600" dirty="0" smtClean="0"/>
              <a:t> (</a:t>
            </a:r>
            <a:r>
              <a:rPr lang="en-US" sz="2600" b="1" dirty="0" smtClean="0"/>
              <a:t>Research and Innovation for Smart Specialization Strategy</a:t>
            </a:r>
            <a:r>
              <a:rPr lang="en-US" sz="2600" dirty="0" smtClean="0"/>
              <a:t>) </a:t>
            </a:r>
            <a:r>
              <a:rPr lang="el-GR" sz="2600" dirty="0" smtClean="0"/>
              <a:t>: μια </a:t>
            </a:r>
            <a:r>
              <a:rPr lang="el-GR" sz="2600" dirty="0" err="1" smtClean="0"/>
              <a:t>νεα</a:t>
            </a:r>
            <a:r>
              <a:rPr lang="el-GR" sz="2600" dirty="0" smtClean="0"/>
              <a:t> </a:t>
            </a:r>
            <a:r>
              <a:rPr lang="el-GR" sz="2600" dirty="0" err="1" smtClean="0"/>
              <a:t>προσεγγιση</a:t>
            </a:r>
            <a:r>
              <a:rPr lang="en-US" sz="2600" dirty="0" smtClean="0"/>
              <a:t> </a:t>
            </a:r>
            <a:r>
              <a:rPr lang="el-GR" sz="2600" dirty="0" smtClean="0"/>
              <a:t>πολιτικής για την έρευνα και καινοτομία που δεν αρκείται σε οριζόντιες προσεγγίσεις αλλά δίνει έμφαση στην </a:t>
            </a:r>
            <a:r>
              <a:rPr lang="el-GR" sz="2600" b="1" dirty="0" smtClean="0"/>
              <a:t>επικέντρωση πόρων </a:t>
            </a:r>
            <a:r>
              <a:rPr lang="el-GR" sz="2600" dirty="0" smtClean="0"/>
              <a:t>και την </a:t>
            </a:r>
            <a:r>
              <a:rPr lang="el-GR" sz="2600" b="1" dirty="0" smtClean="0"/>
              <a:t>προτεραιοποίηση δραστηριοτήτων</a:t>
            </a:r>
          </a:p>
          <a:p>
            <a:r>
              <a:rPr lang="el-GR" sz="2600" dirty="0" smtClean="0"/>
              <a:t>Θεωρεί την </a:t>
            </a:r>
            <a:r>
              <a:rPr lang="el-GR" sz="2600" b="1" dirty="0" smtClean="0"/>
              <a:t>Έρευνα</a:t>
            </a:r>
            <a:r>
              <a:rPr lang="el-GR" sz="2600" dirty="0" smtClean="0"/>
              <a:t> και την </a:t>
            </a:r>
            <a:r>
              <a:rPr lang="el-GR" sz="2600" b="1" dirty="0" smtClean="0"/>
              <a:t>Καινοτομία</a:t>
            </a:r>
            <a:r>
              <a:rPr lang="el-GR" sz="2600" dirty="0" smtClean="0"/>
              <a:t> ως τα κεντρικά εργαλεία για την Αναπτυξιακή Στρατηγική μίας Χώρας ή μίας Περιφέρειας</a:t>
            </a:r>
          </a:p>
          <a:p>
            <a:r>
              <a:rPr lang="el-GR" sz="2600" dirty="0" smtClean="0"/>
              <a:t>Είναι η </a:t>
            </a:r>
            <a:r>
              <a:rPr lang="el-GR" sz="2600" b="1" dirty="0" smtClean="0"/>
              <a:t>βασική πολιτική της Συνοχής </a:t>
            </a:r>
            <a:r>
              <a:rPr lang="el-GR" sz="2600" dirty="0" smtClean="0"/>
              <a:t>στην ΕΕ για την Προγραμματική Περίοδο 2014 - 2020 </a:t>
            </a:r>
          </a:p>
          <a:p>
            <a:endParaRPr lang="el-GR" sz="3200" dirty="0"/>
          </a:p>
        </p:txBody>
      </p:sp>
      <p:sp>
        <p:nvSpPr>
          <p:cNvPr id="4" name="3 - Θέση αριθμού διαφάνειας"/>
          <p:cNvSpPr>
            <a:spLocks noGrp="1"/>
          </p:cNvSpPr>
          <p:nvPr>
            <p:ph type="sldNum" sz="quarter" idx="12"/>
          </p:nvPr>
        </p:nvSpPr>
        <p:spPr/>
        <p:txBody>
          <a:bodyPr/>
          <a:lstStyle/>
          <a:p>
            <a:fld id="{69E29E33-B620-47F9-BB04-8846C2A5AFCC}" type="slidenum">
              <a:rPr kumimoji="0" lang="en-US" smtClean="0"/>
              <a:pPr/>
              <a:t>8</a:t>
            </a:fld>
            <a:endParaRPr kumimoji="0" lang="en-US"/>
          </a:p>
        </p:txBody>
      </p:sp>
      <p:grpSp>
        <p:nvGrpSpPr>
          <p:cNvPr id="5" name="Diagram 4"/>
          <p:cNvGrpSpPr>
            <a:grpSpLocks/>
          </p:cNvGrpSpPr>
          <p:nvPr/>
        </p:nvGrpSpPr>
        <p:grpSpPr bwMode="auto">
          <a:xfrm>
            <a:off x="6162805" y="1407493"/>
            <a:ext cx="4926678" cy="4249737"/>
            <a:chOff x="1429" y="704"/>
            <a:chExt cx="2858" cy="2858"/>
          </a:xfrm>
        </p:grpSpPr>
        <p:sp>
          <p:nvSpPr>
            <p:cNvPr id="6" name="_s1028"/>
            <p:cNvSpPr>
              <a:spLocks noChangeShapeType="1"/>
            </p:cNvSpPr>
            <p:nvPr/>
          </p:nvSpPr>
          <p:spPr bwMode="auto">
            <a:xfrm flipH="1" flipV="1">
              <a:off x="2269" y="1793"/>
              <a:ext cx="296" cy="171"/>
            </a:xfrm>
            <a:prstGeom prst="line">
              <a:avLst/>
            </a:prstGeom>
            <a:noFill/>
            <a:ln w="28575">
              <a:solidFill>
                <a:schemeClr val="tx1"/>
              </a:solidFill>
              <a:round/>
              <a:headEnd/>
              <a:tailEnd/>
            </a:ln>
          </p:spPr>
          <p:txBody>
            <a:bodyPr anchor="ctr"/>
            <a:lstStyle/>
            <a:p>
              <a:endParaRPr lang="el-GR"/>
            </a:p>
          </p:txBody>
        </p:sp>
        <p:sp>
          <p:nvSpPr>
            <p:cNvPr id="7" name="_s1029"/>
            <p:cNvSpPr>
              <a:spLocks noChangeArrowheads="1"/>
            </p:cNvSpPr>
            <p:nvPr/>
          </p:nvSpPr>
          <p:spPr bwMode="auto">
            <a:xfrm>
              <a:off x="1637" y="1285"/>
              <a:ext cx="679" cy="679"/>
            </a:xfrm>
            <a:prstGeom prst="ellipse">
              <a:avLst/>
            </a:prstGeom>
            <a:solidFill>
              <a:srgbClr val="800080"/>
            </a:solidFill>
            <a:ln w="9525">
              <a:solidFill>
                <a:schemeClr val="tx1"/>
              </a:solidFill>
              <a:round/>
              <a:headEnd/>
              <a:tailEnd/>
            </a:ln>
          </p:spPr>
          <p:txBody>
            <a:bodyPr wrap="none" lIns="0" tIns="0" rIns="0" bIns="0" anchor="ctr"/>
            <a:lstStyle/>
            <a:p>
              <a:pPr algn="ctr" eaLnBrk="1" hangingPunct="1"/>
              <a:r>
                <a:rPr lang="en-GB" sz="1100" dirty="0">
                  <a:solidFill>
                    <a:schemeClr val="bg1"/>
                  </a:solidFill>
                  <a:latin typeface="Arial" pitchFamily="34" charset="0"/>
                </a:rPr>
                <a:t>(</a:t>
              </a:r>
              <a:r>
                <a:rPr lang="en-GB" sz="1100" dirty="0">
                  <a:solidFill>
                    <a:schemeClr val="tx1">
                      <a:lumMod val="95000"/>
                    </a:schemeClr>
                  </a:solidFill>
                  <a:latin typeface="Arial" pitchFamily="34" charset="0"/>
                </a:rPr>
                <a:t>6) </a:t>
              </a:r>
              <a:r>
                <a:rPr lang="el-GR" sz="1100" dirty="0" smtClean="0">
                  <a:solidFill>
                    <a:schemeClr val="tx1">
                      <a:lumMod val="95000"/>
                    </a:schemeClr>
                  </a:solidFill>
                  <a:latin typeface="Arial" pitchFamily="34" charset="0"/>
                </a:rPr>
                <a:t>Παρακολούθηση</a:t>
              </a:r>
              <a:endParaRPr lang="en-GB" sz="1100" dirty="0">
                <a:solidFill>
                  <a:schemeClr val="tx1">
                    <a:lumMod val="95000"/>
                  </a:schemeClr>
                </a:solidFill>
                <a:latin typeface="Arial" pitchFamily="34" charset="0"/>
              </a:endParaRPr>
            </a:p>
          </p:txBody>
        </p:sp>
        <p:sp>
          <p:nvSpPr>
            <p:cNvPr id="8" name="_s1030"/>
            <p:cNvSpPr>
              <a:spLocks noChangeShapeType="1"/>
            </p:cNvSpPr>
            <p:nvPr/>
          </p:nvSpPr>
          <p:spPr bwMode="auto">
            <a:xfrm flipH="1">
              <a:off x="2270" y="2302"/>
              <a:ext cx="296" cy="171"/>
            </a:xfrm>
            <a:prstGeom prst="line">
              <a:avLst/>
            </a:prstGeom>
            <a:noFill/>
            <a:ln w="28575">
              <a:solidFill>
                <a:schemeClr val="tx1"/>
              </a:solidFill>
              <a:round/>
              <a:headEnd/>
              <a:tailEnd/>
            </a:ln>
          </p:spPr>
          <p:txBody>
            <a:bodyPr anchor="ctr"/>
            <a:lstStyle/>
            <a:p>
              <a:endParaRPr lang="el-GR"/>
            </a:p>
          </p:txBody>
        </p:sp>
        <p:sp>
          <p:nvSpPr>
            <p:cNvPr id="9" name="_s1031"/>
            <p:cNvSpPr>
              <a:spLocks noChangeArrowheads="1"/>
            </p:cNvSpPr>
            <p:nvPr/>
          </p:nvSpPr>
          <p:spPr bwMode="auto">
            <a:xfrm>
              <a:off x="1638" y="2303"/>
              <a:ext cx="679" cy="679"/>
            </a:xfrm>
            <a:prstGeom prst="ellipse">
              <a:avLst/>
            </a:prstGeom>
            <a:solidFill>
              <a:srgbClr val="800080"/>
            </a:solidFill>
            <a:ln w="9525">
              <a:solidFill>
                <a:schemeClr val="tx1"/>
              </a:solidFill>
              <a:round/>
              <a:headEnd/>
              <a:tailEnd/>
            </a:ln>
          </p:spPr>
          <p:txBody>
            <a:bodyPr wrap="none" lIns="0" tIns="0" rIns="0" bIns="0" anchor="ctr"/>
            <a:lstStyle/>
            <a:p>
              <a:pPr algn="ctr" eaLnBrk="1" hangingPunct="1"/>
              <a:r>
                <a:rPr lang="en-GB" sz="1100" dirty="0">
                  <a:solidFill>
                    <a:schemeClr val="tx1">
                      <a:lumMod val="95000"/>
                    </a:schemeClr>
                  </a:solidFill>
                  <a:latin typeface="Arial" pitchFamily="34" charset="0"/>
                </a:rPr>
                <a:t>(5) </a:t>
              </a:r>
              <a:r>
                <a:rPr lang="el-GR" sz="1100" dirty="0" smtClean="0">
                  <a:solidFill>
                    <a:schemeClr val="tx1">
                      <a:lumMod val="95000"/>
                    </a:schemeClr>
                  </a:solidFill>
                  <a:latin typeface="Arial" pitchFamily="34" charset="0"/>
                </a:rPr>
                <a:t>Μείγμα</a:t>
              </a:r>
            </a:p>
            <a:p>
              <a:pPr algn="ctr" eaLnBrk="1" hangingPunct="1"/>
              <a:r>
                <a:rPr lang="el-GR" sz="1100" dirty="0" smtClean="0">
                  <a:solidFill>
                    <a:schemeClr val="tx1">
                      <a:lumMod val="95000"/>
                    </a:schemeClr>
                  </a:solidFill>
                  <a:latin typeface="Arial" pitchFamily="34" charset="0"/>
                </a:rPr>
                <a:t> πολιτική</a:t>
              </a:r>
              <a:r>
                <a:rPr lang="el-GR" sz="1100" dirty="0" smtClean="0">
                  <a:solidFill>
                    <a:schemeClr val="bg1"/>
                  </a:solidFill>
                  <a:latin typeface="Arial" pitchFamily="34" charset="0"/>
                </a:rPr>
                <a:t>ς</a:t>
              </a:r>
              <a:endParaRPr lang="en-GB" sz="1100" dirty="0">
                <a:solidFill>
                  <a:schemeClr val="bg1"/>
                </a:solidFill>
                <a:latin typeface="Arial" pitchFamily="34" charset="0"/>
              </a:endParaRPr>
            </a:p>
          </p:txBody>
        </p:sp>
        <p:sp>
          <p:nvSpPr>
            <p:cNvPr id="10" name="_s1032"/>
            <p:cNvSpPr>
              <a:spLocks noChangeShapeType="1"/>
            </p:cNvSpPr>
            <p:nvPr/>
          </p:nvSpPr>
          <p:spPr bwMode="auto">
            <a:xfrm>
              <a:off x="2859" y="2470"/>
              <a:ext cx="0" cy="342"/>
            </a:xfrm>
            <a:prstGeom prst="line">
              <a:avLst/>
            </a:prstGeom>
            <a:noFill/>
            <a:ln w="28575">
              <a:solidFill>
                <a:schemeClr val="tx1"/>
              </a:solidFill>
              <a:round/>
              <a:headEnd/>
              <a:tailEnd/>
            </a:ln>
          </p:spPr>
          <p:txBody>
            <a:bodyPr anchor="ctr"/>
            <a:lstStyle/>
            <a:p>
              <a:endParaRPr lang="el-GR"/>
            </a:p>
          </p:txBody>
        </p:sp>
        <p:sp>
          <p:nvSpPr>
            <p:cNvPr id="11" name="_s1033"/>
            <p:cNvSpPr>
              <a:spLocks noChangeArrowheads="1"/>
            </p:cNvSpPr>
            <p:nvPr/>
          </p:nvSpPr>
          <p:spPr bwMode="auto">
            <a:xfrm>
              <a:off x="2520" y="2811"/>
              <a:ext cx="679" cy="679"/>
            </a:xfrm>
            <a:prstGeom prst="ellipse">
              <a:avLst/>
            </a:prstGeom>
            <a:solidFill>
              <a:srgbClr val="800080"/>
            </a:solidFill>
            <a:ln w="9525">
              <a:solidFill>
                <a:schemeClr val="tx1"/>
              </a:solidFill>
              <a:round/>
              <a:headEnd/>
              <a:tailEnd/>
            </a:ln>
          </p:spPr>
          <p:txBody>
            <a:bodyPr wrap="none" lIns="0" tIns="0" rIns="0" bIns="0" anchor="ctr"/>
            <a:lstStyle/>
            <a:p>
              <a:pPr algn="ctr" eaLnBrk="1" hangingPunct="1"/>
              <a:r>
                <a:rPr lang="en-GB" sz="1100" dirty="0">
                  <a:solidFill>
                    <a:schemeClr val="bg1"/>
                  </a:solidFill>
                  <a:latin typeface="Arial" pitchFamily="34" charset="0"/>
                </a:rPr>
                <a:t>(4</a:t>
              </a:r>
              <a:r>
                <a:rPr lang="en-GB" sz="1100" dirty="0">
                  <a:solidFill>
                    <a:schemeClr val="tx1">
                      <a:lumMod val="95000"/>
                    </a:schemeClr>
                  </a:solidFill>
                  <a:latin typeface="Arial" pitchFamily="34" charset="0"/>
                </a:rPr>
                <a:t>) </a:t>
              </a:r>
              <a:r>
                <a:rPr lang="el-GR" sz="1100" dirty="0" smtClean="0">
                  <a:solidFill>
                    <a:schemeClr val="tx1">
                      <a:lumMod val="95000"/>
                    </a:schemeClr>
                  </a:solidFill>
                  <a:latin typeface="Arial" pitchFamily="34" charset="0"/>
                </a:rPr>
                <a:t>Προτεραιότητες</a:t>
              </a:r>
              <a:endParaRPr lang="en-GB" sz="1100" dirty="0">
                <a:solidFill>
                  <a:schemeClr val="tx1">
                    <a:lumMod val="95000"/>
                  </a:schemeClr>
                </a:solidFill>
                <a:latin typeface="Arial" pitchFamily="34" charset="0"/>
              </a:endParaRPr>
            </a:p>
          </p:txBody>
        </p:sp>
        <p:sp>
          <p:nvSpPr>
            <p:cNvPr id="12" name="_s1034"/>
            <p:cNvSpPr>
              <a:spLocks noChangeShapeType="1"/>
            </p:cNvSpPr>
            <p:nvPr/>
          </p:nvSpPr>
          <p:spPr bwMode="auto">
            <a:xfrm>
              <a:off x="3151" y="2301"/>
              <a:ext cx="296" cy="170"/>
            </a:xfrm>
            <a:prstGeom prst="line">
              <a:avLst/>
            </a:prstGeom>
            <a:noFill/>
            <a:ln w="28575">
              <a:solidFill>
                <a:schemeClr val="tx1"/>
              </a:solidFill>
              <a:round/>
              <a:headEnd/>
              <a:tailEnd/>
            </a:ln>
          </p:spPr>
          <p:txBody>
            <a:bodyPr anchor="ctr"/>
            <a:lstStyle/>
            <a:p>
              <a:endParaRPr lang="el-GR"/>
            </a:p>
          </p:txBody>
        </p:sp>
        <p:sp>
          <p:nvSpPr>
            <p:cNvPr id="13" name="_s1035"/>
            <p:cNvSpPr>
              <a:spLocks noChangeArrowheads="1"/>
            </p:cNvSpPr>
            <p:nvPr/>
          </p:nvSpPr>
          <p:spPr bwMode="auto">
            <a:xfrm>
              <a:off x="3401" y="2302"/>
              <a:ext cx="679" cy="679"/>
            </a:xfrm>
            <a:prstGeom prst="ellipse">
              <a:avLst/>
            </a:prstGeom>
            <a:solidFill>
              <a:srgbClr val="800080"/>
            </a:solidFill>
            <a:ln w="9525">
              <a:solidFill>
                <a:schemeClr val="tx1"/>
              </a:solidFill>
              <a:round/>
              <a:headEnd/>
              <a:tailEnd/>
            </a:ln>
          </p:spPr>
          <p:txBody>
            <a:bodyPr wrap="none" lIns="0" tIns="0" rIns="0" bIns="0" anchor="ctr"/>
            <a:lstStyle/>
            <a:p>
              <a:pPr algn="ctr" eaLnBrk="1" hangingPunct="1"/>
              <a:r>
                <a:rPr lang="en-GB" sz="1100" dirty="0">
                  <a:solidFill>
                    <a:schemeClr val="bg1"/>
                  </a:solidFill>
                  <a:latin typeface="Arial" pitchFamily="34" charset="0"/>
                </a:rPr>
                <a:t>(</a:t>
              </a:r>
              <a:r>
                <a:rPr lang="en-GB" sz="1100" dirty="0">
                  <a:solidFill>
                    <a:schemeClr val="tx1">
                      <a:lumMod val="95000"/>
                    </a:schemeClr>
                  </a:solidFill>
                  <a:latin typeface="Arial" pitchFamily="34" charset="0"/>
                </a:rPr>
                <a:t>3) </a:t>
              </a:r>
              <a:r>
                <a:rPr lang="el-GR" sz="1100" dirty="0" smtClean="0">
                  <a:solidFill>
                    <a:schemeClr val="tx1">
                      <a:lumMod val="95000"/>
                    </a:schemeClr>
                  </a:solidFill>
                  <a:latin typeface="Arial" pitchFamily="34" charset="0"/>
                </a:rPr>
                <a:t>Όραμα</a:t>
              </a:r>
              <a:endParaRPr lang="en-GB" sz="1100" dirty="0">
                <a:solidFill>
                  <a:schemeClr val="tx1">
                    <a:lumMod val="95000"/>
                  </a:schemeClr>
                </a:solidFill>
                <a:latin typeface="Arial" pitchFamily="34" charset="0"/>
              </a:endParaRPr>
            </a:p>
          </p:txBody>
        </p:sp>
        <p:sp>
          <p:nvSpPr>
            <p:cNvPr id="14" name="_s1036"/>
            <p:cNvSpPr>
              <a:spLocks noChangeShapeType="1"/>
            </p:cNvSpPr>
            <p:nvPr/>
          </p:nvSpPr>
          <p:spPr bwMode="auto">
            <a:xfrm flipV="1">
              <a:off x="3151" y="1792"/>
              <a:ext cx="295" cy="171"/>
            </a:xfrm>
            <a:prstGeom prst="line">
              <a:avLst/>
            </a:prstGeom>
            <a:noFill/>
            <a:ln w="28575">
              <a:solidFill>
                <a:schemeClr val="tx1"/>
              </a:solidFill>
              <a:round/>
              <a:headEnd/>
              <a:tailEnd/>
            </a:ln>
          </p:spPr>
          <p:txBody>
            <a:bodyPr anchor="ctr"/>
            <a:lstStyle/>
            <a:p>
              <a:endParaRPr lang="el-GR"/>
            </a:p>
          </p:txBody>
        </p:sp>
        <p:sp>
          <p:nvSpPr>
            <p:cNvPr id="15" name="_s1037"/>
            <p:cNvSpPr>
              <a:spLocks noChangeArrowheads="1"/>
            </p:cNvSpPr>
            <p:nvPr/>
          </p:nvSpPr>
          <p:spPr bwMode="auto">
            <a:xfrm>
              <a:off x="3401" y="1284"/>
              <a:ext cx="679" cy="679"/>
            </a:xfrm>
            <a:prstGeom prst="ellipse">
              <a:avLst/>
            </a:prstGeom>
            <a:solidFill>
              <a:srgbClr val="800080"/>
            </a:solidFill>
            <a:ln w="9525">
              <a:solidFill>
                <a:schemeClr val="tx1"/>
              </a:solidFill>
              <a:round/>
              <a:headEnd/>
              <a:tailEnd/>
            </a:ln>
          </p:spPr>
          <p:txBody>
            <a:bodyPr wrap="none" lIns="0" tIns="0" rIns="0" bIns="0" anchor="ctr"/>
            <a:lstStyle/>
            <a:p>
              <a:pPr algn="ctr" eaLnBrk="1" hangingPunct="1"/>
              <a:r>
                <a:rPr lang="en-GB" sz="1100" dirty="0">
                  <a:solidFill>
                    <a:schemeClr val="bg1"/>
                  </a:solidFill>
                  <a:latin typeface="Arial" pitchFamily="34" charset="0"/>
                </a:rPr>
                <a:t>(</a:t>
              </a:r>
              <a:r>
                <a:rPr lang="en-GB" sz="1100" dirty="0">
                  <a:solidFill>
                    <a:schemeClr val="tx1">
                      <a:lumMod val="95000"/>
                    </a:schemeClr>
                  </a:solidFill>
                  <a:latin typeface="Arial" pitchFamily="34" charset="0"/>
                </a:rPr>
                <a:t>2) </a:t>
              </a:r>
              <a:r>
                <a:rPr lang="el-GR" sz="1100" dirty="0" smtClean="0">
                  <a:solidFill>
                    <a:schemeClr val="tx1">
                      <a:lumMod val="95000"/>
                    </a:schemeClr>
                  </a:solidFill>
                  <a:latin typeface="Arial" pitchFamily="34" charset="0"/>
                </a:rPr>
                <a:t>Διαδικασία</a:t>
              </a:r>
              <a:endParaRPr lang="en-GB" sz="1100" dirty="0">
                <a:solidFill>
                  <a:schemeClr val="tx1">
                    <a:lumMod val="95000"/>
                  </a:schemeClr>
                </a:solidFill>
                <a:latin typeface="Arial" pitchFamily="34" charset="0"/>
              </a:endParaRPr>
            </a:p>
          </p:txBody>
        </p:sp>
        <p:sp>
          <p:nvSpPr>
            <p:cNvPr id="16" name="_s1038"/>
            <p:cNvSpPr>
              <a:spLocks noChangeShapeType="1"/>
            </p:cNvSpPr>
            <p:nvPr/>
          </p:nvSpPr>
          <p:spPr bwMode="auto">
            <a:xfrm flipV="1">
              <a:off x="2858" y="1453"/>
              <a:ext cx="0" cy="341"/>
            </a:xfrm>
            <a:prstGeom prst="line">
              <a:avLst/>
            </a:prstGeom>
            <a:noFill/>
            <a:ln w="28575">
              <a:solidFill>
                <a:schemeClr val="tx1"/>
              </a:solidFill>
              <a:round/>
              <a:headEnd/>
              <a:tailEnd/>
            </a:ln>
          </p:spPr>
          <p:txBody>
            <a:bodyPr anchor="ctr"/>
            <a:lstStyle/>
            <a:p>
              <a:endParaRPr lang="el-GR"/>
            </a:p>
          </p:txBody>
        </p:sp>
        <p:sp>
          <p:nvSpPr>
            <p:cNvPr id="17" name="_s1039"/>
            <p:cNvSpPr>
              <a:spLocks noChangeArrowheads="1"/>
            </p:cNvSpPr>
            <p:nvPr/>
          </p:nvSpPr>
          <p:spPr bwMode="auto">
            <a:xfrm>
              <a:off x="2519" y="775"/>
              <a:ext cx="679" cy="679"/>
            </a:xfrm>
            <a:prstGeom prst="ellipse">
              <a:avLst/>
            </a:prstGeom>
            <a:solidFill>
              <a:srgbClr val="800080"/>
            </a:solidFill>
            <a:ln w="9525">
              <a:solidFill>
                <a:schemeClr val="tx1"/>
              </a:solidFill>
              <a:round/>
              <a:headEnd/>
              <a:tailEnd/>
            </a:ln>
          </p:spPr>
          <p:txBody>
            <a:bodyPr wrap="none" lIns="0" tIns="0" rIns="0" bIns="0" anchor="ctr"/>
            <a:lstStyle/>
            <a:p>
              <a:pPr algn="ctr" eaLnBrk="1" hangingPunct="1"/>
              <a:r>
                <a:rPr lang="en-GB" sz="1100" dirty="0">
                  <a:solidFill>
                    <a:schemeClr val="tx1">
                      <a:lumMod val="95000"/>
                    </a:schemeClr>
                  </a:solidFill>
                  <a:latin typeface="Arial" pitchFamily="34" charset="0"/>
                </a:rPr>
                <a:t>(1) </a:t>
              </a:r>
              <a:r>
                <a:rPr lang="el-GR" sz="1100" dirty="0" smtClean="0">
                  <a:solidFill>
                    <a:schemeClr val="tx1">
                      <a:lumMod val="95000"/>
                    </a:schemeClr>
                  </a:solidFill>
                  <a:latin typeface="Arial" pitchFamily="34" charset="0"/>
                </a:rPr>
                <a:t>Ανάλυση</a:t>
              </a:r>
              <a:endParaRPr lang="en-GB" sz="1100" dirty="0">
                <a:solidFill>
                  <a:schemeClr val="tx1">
                    <a:lumMod val="95000"/>
                  </a:schemeClr>
                </a:solidFill>
                <a:latin typeface="Arial" pitchFamily="34" charset="0"/>
              </a:endParaRPr>
            </a:p>
          </p:txBody>
        </p:sp>
        <p:sp>
          <p:nvSpPr>
            <p:cNvPr id="18" name="_s1040"/>
            <p:cNvSpPr>
              <a:spLocks noChangeArrowheads="1"/>
            </p:cNvSpPr>
            <p:nvPr/>
          </p:nvSpPr>
          <p:spPr bwMode="auto">
            <a:xfrm>
              <a:off x="2519" y="1794"/>
              <a:ext cx="679" cy="679"/>
            </a:xfrm>
            <a:prstGeom prst="ellipse">
              <a:avLst/>
            </a:prstGeom>
            <a:solidFill>
              <a:srgbClr val="FF0000"/>
            </a:solidFill>
            <a:ln w="9525">
              <a:solidFill>
                <a:schemeClr val="tx1"/>
              </a:solidFill>
              <a:round/>
              <a:headEnd/>
              <a:tailEnd/>
            </a:ln>
          </p:spPr>
          <p:txBody>
            <a:bodyPr wrap="none" lIns="0" tIns="0" rIns="0" bIns="0" anchor="ctr"/>
            <a:lstStyle/>
            <a:p>
              <a:pPr algn="ctr" eaLnBrk="1" hangingPunct="1"/>
              <a:r>
                <a:rPr lang="el-GR" sz="1100" dirty="0" err="1" smtClean="0">
                  <a:solidFill>
                    <a:schemeClr val="tx1">
                      <a:lumMod val="95000"/>
                    </a:schemeClr>
                  </a:solidFill>
                  <a:latin typeface="Arial" pitchFamily="34" charset="0"/>
                </a:rPr>
                <a:t>Στρατηγικη</a:t>
              </a:r>
              <a:r>
                <a:rPr lang="el-GR" sz="1100" dirty="0" smtClean="0">
                  <a:solidFill>
                    <a:schemeClr val="tx1">
                      <a:lumMod val="95000"/>
                    </a:schemeClr>
                  </a:solidFill>
                  <a:latin typeface="Arial" pitchFamily="34" charset="0"/>
                </a:rPr>
                <a:t> </a:t>
              </a:r>
              <a:r>
                <a:rPr lang="en-GB" sz="1100" dirty="0" smtClean="0">
                  <a:solidFill>
                    <a:schemeClr val="tx1">
                      <a:lumMod val="95000"/>
                    </a:schemeClr>
                  </a:solidFill>
                  <a:latin typeface="Arial" pitchFamily="34" charset="0"/>
                </a:rPr>
                <a:t>RIS </a:t>
              </a:r>
              <a:r>
                <a:rPr lang="en-GB" sz="1100" dirty="0">
                  <a:solidFill>
                    <a:schemeClr val="tx1">
                      <a:lumMod val="95000"/>
                    </a:schemeClr>
                  </a:solidFill>
                  <a:latin typeface="Arial" pitchFamily="34" charset="0"/>
                </a:rPr>
                <a:t>3 </a:t>
              </a:r>
            </a:p>
          </p:txBody>
        </p:sp>
      </p:grpSp>
    </p:spTree>
    <p:extLst>
      <p:ext uri="{BB962C8B-B14F-4D97-AF65-F5344CB8AC3E}">
        <p14:creationId xmlns:p14="http://schemas.microsoft.com/office/powerpoint/2010/main" val="612435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428604"/>
            <a:ext cx="10160000" cy="1571636"/>
          </a:xfrm>
        </p:spPr>
        <p:txBody>
          <a:bodyPr/>
          <a:lstStyle/>
          <a:p>
            <a:pPr algn="ctr"/>
            <a:r>
              <a:rPr lang="el-GR" sz="3200" b="1" dirty="0" smtClean="0">
                <a:cs typeface="Tahoma" pitchFamily="32" charset="0"/>
              </a:rPr>
              <a:t>Αναπτυξιακό όραμα</a:t>
            </a:r>
            <a:r>
              <a:rPr lang="en-US" sz="3200" b="1" dirty="0" smtClean="0">
                <a:cs typeface="Tahoma" pitchFamily="32" charset="0"/>
              </a:rPr>
              <a:t> </a:t>
            </a:r>
            <a:r>
              <a:rPr lang="el-GR" sz="3200" b="1" dirty="0" smtClean="0">
                <a:cs typeface="Tahoma" pitchFamily="32" charset="0"/>
              </a:rPr>
              <a:t>της Ελληνικής Στρατηγικής για την Έξυπνη Εξειδίκευση</a:t>
            </a:r>
            <a:endParaRPr lang="el-GR" dirty="0"/>
          </a:p>
        </p:txBody>
      </p:sp>
      <p:sp>
        <p:nvSpPr>
          <p:cNvPr id="3" name="2 - Θέση περιεχομένου"/>
          <p:cNvSpPr>
            <a:spLocks noGrp="1"/>
          </p:cNvSpPr>
          <p:nvPr>
            <p:ph idx="1"/>
          </p:nvPr>
        </p:nvSpPr>
        <p:spPr>
          <a:xfrm>
            <a:off x="609600" y="2071678"/>
            <a:ext cx="10160000" cy="4329122"/>
          </a:xfrm>
        </p:spPr>
        <p:txBody>
          <a:bodyPr/>
          <a:lstStyle/>
          <a:p>
            <a:r>
              <a:rPr lang="el-GR" sz="2400" b="1" u="sng" dirty="0" smtClean="0">
                <a:latin typeface="+mj-lt"/>
              </a:rPr>
              <a:t>Εστιασμένη</a:t>
            </a:r>
            <a:r>
              <a:rPr lang="el-GR" sz="2400" b="1" dirty="0" smtClean="0">
                <a:latin typeface="+mj-lt"/>
              </a:rPr>
              <a:t> παραγωγική ανασυγκρότηση της χώρας με βασικό πυλώνα </a:t>
            </a:r>
            <a:r>
              <a:rPr lang="el-GR" sz="2400" b="1" u="sng" dirty="0" smtClean="0">
                <a:latin typeface="+mj-lt"/>
              </a:rPr>
              <a:t>την Έρευνα, την Τεχνολογική Ανάπτυξη και την Καινοτομία</a:t>
            </a:r>
            <a:r>
              <a:rPr lang="el-GR" sz="2400" b="1" dirty="0" smtClean="0">
                <a:latin typeface="+mj-lt"/>
              </a:rPr>
              <a:t>, για την </a:t>
            </a:r>
            <a:r>
              <a:rPr lang="el-GR" sz="2400" b="1" u="sng" dirty="0" smtClean="0">
                <a:latin typeface="+mj-lt"/>
              </a:rPr>
              <a:t>άμβλυνση των περιφερειακών ανισοτήτων </a:t>
            </a:r>
            <a:r>
              <a:rPr lang="el-GR" sz="2400" b="1" dirty="0" smtClean="0">
                <a:latin typeface="+mj-lt"/>
              </a:rPr>
              <a:t>και την </a:t>
            </a:r>
            <a:r>
              <a:rPr lang="el-GR" sz="2400" b="1" u="sng" dirty="0" smtClean="0">
                <a:latin typeface="+mj-lt"/>
              </a:rPr>
              <a:t>δημιουργία βιώσιμης απασχόλησης</a:t>
            </a:r>
            <a:r>
              <a:rPr lang="el-GR" sz="2400" b="1" dirty="0" smtClean="0">
                <a:latin typeface="+mj-lt"/>
              </a:rPr>
              <a:t> με σεβασμό στον άνθρωπο και στην κοινωνία, στο περιβάλλον και στον πολιτισμό. Δημιουργία σταθερών σχέσεων εργασίας και κατάλληλων συνθηκών για την αποτελεσματική αξιοποίηση του ανθρώπινου δυναμικού της χώρας</a:t>
            </a:r>
            <a:endParaRPr lang="el-GR" sz="2400" dirty="0" smtClean="0">
              <a:latin typeface="+mj-lt"/>
            </a:endParaRPr>
          </a:p>
          <a:p>
            <a:endParaRPr lang="el-GR" dirty="0">
              <a:latin typeface="+mj-lt"/>
            </a:endParaRPr>
          </a:p>
        </p:txBody>
      </p:sp>
      <p:sp>
        <p:nvSpPr>
          <p:cNvPr id="4" name="3 - Θέση αριθμού διαφάνειας"/>
          <p:cNvSpPr>
            <a:spLocks noGrp="1"/>
          </p:cNvSpPr>
          <p:nvPr>
            <p:ph type="sldNum" sz="quarter" idx="12"/>
          </p:nvPr>
        </p:nvSpPr>
        <p:spPr/>
        <p:txBody>
          <a:bodyPr/>
          <a:lstStyle/>
          <a:p>
            <a:fld id="{69E29E33-B620-47F9-BB04-8846C2A5AFCC}" type="slidenum">
              <a:rPr kumimoji="0" lang="en-US" smtClean="0"/>
              <a:pPr/>
              <a:t>9</a:t>
            </a:fld>
            <a:endParaRPr kumimoji="0" lang="en-US"/>
          </a:p>
        </p:txBody>
      </p:sp>
    </p:spTree>
    <p:extLst>
      <p:ext uri="{BB962C8B-B14F-4D97-AF65-F5344CB8AC3E}">
        <p14:creationId xmlns:p14="http://schemas.microsoft.com/office/powerpoint/2010/main" val="41628710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DBAB92BAD8414F98828D8BEDA787DF" ma:contentTypeVersion="3" ma:contentTypeDescription="Create a new document." ma:contentTypeScope="" ma:versionID="0f1c0141adb83d35bed6b068c14e997b">
  <xsd:schema xmlns:xsd="http://www.w3.org/2001/XMLSchema" xmlns:xs="http://www.w3.org/2001/XMLSchema" xmlns:p="http://schemas.microsoft.com/office/2006/metadata/properties" xmlns:ns2="8c049eda-0f1a-42e3-9672-f50f1dd1b4ba" targetNamespace="http://schemas.microsoft.com/office/2006/metadata/properties" ma:root="true" ma:fieldsID="b894a4643428737f870f264523292927" ns2:_="">
    <xsd:import namespace="8c049eda-0f1a-42e3-9672-f50f1dd1b4ba"/>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49eda-0f1a-42e3-9672-f50f1dd1b4b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62C8D2-C26B-4CE5-8A90-51EC5B937D05}">
  <ds:schemaRefs>
    <ds:schemaRef ds:uri="http://schemas.microsoft.com/sharepoint/v3/contenttype/forms"/>
  </ds:schemaRefs>
</ds:datastoreItem>
</file>

<file path=customXml/itemProps2.xml><?xml version="1.0" encoding="utf-8"?>
<ds:datastoreItem xmlns:ds="http://schemas.openxmlformats.org/officeDocument/2006/customXml" ds:itemID="{F45696DE-BFCD-4184-B226-6E7DF2407E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049eda-0f1a-42e3-9672-f50f1dd1b4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017E2C-8499-4B70-B9E2-0A6F1BCACC84}">
  <ds:schemaRefs>
    <ds:schemaRef ds:uri="http://www.w3.org/XML/1998/namespace"/>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8c049eda-0f1a-42e3-9672-f50f1dd1b4b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Ion</Template>
  <TotalTime>1049</TotalTime>
  <Words>2100</Words>
  <Application>Microsoft Office PowerPoint</Application>
  <PresentationFormat>Προσαρμογή</PresentationFormat>
  <Paragraphs>517</Paragraphs>
  <Slides>34</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Ion</vt:lpstr>
      <vt:lpstr>ΕΘΝΙΚΗ ΣΤΡΑΤΗΓΙΚΗ ΕΡΕΥΝΑΣ ΚΑΙ ΚΑΙΝΟΤΟΜΙΑΣ ΓΙΑ ΤΗΝ ΕΞΥΠΝΗ ΕΞΕΙΔΙΚΕΥΣΗ 2014-2020 </vt:lpstr>
      <vt:lpstr>ΚΑΤΑΤΑΞΗ ΤΗΣ ΕΛΛΑΔΑΣ ΣΕ ΣΧΕΣΗ ΜΕ ΤΗΝ ΑΝΤΑΓΩΝΙΣΤΙΚΟΤΗΤΑ </vt:lpstr>
      <vt:lpstr>Κατάταξη της χώρας ως προς την ανταγωνιστικότητα WEF 2014 </vt:lpstr>
      <vt:lpstr>Η  ΥΨΗΛΗ  ΠΟΙΟΤΗΤΑ ΤΗΣ ΕΡΕΥΝΑΣ</vt:lpstr>
      <vt:lpstr>Η  ΥΨΗΛΗ  ΑΝΤΑΓΩΝΙΣΤΙΚΟΤΗΤΑ ΤΗΣ ΕΡΕΥΝΑΣ</vt:lpstr>
      <vt:lpstr>Το μικρό μέγεθος της ΕΤΑ των Επιχειρήσεων</vt:lpstr>
      <vt:lpstr>Επιδόσεις στην Καινοτομία (χαμηλές)</vt:lpstr>
      <vt:lpstr>RIS3 - Μία νέα Στρατηγική της ΕΕ</vt:lpstr>
      <vt:lpstr>Αναπτυξιακό όραμα της Ελληνικής Στρατηγικής για την Έξυπνη Εξειδίκευση</vt:lpstr>
      <vt:lpstr>  Ο στόχος της δαπάνης για Ε&amp;Τ για το  2020 </vt:lpstr>
      <vt:lpstr>Πρόβλεψη χρηματοδότησης της Στρατηγικής για την Έρευνα &amp; την Καινοτομία για την επίτευξη του Στόχου 1,2 % του ΑΕΠ το 2020</vt:lpstr>
      <vt:lpstr>Επικέντρωση σε βασικούς τομείς προτεραιότητας</vt:lpstr>
      <vt:lpstr>Η Διαδικασία Επιχειρηματικής Ανακάλυψης</vt:lpstr>
      <vt:lpstr>Αναδυόμενοι τομείς – νέες δραστηριότητες</vt:lpstr>
      <vt:lpstr>Η διασύνδεση μεταξύ των Τομέων</vt:lpstr>
      <vt:lpstr>Παρουσίαση του PowerPoint</vt:lpstr>
      <vt:lpstr>Θεματικές Συνέργειες Έξυπνης εξειδίκευσης με Horizon</vt:lpstr>
      <vt:lpstr>Παρουσίαση του PowerPoint</vt:lpstr>
      <vt:lpstr>Παρουσίαση του PowerPoint</vt:lpstr>
      <vt:lpstr>Παρουσίαση του PowerPoint</vt:lpstr>
      <vt:lpstr>SWOT analysis για κάθε Τομέα</vt:lpstr>
      <vt:lpstr>Παρουσίαση του PowerPoint</vt:lpstr>
      <vt:lpstr>Ο Οδικός Χάρτης των Ερευνητικών Υποδομών</vt:lpstr>
      <vt:lpstr> </vt:lpstr>
      <vt:lpstr>Χρηματοδότηση Εθνικής RIS3. Κατανομή δημόσιων πόρων και εκτιμώμενη ιδιωτική συμμετοχή</vt:lpstr>
      <vt:lpstr>Κατανομή χρηματοδότησης της στρατηγικής 2014-2020 ανά τομέα προτεραιότητας</vt:lpstr>
      <vt:lpstr>Χρηματοδότηση Εθνικής RIS3. Κατανομή ανά επενδυτική προτεραιότητα &amp; Ε.Π. </vt:lpstr>
      <vt:lpstr>Μηχανισμός παρακολούθησης/αξιολόγησης της εφαρμογής της RIS3 </vt:lpstr>
      <vt:lpstr>I</vt:lpstr>
      <vt:lpstr>Απλοποίηση διαδικασιών</vt:lpstr>
      <vt:lpstr>Διακυβέρνηση της RIS3</vt:lpstr>
      <vt:lpstr>Χρονοδιάγραμμα</vt:lpstr>
      <vt:lpstr>Χρήσιμα έγγραφα</vt:lpstr>
      <vt:lpstr>Ευχαριστώ για την προσοχή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Dominiki Tsiouki</dc:creator>
  <cp:lastModifiedBy>Evaggelia Sofouli</cp:lastModifiedBy>
  <cp:revision>161</cp:revision>
  <cp:lastPrinted>2015-10-06T09:54:16Z</cp:lastPrinted>
  <dcterms:created xsi:type="dcterms:W3CDTF">2015-10-01T07:01:17Z</dcterms:created>
  <dcterms:modified xsi:type="dcterms:W3CDTF">2015-10-16T05:38:24Z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0x01010059DBAB92BAD8414F98828D8BEDA787DF</vt:lpwstr>
  </property>
</Properties>
</file>