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handoutMasterIdLst>
    <p:handoutMasterId r:id="rId52"/>
  </p:handoutMasterIdLst>
  <p:sldIdLst>
    <p:sldId id="256" r:id="rId2"/>
    <p:sldId id="274" r:id="rId3"/>
    <p:sldId id="363" r:id="rId4"/>
    <p:sldId id="265" r:id="rId5"/>
    <p:sldId id="266" r:id="rId6"/>
    <p:sldId id="258" r:id="rId7"/>
    <p:sldId id="267" r:id="rId8"/>
    <p:sldId id="339" r:id="rId9"/>
    <p:sldId id="294" r:id="rId10"/>
    <p:sldId id="341" r:id="rId11"/>
    <p:sldId id="342" r:id="rId12"/>
    <p:sldId id="343" r:id="rId13"/>
    <p:sldId id="344" r:id="rId14"/>
    <p:sldId id="345" r:id="rId15"/>
    <p:sldId id="381" r:id="rId16"/>
    <p:sldId id="377" r:id="rId17"/>
    <p:sldId id="352" r:id="rId18"/>
    <p:sldId id="346" r:id="rId19"/>
    <p:sldId id="347" r:id="rId20"/>
    <p:sldId id="349" r:id="rId21"/>
    <p:sldId id="350" r:id="rId22"/>
    <p:sldId id="379" r:id="rId23"/>
    <p:sldId id="291" r:id="rId24"/>
    <p:sldId id="354" r:id="rId25"/>
    <p:sldId id="356" r:id="rId26"/>
    <p:sldId id="292" r:id="rId27"/>
    <p:sldId id="358" r:id="rId28"/>
    <p:sldId id="357" r:id="rId29"/>
    <p:sldId id="293" r:id="rId30"/>
    <p:sldId id="380" r:id="rId31"/>
    <p:sldId id="359" r:id="rId32"/>
    <p:sldId id="360" r:id="rId33"/>
    <p:sldId id="326" r:id="rId34"/>
    <p:sldId id="327" r:id="rId35"/>
    <p:sldId id="332" r:id="rId36"/>
    <p:sldId id="333" r:id="rId37"/>
    <p:sldId id="334" r:id="rId38"/>
    <p:sldId id="367" r:id="rId39"/>
    <p:sldId id="362" r:id="rId40"/>
    <p:sldId id="364" r:id="rId41"/>
    <p:sldId id="376" r:id="rId42"/>
    <p:sldId id="370" r:id="rId43"/>
    <p:sldId id="374" r:id="rId44"/>
    <p:sldId id="378" r:id="rId45"/>
    <p:sldId id="335" r:id="rId46"/>
    <p:sldId id="336" r:id="rId47"/>
    <p:sldId id="337" r:id="rId48"/>
    <p:sldId id="369" r:id="rId49"/>
    <p:sldId id="288" r:id="rId50"/>
  </p:sldIdLst>
  <p:sldSz cx="9144000" cy="5715000" type="screen16x10"/>
  <p:notesSz cx="6797675" cy="9926638"/>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3" autoAdjust="0"/>
    <p:restoredTop sz="94660" autoAdjust="0"/>
  </p:normalViewPr>
  <p:slideViewPr>
    <p:cSldViewPr>
      <p:cViewPr>
        <p:scale>
          <a:sx n="104" d="100"/>
          <a:sy n="104" d="100"/>
        </p:scale>
        <p:origin x="-90" y="-366"/>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ggefets.KPS-EPAN\AppData\Local\Microsoft\Windows\Temporary%20Internet%20Files\Content.Outlook\67MFMNIP\epanek_pososta%20perifereion.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0"/>
      <c:rAngAx val="0"/>
      <c:perspective val="0"/>
    </c:view3D>
    <c:floor>
      <c:thickness val="0"/>
    </c:floor>
    <c:sideWall>
      <c:thickness val="0"/>
    </c:sideWall>
    <c:backWall>
      <c:thickness val="0"/>
    </c:backWall>
    <c:plotArea>
      <c:layout>
        <c:manualLayout>
          <c:layoutTarget val="inner"/>
          <c:xMode val="edge"/>
          <c:yMode val="edge"/>
          <c:x val="0.31833910034602075"/>
          <c:y val="0.20000062004160479"/>
          <c:w val="0.59169550173010377"/>
          <c:h val="0.4317473702485437"/>
        </c:manualLayout>
      </c:layout>
      <c:pie3DChart>
        <c:varyColors val="1"/>
        <c:ser>
          <c:idx val="0"/>
          <c:order val="0"/>
          <c:spPr>
            <a:solidFill>
              <a:srgbClr val="9999FF"/>
            </a:solidFill>
            <a:ln w="12700">
              <a:solidFill>
                <a:srgbClr val="000000"/>
              </a:solidFill>
              <a:prstDash val="solid"/>
            </a:ln>
          </c:spPr>
          <c:explosion val="11"/>
          <c:dPt>
            <c:idx val="0"/>
            <c:bubble3D val="0"/>
          </c:dPt>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dLbls>
            <c:dLbl>
              <c:idx val="0"/>
              <c:layout>
                <c:manualLayout>
                  <c:x val="-5.6773834256913555E-2"/>
                  <c:y val="0.11938903742741651"/>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2.0110327018713965E-2"/>
                  <c:y val="-5.9146279199038358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0.1154216558043821"/>
                  <c:y val="-5.3784285135464197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spPr>
              <a:noFill/>
              <a:ln w="25400">
                <a:noFill/>
              </a:ln>
            </c:spPr>
            <c:txPr>
              <a:bodyPr/>
              <a:lstStyle/>
              <a:p>
                <a:pPr>
                  <a:defRPr sz="1000" b="0" i="0" u="none" strike="noStrike" baseline="0">
                    <a:solidFill>
                      <a:srgbClr val="000000"/>
                    </a:solidFill>
                    <a:latin typeface="Arial"/>
                    <a:ea typeface="Arial"/>
                    <a:cs typeface="Arial"/>
                  </a:defRPr>
                </a:pPr>
                <a:endParaRPr lang="el-GR"/>
              </a:p>
            </c:txPr>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'[epanek_pososta perifereion.xls]Sheet1'!$H$4:$H$8</c:f>
              <c:strCache>
                <c:ptCount val="5"/>
                <c:pt idx="0">
                  <c:v>Σε λιγότερο αναπτυγμένες περιφέρειες</c:v>
                </c:pt>
                <c:pt idx="1">
                  <c:v>Στις περιφέρειες μετάβασης</c:v>
                </c:pt>
                <c:pt idx="2">
                  <c:v>Σε πιο αναπτυγμένες περιφέρειες</c:v>
                </c:pt>
                <c:pt idx="3">
                  <c:v>Στερεά Ελλάδα</c:v>
                </c:pt>
                <c:pt idx="4">
                  <c:v>Νότιο Αιγαίο</c:v>
                </c:pt>
              </c:strCache>
            </c:strRef>
          </c:cat>
          <c:val>
            <c:numRef>
              <c:f>'[epanek_pososta perifereion.xls]Sheet1'!$I$4:$I$8</c:f>
              <c:numCache>
                <c:formatCode>0.00%</c:formatCode>
                <c:ptCount val="5"/>
                <c:pt idx="0">
                  <c:v>0.63229261321762542</c:v>
                </c:pt>
                <c:pt idx="1">
                  <c:v>0.12303618604985542</c:v>
                </c:pt>
                <c:pt idx="2">
                  <c:v>0.18494741574971205</c:v>
                </c:pt>
                <c:pt idx="3">
                  <c:v>2.6844251720428439E-2</c:v>
                </c:pt>
                <c:pt idx="4">
                  <c:v>3.2879533262378691E-2</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32BCA46-3EF8-43D6-88AA-AAD09AD7BC15}" type="datetimeFigureOut">
              <a:rPr lang="el-GR" smtClean="0"/>
              <a:t>16/10/2015</a:t>
            </a:fld>
            <a:endParaRPr lang="el-GR"/>
          </a:p>
        </p:txBody>
      </p:sp>
      <p:sp>
        <p:nvSpPr>
          <p:cNvPr id="4" name="Θέση υποσέλιδου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BAB9307-0A3C-4799-8108-4F2CAA05AF90}" type="slidenum">
              <a:rPr lang="el-GR" smtClean="0"/>
              <a:t>‹#›</a:t>
            </a:fld>
            <a:endParaRPr lang="el-GR"/>
          </a:p>
        </p:txBody>
      </p:sp>
    </p:spTree>
    <p:extLst>
      <p:ext uri="{BB962C8B-B14F-4D97-AF65-F5344CB8AC3E}">
        <p14:creationId xmlns:p14="http://schemas.microsoft.com/office/powerpoint/2010/main" val="924483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l-GR"/>
          </a:p>
        </p:txBody>
      </p:sp>
      <p:sp>
        <p:nvSpPr>
          <p:cNvPr id="43011"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0B649219-406E-4AAB-92EE-3517F90899CA}" type="datetimeFigureOut">
              <a:rPr lang="el-GR"/>
              <a:pPr>
                <a:defRPr/>
              </a:pPr>
              <a:t>16/10/2015</a:t>
            </a:fld>
            <a:endParaRPr lang="el-GR"/>
          </a:p>
        </p:txBody>
      </p:sp>
      <p:sp>
        <p:nvSpPr>
          <p:cNvPr id="13316" name="Rectangle 4"/>
          <p:cNvSpPr>
            <a:spLocks noGrp="1" noRot="1" noChangeAspect="1" noChangeArrowheads="1" noTextEdit="1"/>
          </p:cNvSpPr>
          <p:nvPr>
            <p:ph type="sldImg" idx="2"/>
          </p:nvPr>
        </p:nvSpPr>
        <p:spPr bwMode="auto">
          <a:xfrm>
            <a:off x="420688" y="744538"/>
            <a:ext cx="5956300" cy="3722687"/>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43014"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l-GR"/>
          </a:p>
        </p:txBody>
      </p:sp>
      <p:sp>
        <p:nvSpPr>
          <p:cNvPr id="43015"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A952108C-22F7-45BC-AEED-9EA02517266C}" type="slidenum">
              <a:rPr lang="el-GR"/>
              <a:pPr>
                <a:defRPr/>
              </a:pPr>
              <a:t>‹#›</a:t>
            </a:fld>
            <a:endParaRPr lang="el-GR"/>
          </a:p>
        </p:txBody>
      </p:sp>
    </p:spTree>
    <p:extLst>
      <p:ext uri="{BB962C8B-B14F-4D97-AF65-F5344CB8AC3E}">
        <p14:creationId xmlns:p14="http://schemas.microsoft.com/office/powerpoint/2010/main" val="19507066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a:ln/>
        </p:spPr>
      </p:sp>
      <p:sp>
        <p:nvSpPr>
          <p:cNvPr id="50178" name="Rectangle 3"/>
          <p:cNvSpPr>
            <a:spLocks noGrp="1"/>
          </p:cNvSpPr>
          <p:nvPr>
            <p:ph type="body" idx="1"/>
          </p:nvPr>
        </p:nvSpPr>
        <p:spPr>
          <a:noFill/>
          <a:ln/>
        </p:spPr>
        <p:txBody>
          <a:bodyPr lIns="91433" tIns="45717" rIns="91433" bIns="45717"/>
          <a:lstStyle/>
          <a:p>
            <a:pPr eaLnBrk="1" hangingPunct="1"/>
            <a:endParaRPr lang="el-GR" altLang="el-GR" smtClean="0"/>
          </a:p>
        </p:txBody>
      </p:sp>
    </p:spTree>
    <p:extLst>
      <p:ext uri="{BB962C8B-B14F-4D97-AF65-F5344CB8AC3E}">
        <p14:creationId xmlns:p14="http://schemas.microsoft.com/office/powerpoint/2010/main" val="2523238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a:ln/>
        </p:spPr>
      </p:sp>
      <p:sp>
        <p:nvSpPr>
          <p:cNvPr id="55298" name="Rectangle 3"/>
          <p:cNvSpPr>
            <a:spLocks noGrp="1"/>
          </p:cNvSpPr>
          <p:nvPr>
            <p:ph type="body" idx="1"/>
          </p:nvPr>
        </p:nvSpPr>
        <p:spPr>
          <a:noFill/>
          <a:ln/>
        </p:spPr>
        <p:txBody>
          <a:bodyPr lIns="91433" tIns="45717" rIns="91433" bIns="45717"/>
          <a:lstStyle/>
          <a:p>
            <a:pPr eaLnBrk="1" hangingPunct="1"/>
            <a:endParaRPr lang="el-GR" altLang="el-GR" smtClean="0"/>
          </a:p>
        </p:txBody>
      </p:sp>
    </p:spTree>
    <p:extLst>
      <p:ext uri="{BB962C8B-B14F-4D97-AF65-F5344CB8AC3E}">
        <p14:creationId xmlns:p14="http://schemas.microsoft.com/office/powerpoint/2010/main" val="779925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775355"/>
            <a:ext cx="7772400" cy="1225021"/>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9D2A0D04-F5A9-4994-842F-2F971057954A}" type="datetime1">
              <a:rPr lang="el-GR"/>
              <a:pPr>
                <a:defRPr/>
              </a:pPr>
              <a:t>16/10/2015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308D3B23-04BB-4946-B29F-7BD01400CB6C}"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157ADF85-B596-4617-8DCA-1FF257F575B7}" type="datetime1">
              <a:rPr lang="el-GR"/>
              <a:pPr>
                <a:defRPr/>
              </a:pPr>
              <a:t>16/10/2015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9D8ACFBB-A4BC-4842-9AEC-AEBF4808C683}"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28865"/>
            <a:ext cx="2057400" cy="4876271"/>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28865"/>
            <a:ext cx="6019800" cy="4876271"/>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6C8B7068-2D86-4A76-99DA-9BC7754ABC01}" type="datetime1">
              <a:rPr lang="el-GR"/>
              <a:pPr>
                <a:defRPr/>
              </a:pPr>
              <a:t>16/10/2015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FD5459ED-2171-415C-A992-8211237645E4}"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ACB0D5FA-4971-4205-B0C4-200FA2E5F1BE}" type="datetime1">
              <a:rPr lang="el-GR"/>
              <a:pPr>
                <a:defRPr/>
              </a:pPr>
              <a:t>16/10/2015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6A2D6D28-F3C9-4103-9BEE-588618968153}"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3672417"/>
            <a:ext cx="7772400" cy="1135063"/>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908FA18E-8EBD-4605-831E-C0D8696D1E30}" type="datetime1">
              <a:rPr lang="el-GR"/>
              <a:pPr>
                <a:defRPr/>
              </a:pPr>
              <a:t>16/10/2015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2DBC8A36-5F92-46DB-9370-8500B13E3CB9}"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7A158DC5-FDDD-436F-9864-6D5384898346}" type="datetime1">
              <a:rPr lang="el-GR"/>
              <a:pPr>
                <a:defRPr/>
              </a:pPr>
              <a:t>16/10/2015</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4B7660F4-CCD3-466F-AD94-803F1AE76E61}"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EFE7A9CD-187B-46B4-8D01-3A5247C45B08}" type="datetime1">
              <a:rPr lang="el-GR"/>
              <a:pPr>
                <a:defRPr/>
              </a:pPr>
              <a:t>16/10/2015</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D5ED013A-FB0C-474C-ACB2-22B9E9382FA4}"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E7DA43DD-9954-47B9-B04C-DED49D8DBC97}" type="datetime1">
              <a:rPr lang="el-GR"/>
              <a:pPr>
                <a:defRPr/>
              </a:pPr>
              <a:t>16/10/2015</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53627316-444B-477D-95CF-9A69A22AE271}"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123318EC-F847-43B1-A0EF-15B6C564059B}" type="datetime1">
              <a:rPr lang="el-GR"/>
              <a:pPr>
                <a:defRPr/>
              </a:pPr>
              <a:t>16/10/2015</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42223542-9D63-419B-BE96-B7726950A5C6}"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27542"/>
            <a:ext cx="3008313" cy="968375"/>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419FC95D-4F35-4CC8-B5BF-A1F64B99B5FF}" type="datetime1">
              <a:rPr lang="el-GR"/>
              <a:pPr>
                <a:defRPr/>
              </a:pPr>
              <a:t>16/10/2015</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975D1CBE-9CFB-4052-BA7E-F0A853AA9BE2}"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000500"/>
            <a:ext cx="5486400" cy="472282"/>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7413D6CA-4AD9-4FAE-A854-138D845F70D7}" type="datetime1">
              <a:rPr lang="el-GR"/>
              <a:pPr>
                <a:defRPr/>
              </a:pPr>
              <a:t>16/10/2015</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2796805D-0C7D-45D5-B941-28F803AEF0FF}"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1027" name="2 - Θέση κειμένου"/>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D5A59AE-306C-4376-A846-88C87DFFC8CD}" type="datetime1">
              <a:rPr lang="el-GR"/>
              <a:pPr>
                <a:defRPr/>
              </a:pPr>
              <a:t>16/10/2015</a:t>
            </a:fld>
            <a:endParaRPr lang="el-GR"/>
          </a:p>
        </p:txBody>
      </p:sp>
      <p:sp>
        <p:nvSpPr>
          <p:cNvPr id="5" name="4 - Θέση υποσέλιδου"/>
          <p:cNvSpPr>
            <a:spLocks noGrp="1"/>
          </p:cNvSpPr>
          <p:nvPr>
            <p:ph type="ftr" sz="quarter" idx="3"/>
          </p:nvPr>
        </p:nvSpPr>
        <p:spPr>
          <a:xfrm>
            <a:off x="3124200" y="5297488"/>
            <a:ext cx="2895600" cy="303212"/>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l-GR"/>
          </a:p>
        </p:txBody>
      </p:sp>
      <p:sp>
        <p:nvSpPr>
          <p:cNvPr id="6" name="5 - Θέση αριθμού διαφάνειας"/>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03681CC-2789-465E-90FA-55F7CE4335BC}"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5.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5.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8" Type="http://schemas.openxmlformats.org/officeDocument/2006/relationships/hyperlink" Target="http://www.facebook.com/antagonistikotita" TargetMode="External"/><Relationship Id="rId3" Type="http://schemas.openxmlformats.org/officeDocument/2006/relationships/image" Target="../media/image2.png"/><Relationship Id="rId7" Type="http://schemas.openxmlformats.org/officeDocument/2006/relationships/image" Target="../media/image16.png"/><Relationship Id="rId12" Type="http://schemas.openxmlformats.org/officeDocument/2006/relationships/hyperlink" Target="mailto:infoepan@mou.gr"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hyperlink" Target="http://www.antagonistikotita.gr/" TargetMode="External"/><Relationship Id="rId5" Type="http://schemas.openxmlformats.org/officeDocument/2006/relationships/image" Target="../media/image14.png"/><Relationship Id="rId10" Type="http://schemas.openxmlformats.org/officeDocument/2006/relationships/hyperlink" Target="http://www.linkedin.com/groups?gid=5063337" TargetMode="External"/><Relationship Id="rId4" Type="http://schemas.openxmlformats.org/officeDocument/2006/relationships/image" Target="../media/image5.png"/><Relationship Id="rId9" Type="http://schemas.openxmlformats.org/officeDocument/2006/relationships/hyperlink" Target="http://twitter.com/epan_i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 Τίτλος"/>
          <p:cNvSpPr>
            <a:spLocks noGrp="1"/>
          </p:cNvSpPr>
          <p:nvPr>
            <p:ph type="ctrTitle"/>
          </p:nvPr>
        </p:nvSpPr>
        <p:spPr>
          <a:xfrm>
            <a:off x="685800" y="1774825"/>
            <a:ext cx="7772400" cy="1225550"/>
          </a:xfrm>
        </p:spPr>
        <p:txBody>
          <a:bodyPr/>
          <a:lstStyle/>
          <a:p>
            <a:pPr eaLnBrk="1" hangingPunct="1"/>
            <a:endParaRPr lang="el-GR" smtClean="0"/>
          </a:p>
        </p:txBody>
      </p:sp>
      <p:sp>
        <p:nvSpPr>
          <p:cNvPr id="3" name="2 - Υπότιτλος"/>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l-GR"/>
          </a:p>
        </p:txBody>
      </p:sp>
      <p:pic>
        <p:nvPicPr>
          <p:cNvPr id="14339" name="4 - Εικόνα" descr="slide 1.png"/>
          <p:cNvPicPr>
            <a:picLocks noChangeAspect="1"/>
          </p:cNvPicPr>
          <p:nvPr/>
        </p:nvPicPr>
        <p:blipFill>
          <a:blip r:embed="rId2"/>
          <a:srcRect/>
          <a:stretch>
            <a:fillRect/>
          </a:stretch>
        </p:blipFill>
        <p:spPr bwMode="auto">
          <a:xfrm>
            <a:off x="0" y="0"/>
            <a:ext cx="9144000" cy="5715000"/>
          </a:xfrm>
          <a:prstGeom prst="rect">
            <a:avLst/>
          </a:prstGeom>
          <a:noFill/>
          <a:ln w="9525">
            <a:noFill/>
            <a:miter lim="800000"/>
            <a:headEnd/>
            <a:tailEnd/>
          </a:ln>
        </p:spPr>
      </p:pic>
      <p:pic>
        <p:nvPicPr>
          <p:cNvPr id="14340" name="5 - Εικόνα" descr="logos.png"/>
          <p:cNvPicPr>
            <a:picLocks noChangeAspect="1"/>
          </p:cNvPicPr>
          <p:nvPr/>
        </p:nvPicPr>
        <p:blipFill>
          <a:blip r:embed="rId3"/>
          <a:srcRect/>
          <a:stretch>
            <a:fillRect/>
          </a:stretch>
        </p:blipFill>
        <p:spPr bwMode="auto">
          <a:xfrm>
            <a:off x="3276600" y="5089525"/>
            <a:ext cx="2590800" cy="492125"/>
          </a:xfrm>
          <a:prstGeom prst="rect">
            <a:avLst/>
          </a:prstGeom>
          <a:noFill/>
          <a:ln w="9525">
            <a:noFill/>
            <a:miter lim="800000"/>
            <a:headEnd/>
            <a:tailEnd/>
          </a:ln>
        </p:spPr>
      </p:pic>
      <p:pic>
        <p:nvPicPr>
          <p:cNvPr id="14341" name="6 - Εικόνα" descr="logo.png"/>
          <p:cNvPicPr>
            <a:picLocks noChangeAspect="1"/>
          </p:cNvPicPr>
          <p:nvPr/>
        </p:nvPicPr>
        <p:blipFill>
          <a:blip r:embed="rId4"/>
          <a:srcRect/>
          <a:stretch>
            <a:fillRect/>
          </a:stretch>
        </p:blipFill>
        <p:spPr bwMode="auto">
          <a:xfrm>
            <a:off x="1187450" y="1273175"/>
            <a:ext cx="6600825" cy="2811463"/>
          </a:xfrm>
          <a:prstGeom prst="rect">
            <a:avLst/>
          </a:prstGeom>
          <a:noFill/>
          <a:ln w="9525">
            <a:noFill/>
            <a:miter lim="800000"/>
            <a:headEnd/>
            <a:tailEnd/>
          </a:ln>
        </p:spPr>
      </p:pic>
      <p:sp>
        <p:nvSpPr>
          <p:cNvPr id="2" name="TextBox 1"/>
          <p:cNvSpPr txBox="1"/>
          <p:nvPr/>
        </p:nvSpPr>
        <p:spPr>
          <a:xfrm>
            <a:off x="3377065" y="4153644"/>
            <a:ext cx="1969449" cy="646331"/>
          </a:xfrm>
          <a:prstGeom prst="rect">
            <a:avLst/>
          </a:prstGeom>
          <a:noFill/>
        </p:spPr>
        <p:txBody>
          <a:bodyPr wrap="none" rtlCol="0">
            <a:spAutoFit/>
          </a:bodyPr>
          <a:lstStyle/>
          <a:p>
            <a:pPr algn="ctr"/>
            <a:r>
              <a:rPr lang="en-US" b="1" dirty="0">
                <a:solidFill>
                  <a:srgbClr val="003399"/>
                </a:solidFill>
                <a:latin typeface="Calibri" pitchFamily="34" charset="0"/>
              </a:rPr>
              <a:t>16.10.2015</a:t>
            </a:r>
          </a:p>
          <a:p>
            <a:pPr algn="ctr"/>
            <a:r>
              <a:rPr lang="el-GR" b="1" dirty="0">
                <a:solidFill>
                  <a:srgbClr val="003399"/>
                </a:solidFill>
                <a:latin typeface="Calibri" pitchFamily="34" charset="0"/>
              </a:rPr>
              <a:t>Ινστιτούτο Παστέρ</a:t>
            </a:r>
            <a:endParaRPr lang="el-GR" b="1" dirty="0">
              <a:solidFill>
                <a:srgbClr val="003399"/>
              </a:solidFill>
              <a:latin typeface="Calibri" pitchFamily="34" charset="0"/>
            </a:endParaRPr>
          </a:p>
        </p:txBody>
      </p:sp>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5 - Θέση αριθμού διαφάνειας"/>
          <p:cNvSpPr>
            <a:spLocks noGrp="1"/>
          </p:cNvSpPr>
          <p:nvPr>
            <p:ph type="sldNum" sz="quarter" idx="12"/>
          </p:nvPr>
        </p:nvSpPr>
        <p:spPr/>
        <p:txBody>
          <a:bodyPr/>
          <a:lstStyle/>
          <a:p>
            <a:pPr>
              <a:defRPr/>
            </a:pPr>
            <a:fld id="{F91F9EA0-309D-4DDD-AC20-B9D144923DC4}" type="slidenum">
              <a:rPr lang="el-GR"/>
              <a:pPr>
                <a:defRPr/>
              </a:pPr>
              <a:t>10</a:t>
            </a:fld>
            <a:endParaRPr lang="el-GR"/>
          </a:p>
        </p:txBody>
      </p:sp>
      <p:sp>
        <p:nvSpPr>
          <p:cNvPr id="24578" name="Rectangle 17"/>
          <p:cNvSpPr>
            <a:spLocks noChangeArrowheads="1"/>
          </p:cNvSpPr>
          <p:nvPr/>
        </p:nvSpPr>
        <p:spPr bwMode="auto">
          <a:xfrm>
            <a:off x="541338" y="576263"/>
            <a:ext cx="7991475" cy="696912"/>
          </a:xfrm>
          <a:prstGeom prst="rect">
            <a:avLst/>
          </a:prstGeom>
          <a:noFill/>
          <a:ln w="9525">
            <a:noFill/>
            <a:miter lim="800000"/>
            <a:headEnd/>
            <a:tailEnd/>
          </a:ln>
        </p:spPr>
        <p:txBody>
          <a:bodyPr>
            <a:spAutoFit/>
          </a:bodyPr>
          <a:lstStyle/>
          <a:p>
            <a:pPr>
              <a:spcBef>
                <a:spcPct val="20000"/>
              </a:spcBef>
              <a:buFont typeface="Arial" charset="0"/>
              <a:buNone/>
            </a:pPr>
            <a:r>
              <a:rPr lang="el-GR" altLang="el-GR" i="1"/>
              <a:t>Θεματικοί στόχοι της Στρατηγικής «Ευρώπη 2020» - ΕΠΑνΕΚ </a:t>
            </a:r>
            <a:endParaRPr lang="en-US" altLang="el-GR" i="1"/>
          </a:p>
          <a:p>
            <a:pPr>
              <a:spcBef>
                <a:spcPct val="20000"/>
              </a:spcBef>
              <a:buFont typeface="Arial" charset="0"/>
              <a:buNone/>
            </a:pPr>
            <a:r>
              <a:rPr lang="el-GR" altLang="el-GR" i="1"/>
              <a:t>και αντίστοιχη κοινοτική συνδρομή των Διαρθρωτικών Ταμείων</a:t>
            </a:r>
          </a:p>
        </p:txBody>
      </p:sp>
      <p:sp>
        <p:nvSpPr>
          <p:cNvPr id="24579" name="Title 1"/>
          <p:cNvSpPr>
            <a:spLocks/>
          </p:cNvSpPr>
          <p:nvPr/>
        </p:nvSpPr>
        <p:spPr bwMode="auto">
          <a:xfrm>
            <a:off x="468313" y="217488"/>
            <a:ext cx="8353425" cy="358775"/>
          </a:xfrm>
          <a:prstGeom prst="rect">
            <a:avLst/>
          </a:prstGeom>
          <a:noFill/>
          <a:ln w="9525" algn="ctr">
            <a:noFill/>
            <a:miter lim="800000"/>
            <a:headEnd/>
            <a:tailEnd/>
          </a:ln>
        </p:spPr>
        <p:txBody>
          <a:bodyPr lIns="0" tIns="0" rIns="0" bIns="0"/>
          <a:lstStyle/>
          <a:p>
            <a:pPr>
              <a:spcBef>
                <a:spcPct val="20000"/>
              </a:spcBef>
              <a:buFont typeface="Arial" charset="0"/>
              <a:buNone/>
            </a:pPr>
            <a:r>
              <a:rPr lang="el-GR" altLang="el-GR" sz="2400" b="1">
                <a:solidFill>
                  <a:srgbClr val="003399"/>
                </a:solidFill>
                <a:latin typeface="Calibri" pitchFamily="34" charset="0"/>
              </a:rPr>
              <a:t>Σχεδιασμός ΕΠΑνΕΚ 2014-2020 / ΘΕΜΑΤΙΚΟΙ ΣΤΟΧΟΙ Ε</a:t>
            </a:r>
            <a:r>
              <a:rPr lang="en-US" altLang="el-GR" sz="2400" b="1">
                <a:solidFill>
                  <a:srgbClr val="003399"/>
                </a:solidFill>
                <a:latin typeface="Calibri" pitchFamily="34" charset="0"/>
              </a:rPr>
              <a:t>.</a:t>
            </a:r>
            <a:r>
              <a:rPr lang="el-GR" altLang="el-GR" sz="2400" b="1">
                <a:solidFill>
                  <a:srgbClr val="003399"/>
                </a:solidFill>
                <a:latin typeface="Calibri" pitchFamily="34" charset="0"/>
              </a:rPr>
              <a:t>Ε</a:t>
            </a:r>
            <a:r>
              <a:rPr lang="en-US" altLang="el-GR" sz="2400" b="1">
                <a:solidFill>
                  <a:srgbClr val="003399"/>
                </a:solidFill>
                <a:latin typeface="Calibri" pitchFamily="34" charset="0"/>
              </a:rPr>
              <a:t>.</a:t>
            </a:r>
            <a:r>
              <a:rPr lang="el-GR" altLang="el-GR" sz="2400" b="1">
                <a:solidFill>
                  <a:srgbClr val="003399"/>
                </a:solidFill>
                <a:latin typeface="Calibri" pitchFamily="34" charset="0"/>
              </a:rPr>
              <a:t>  </a:t>
            </a:r>
            <a:endParaRPr lang="en-US" altLang="el-GR" sz="2400" b="1">
              <a:solidFill>
                <a:srgbClr val="003399"/>
              </a:solidFill>
              <a:latin typeface="Calibri" pitchFamily="34" charset="0"/>
            </a:endParaRPr>
          </a:p>
        </p:txBody>
      </p:sp>
      <p:grpSp>
        <p:nvGrpSpPr>
          <p:cNvPr id="24580" name="Group 37"/>
          <p:cNvGrpSpPr>
            <a:grpSpLocks/>
          </p:cNvGrpSpPr>
          <p:nvPr/>
        </p:nvGrpSpPr>
        <p:grpSpPr bwMode="auto">
          <a:xfrm>
            <a:off x="250825" y="1344613"/>
            <a:ext cx="7993063" cy="4200525"/>
            <a:chOff x="204" y="890"/>
            <a:chExt cx="5035" cy="3175"/>
          </a:xfrm>
        </p:grpSpPr>
        <p:sp>
          <p:nvSpPr>
            <p:cNvPr id="24581" name="Rectangle 22"/>
            <p:cNvSpPr>
              <a:spLocks noChangeArrowheads="1"/>
            </p:cNvSpPr>
            <p:nvPr/>
          </p:nvSpPr>
          <p:spPr bwMode="auto">
            <a:xfrm>
              <a:off x="204" y="890"/>
              <a:ext cx="5035" cy="3175"/>
            </a:xfrm>
            <a:prstGeom prst="rect">
              <a:avLst/>
            </a:prstGeom>
            <a:solidFill>
              <a:schemeClr val="accent1"/>
            </a:solidFill>
            <a:ln w="9525">
              <a:noFill/>
              <a:miter lim="800000"/>
              <a:headEnd/>
              <a:tailEnd/>
            </a:ln>
          </p:spPr>
          <p:txBody>
            <a:bodyPr wrap="none" anchor="ctr"/>
            <a:lstStyle/>
            <a:p>
              <a:pPr algn="ctr">
                <a:spcBef>
                  <a:spcPct val="20000"/>
                </a:spcBef>
                <a:buFont typeface="Arial" charset="0"/>
                <a:buChar char="•"/>
              </a:pPr>
              <a:endParaRPr lang="el-GR" altLang="el-GR" sz="2000">
                <a:solidFill>
                  <a:srgbClr val="660066"/>
                </a:solidFill>
                <a:cs typeface="Arial" charset="0"/>
              </a:endParaRPr>
            </a:p>
          </p:txBody>
        </p:sp>
        <p:sp>
          <p:nvSpPr>
            <p:cNvPr id="15" name="Rectangle 2"/>
            <p:cNvSpPr>
              <a:spLocks noChangeArrowheads="1"/>
            </p:cNvSpPr>
            <p:nvPr/>
          </p:nvSpPr>
          <p:spPr bwMode="auto">
            <a:xfrm>
              <a:off x="658" y="981"/>
              <a:ext cx="3447" cy="272"/>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algn="ctr">
                <a:lnSpc>
                  <a:spcPct val="120000"/>
                </a:lnSpc>
                <a:buSzPct val="90000"/>
                <a:defRPr/>
              </a:pPr>
              <a:r>
                <a:rPr lang="el-GR" sz="1000"/>
                <a:t>Ενίσχυση της έρευνας, της τεχνολογικής ανάπτυξης και της καινοτομίας</a:t>
              </a:r>
              <a:endParaRPr lang="en-US" sz="1000"/>
            </a:p>
          </p:txBody>
        </p:sp>
        <p:sp>
          <p:nvSpPr>
            <p:cNvPr id="13" name="Rectangle 2"/>
            <p:cNvSpPr>
              <a:spLocks noChangeArrowheads="1"/>
            </p:cNvSpPr>
            <p:nvPr/>
          </p:nvSpPr>
          <p:spPr bwMode="auto">
            <a:xfrm>
              <a:off x="658" y="1298"/>
              <a:ext cx="3447" cy="318"/>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algn="ctr">
                <a:lnSpc>
                  <a:spcPct val="120000"/>
                </a:lnSpc>
                <a:buSzPct val="90000"/>
                <a:defRPr/>
              </a:pPr>
              <a:r>
                <a:rPr lang="el-GR" sz="1000" b="1"/>
                <a:t> </a:t>
              </a:r>
              <a:r>
                <a:rPr lang="el-GR" sz="1000"/>
                <a:t>Βελτίωση της πρόσβασης, της χρήσης και της ποιότητας των τεχνολογιών των πληροφοριών και των επικοινωνιών</a:t>
              </a:r>
              <a:r>
                <a:rPr lang="el-GR" sz="1000" b="1"/>
                <a:t> </a:t>
              </a:r>
              <a:endParaRPr lang="en-US" sz="1000" b="1"/>
            </a:p>
          </p:txBody>
        </p:sp>
        <p:sp>
          <p:nvSpPr>
            <p:cNvPr id="14" name="Rectangle 2"/>
            <p:cNvSpPr>
              <a:spLocks noChangeArrowheads="1"/>
            </p:cNvSpPr>
            <p:nvPr/>
          </p:nvSpPr>
          <p:spPr bwMode="auto">
            <a:xfrm>
              <a:off x="658" y="1660"/>
              <a:ext cx="3447" cy="271"/>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algn="ctr">
                <a:lnSpc>
                  <a:spcPct val="120000"/>
                </a:lnSpc>
                <a:buSzPct val="90000"/>
                <a:defRPr/>
              </a:pPr>
              <a:r>
                <a:rPr lang="el-GR" sz="1000"/>
                <a:t>Βελτίωση της ανταγωνιστικότητας των μικρομεσαίων επιχειρήσεων</a:t>
              </a:r>
              <a:r>
                <a:rPr lang="el-GR" sz="1000" b="1"/>
                <a:t> </a:t>
              </a:r>
              <a:endParaRPr lang="en-US" sz="1000" b="1"/>
            </a:p>
          </p:txBody>
        </p:sp>
        <p:sp>
          <p:nvSpPr>
            <p:cNvPr id="16" name="Rectangle 2"/>
            <p:cNvSpPr>
              <a:spLocks noChangeArrowheads="1"/>
            </p:cNvSpPr>
            <p:nvPr/>
          </p:nvSpPr>
          <p:spPr bwMode="auto">
            <a:xfrm>
              <a:off x="658" y="1978"/>
              <a:ext cx="3447" cy="271"/>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algn="ctr">
                <a:lnSpc>
                  <a:spcPct val="120000"/>
                </a:lnSpc>
                <a:buSzPct val="90000"/>
                <a:defRPr/>
              </a:pPr>
              <a:r>
                <a:rPr lang="el-GR" sz="1000"/>
                <a:t>Υποστήριξη της μετάβασης σε μια οικονομία χαμηλών εκπομπών διοξειδίου του άνθρακα σε όλους τους τομείς</a:t>
              </a:r>
              <a:r>
                <a:rPr lang="el-GR" sz="1000" b="1"/>
                <a:t> </a:t>
              </a:r>
              <a:endParaRPr lang="en-US" sz="1000" b="1"/>
            </a:p>
          </p:txBody>
        </p:sp>
        <p:sp>
          <p:nvSpPr>
            <p:cNvPr id="17" name="Rectangle 2"/>
            <p:cNvSpPr>
              <a:spLocks noChangeArrowheads="1"/>
            </p:cNvSpPr>
            <p:nvPr/>
          </p:nvSpPr>
          <p:spPr bwMode="auto">
            <a:xfrm>
              <a:off x="658" y="2296"/>
              <a:ext cx="3447" cy="283"/>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algn="ctr">
                <a:lnSpc>
                  <a:spcPct val="120000"/>
                </a:lnSpc>
                <a:buSzPct val="90000"/>
                <a:defRPr/>
              </a:pPr>
              <a:r>
                <a:rPr lang="el-GR" sz="1000"/>
                <a:t>Διατήρηση και προστασία του περιβάλλοντος και προώθηση της αποδοτικής χρήσης </a:t>
              </a:r>
              <a:br>
                <a:rPr lang="el-GR" sz="1000"/>
              </a:br>
              <a:r>
                <a:rPr lang="el-GR" sz="1000"/>
                <a:t>των πόρων</a:t>
              </a:r>
              <a:r>
                <a:rPr lang="el-GR" sz="1000" b="1"/>
                <a:t> </a:t>
              </a:r>
              <a:endParaRPr lang="en-US" sz="1000" b="1"/>
            </a:p>
          </p:txBody>
        </p:sp>
        <p:sp>
          <p:nvSpPr>
            <p:cNvPr id="2" name="Rectangle 2"/>
            <p:cNvSpPr>
              <a:spLocks noChangeArrowheads="1"/>
            </p:cNvSpPr>
            <p:nvPr/>
          </p:nvSpPr>
          <p:spPr bwMode="auto">
            <a:xfrm>
              <a:off x="658" y="2932"/>
              <a:ext cx="3447" cy="317"/>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algn="ctr">
                <a:lnSpc>
                  <a:spcPct val="120000"/>
                </a:lnSpc>
                <a:buSzPct val="90000"/>
                <a:defRPr/>
              </a:pPr>
              <a:r>
                <a:rPr lang="el-GR" sz="1000"/>
                <a:t>Προώθηση της βιώσιμης και ποιοτικής απασχόλησης και υποστήριξη της κινητικότητας της εργασίας</a:t>
              </a:r>
              <a:endParaRPr lang="en-US" sz="1000"/>
            </a:p>
          </p:txBody>
        </p:sp>
        <p:sp>
          <p:nvSpPr>
            <p:cNvPr id="3" name="Rectangle 2"/>
            <p:cNvSpPr>
              <a:spLocks noChangeArrowheads="1"/>
            </p:cNvSpPr>
            <p:nvPr/>
          </p:nvSpPr>
          <p:spPr bwMode="auto">
            <a:xfrm>
              <a:off x="658" y="3293"/>
              <a:ext cx="3447" cy="270"/>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algn="ctr">
                <a:lnSpc>
                  <a:spcPct val="120000"/>
                </a:lnSpc>
                <a:buSzPct val="90000"/>
                <a:defRPr/>
              </a:pPr>
              <a:r>
                <a:rPr lang="el-GR" sz="1000"/>
                <a:t> Επένδυση στην εκπαίδευση, την κατάρτιση και την επαγγελματική κατάρτιση για την απόκτηση δεξιοτήτων και τη δια βίου μάθηση</a:t>
              </a:r>
              <a:endParaRPr lang="en-US" sz="1000"/>
            </a:p>
          </p:txBody>
        </p:sp>
        <p:sp>
          <p:nvSpPr>
            <p:cNvPr id="4" name="Rectangle 2"/>
            <p:cNvSpPr>
              <a:spLocks noChangeArrowheads="1"/>
            </p:cNvSpPr>
            <p:nvPr/>
          </p:nvSpPr>
          <p:spPr bwMode="auto">
            <a:xfrm>
              <a:off x="658" y="3621"/>
              <a:ext cx="3447" cy="353"/>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algn="ctr">
                <a:lnSpc>
                  <a:spcPct val="120000"/>
                </a:lnSpc>
                <a:buSzPct val="90000"/>
                <a:defRPr/>
              </a:pPr>
              <a:r>
                <a:rPr lang="el-GR" sz="1000" b="1"/>
                <a:t> </a:t>
              </a:r>
              <a:r>
                <a:rPr lang="el-GR" sz="1000"/>
                <a:t>Ενίσχυση της θεσμικής ικανότητας των δημόσιων αρχών και των ενδιαφερόμενων φορέων και της αποτελεσματικής δημόσιας διοίκησης</a:t>
              </a:r>
              <a:endParaRPr lang="en-US" sz="1000"/>
            </a:p>
          </p:txBody>
        </p:sp>
        <p:sp>
          <p:nvSpPr>
            <p:cNvPr id="20" name="Rectangle 2"/>
            <p:cNvSpPr>
              <a:spLocks noChangeArrowheads="1"/>
            </p:cNvSpPr>
            <p:nvPr/>
          </p:nvSpPr>
          <p:spPr bwMode="auto">
            <a:xfrm>
              <a:off x="658" y="2614"/>
              <a:ext cx="3447" cy="271"/>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algn="ctr">
                <a:lnSpc>
                  <a:spcPct val="120000"/>
                </a:lnSpc>
                <a:buSzPct val="90000"/>
                <a:defRPr/>
              </a:pPr>
              <a:r>
                <a:rPr lang="el-GR" sz="1000"/>
                <a:t>Προώθηση των βιώσιμων μεταφορών και άρση των προβλημάτων σε βασικές υποδομές δικτύων</a:t>
              </a:r>
              <a:endParaRPr lang="en-US" sz="1000"/>
            </a:p>
          </p:txBody>
        </p:sp>
        <p:sp>
          <p:nvSpPr>
            <p:cNvPr id="5" name="Rectangle 2"/>
            <p:cNvSpPr>
              <a:spLocks noChangeArrowheads="1"/>
            </p:cNvSpPr>
            <p:nvPr/>
          </p:nvSpPr>
          <p:spPr bwMode="auto">
            <a:xfrm>
              <a:off x="295" y="981"/>
              <a:ext cx="318" cy="272"/>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algn="ctr">
                <a:lnSpc>
                  <a:spcPct val="120000"/>
                </a:lnSpc>
                <a:buSzPct val="90000"/>
                <a:defRPr/>
              </a:pPr>
              <a:r>
                <a:rPr lang="el-GR" sz="1000"/>
                <a:t>ΘΣ1</a:t>
              </a:r>
              <a:endParaRPr lang="en-US" sz="1000"/>
            </a:p>
          </p:txBody>
        </p:sp>
        <p:sp>
          <p:nvSpPr>
            <p:cNvPr id="6" name="Rectangle 2"/>
            <p:cNvSpPr>
              <a:spLocks noChangeArrowheads="1"/>
            </p:cNvSpPr>
            <p:nvPr/>
          </p:nvSpPr>
          <p:spPr bwMode="auto">
            <a:xfrm>
              <a:off x="295" y="1298"/>
              <a:ext cx="318" cy="318"/>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algn="ctr">
                <a:lnSpc>
                  <a:spcPct val="120000"/>
                </a:lnSpc>
                <a:buSzPct val="90000"/>
                <a:defRPr/>
              </a:pPr>
              <a:r>
                <a:rPr lang="el-GR" sz="1000"/>
                <a:t>ΘΣ 2</a:t>
              </a:r>
              <a:endParaRPr lang="en-US" sz="1000"/>
            </a:p>
          </p:txBody>
        </p:sp>
        <p:sp>
          <p:nvSpPr>
            <p:cNvPr id="7" name="Rectangle 2"/>
            <p:cNvSpPr>
              <a:spLocks noChangeArrowheads="1"/>
            </p:cNvSpPr>
            <p:nvPr/>
          </p:nvSpPr>
          <p:spPr bwMode="auto">
            <a:xfrm>
              <a:off x="295" y="1660"/>
              <a:ext cx="318" cy="271"/>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algn="ctr">
                <a:lnSpc>
                  <a:spcPct val="120000"/>
                </a:lnSpc>
                <a:buSzPct val="90000"/>
                <a:defRPr/>
              </a:pPr>
              <a:r>
                <a:rPr lang="el-GR" sz="1000"/>
                <a:t>ΘΣ 3</a:t>
              </a:r>
              <a:endParaRPr lang="en-US" sz="1000" b="1"/>
            </a:p>
          </p:txBody>
        </p:sp>
        <p:sp>
          <p:nvSpPr>
            <p:cNvPr id="8" name="Rectangle 2"/>
            <p:cNvSpPr>
              <a:spLocks noChangeArrowheads="1"/>
            </p:cNvSpPr>
            <p:nvPr/>
          </p:nvSpPr>
          <p:spPr bwMode="auto">
            <a:xfrm>
              <a:off x="295" y="1978"/>
              <a:ext cx="318" cy="271"/>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algn="ctr">
                <a:lnSpc>
                  <a:spcPct val="120000"/>
                </a:lnSpc>
                <a:buSzPct val="90000"/>
                <a:defRPr/>
              </a:pPr>
              <a:r>
                <a:rPr lang="el-GR" sz="1000"/>
                <a:t>ΘΣ 4</a:t>
              </a:r>
              <a:endParaRPr lang="en-US" sz="1000" b="1"/>
            </a:p>
          </p:txBody>
        </p:sp>
        <p:sp>
          <p:nvSpPr>
            <p:cNvPr id="9" name="Rectangle 2"/>
            <p:cNvSpPr>
              <a:spLocks noChangeArrowheads="1"/>
            </p:cNvSpPr>
            <p:nvPr/>
          </p:nvSpPr>
          <p:spPr bwMode="auto">
            <a:xfrm>
              <a:off x="295" y="2296"/>
              <a:ext cx="318" cy="283"/>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algn="ctr">
                <a:lnSpc>
                  <a:spcPct val="120000"/>
                </a:lnSpc>
                <a:buSzPct val="90000"/>
                <a:defRPr/>
              </a:pPr>
              <a:r>
                <a:rPr lang="el-GR" sz="1000"/>
                <a:t>ΘΣ 6</a:t>
              </a:r>
              <a:endParaRPr lang="en-US" sz="1000" b="1"/>
            </a:p>
          </p:txBody>
        </p:sp>
        <p:sp>
          <p:nvSpPr>
            <p:cNvPr id="10" name="Rectangle 2"/>
            <p:cNvSpPr>
              <a:spLocks noChangeArrowheads="1"/>
            </p:cNvSpPr>
            <p:nvPr/>
          </p:nvSpPr>
          <p:spPr bwMode="auto">
            <a:xfrm>
              <a:off x="295" y="2932"/>
              <a:ext cx="318" cy="317"/>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algn="ctr">
                <a:lnSpc>
                  <a:spcPct val="120000"/>
                </a:lnSpc>
                <a:buSzPct val="90000"/>
                <a:defRPr/>
              </a:pPr>
              <a:r>
                <a:rPr lang="el-GR" sz="1000"/>
                <a:t>ΘΣ 8</a:t>
              </a:r>
              <a:endParaRPr lang="en-US" sz="1000"/>
            </a:p>
          </p:txBody>
        </p:sp>
        <p:sp>
          <p:nvSpPr>
            <p:cNvPr id="11" name="Rectangle 2"/>
            <p:cNvSpPr>
              <a:spLocks noChangeArrowheads="1"/>
            </p:cNvSpPr>
            <p:nvPr/>
          </p:nvSpPr>
          <p:spPr bwMode="auto">
            <a:xfrm>
              <a:off x="295" y="3293"/>
              <a:ext cx="318" cy="270"/>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algn="ctr">
                <a:lnSpc>
                  <a:spcPct val="120000"/>
                </a:lnSpc>
                <a:buSzPct val="90000"/>
                <a:defRPr/>
              </a:pPr>
              <a:r>
                <a:rPr lang="el-GR" sz="1000"/>
                <a:t>ΘΣ 10</a:t>
              </a:r>
              <a:endParaRPr lang="en-US" sz="1000"/>
            </a:p>
          </p:txBody>
        </p:sp>
        <p:sp>
          <p:nvSpPr>
            <p:cNvPr id="12" name="Rectangle 2"/>
            <p:cNvSpPr>
              <a:spLocks noChangeArrowheads="1"/>
            </p:cNvSpPr>
            <p:nvPr/>
          </p:nvSpPr>
          <p:spPr bwMode="auto">
            <a:xfrm>
              <a:off x="295" y="3621"/>
              <a:ext cx="318" cy="353"/>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algn="ctr">
                <a:lnSpc>
                  <a:spcPct val="120000"/>
                </a:lnSpc>
                <a:buSzPct val="90000"/>
                <a:defRPr/>
              </a:pPr>
              <a:r>
                <a:rPr lang="el-GR" sz="1000"/>
                <a:t>ΘΣ 11</a:t>
              </a:r>
              <a:endParaRPr lang="en-US" sz="1000"/>
            </a:p>
          </p:txBody>
        </p:sp>
        <p:sp>
          <p:nvSpPr>
            <p:cNvPr id="19" name="Rectangle 2"/>
            <p:cNvSpPr>
              <a:spLocks noChangeArrowheads="1"/>
            </p:cNvSpPr>
            <p:nvPr/>
          </p:nvSpPr>
          <p:spPr bwMode="auto">
            <a:xfrm>
              <a:off x="295" y="2614"/>
              <a:ext cx="318" cy="271"/>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algn="ctr">
                <a:lnSpc>
                  <a:spcPct val="120000"/>
                </a:lnSpc>
                <a:buSzPct val="90000"/>
                <a:defRPr/>
              </a:pPr>
              <a:r>
                <a:rPr lang="el-GR" sz="1000"/>
                <a:t>ΘΣ 7</a:t>
              </a:r>
              <a:endParaRPr lang="en-US" sz="1000"/>
            </a:p>
          </p:txBody>
        </p:sp>
        <p:sp>
          <p:nvSpPr>
            <p:cNvPr id="21" name="Rectangle 2"/>
            <p:cNvSpPr>
              <a:spLocks noChangeArrowheads="1"/>
            </p:cNvSpPr>
            <p:nvPr/>
          </p:nvSpPr>
          <p:spPr bwMode="auto">
            <a:xfrm>
              <a:off x="4241" y="981"/>
              <a:ext cx="409" cy="272"/>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algn="ctr">
                <a:lnSpc>
                  <a:spcPct val="120000"/>
                </a:lnSpc>
                <a:buSzPct val="90000"/>
                <a:defRPr/>
              </a:pPr>
              <a:r>
                <a:rPr lang="el-GR" sz="1000"/>
                <a:t>823,2 εκ.€</a:t>
              </a:r>
              <a:endParaRPr lang="en-US" sz="1000"/>
            </a:p>
          </p:txBody>
        </p:sp>
        <p:sp>
          <p:nvSpPr>
            <p:cNvPr id="22" name="Rectangle 2"/>
            <p:cNvSpPr>
              <a:spLocks noChangeArrowheads="1"/>
            </p:cNvSpPr>
            <p:nvPr/>
          </p:nvSpPr>
          <p:spPr bwMode="auto">
            <a:xfrm>
              <a:off x="4241" y="1298"/>
              <a:ext cx="409" cy="318"/>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algn="ctr">
                <a:lnSpc>
                  <a:spcPct val="120000"/>
                </a:lnSpc>
                <a:buSzPct val="90000"/>
                <a:defRPr/>
              </a:pPr>
              <a:r>
                <a:rPr lang="el-GR" sz="1000"/>
                <a:t>520,5 εκ. €</a:t>
              </a:r>
              <a:endParaRPr lang="en-US" sz="1000"/>
            </a:p>
          </p:txBody>
        </p:sp>
        <p:sp>
          <p:nvSpPr>
            <p:cNvPr id="23" name="Rectangle 2"/>
            <p:cNvSpPr>
              <a:spLocks noChangeArrowheads="1"/>
            </p:cNvSpPr>
            <p:nvPr/>
          </p:nvSpPr>
          <p:spPr bwMode="auto">
            <a:xfrm>
              <a:off x="4241" y="1660"/>
              <a:ext cx="409" cy="271"/>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algn="ctr">
                <a:lnSpc>
                  <a:spcPct val="120000"/>
                </a:lnSpc>
                <a:buSzPct val="90000"/>
                <a:defRPr/>
              </a:pPr>
              <a:r>
                <a:rPr lang="el-GR" sz="1000"/>
                <a:t>883,9 εκ. €</a:t>
              </a:r>
              <a:endParaRPr lang="en-US" sz="1000" b="1"/>
            </a:p>
          </p:txBody>
        </p:sp>
        <p:sp>
          <p:nvSpPr>
            <p:cNvPr id="24" name="Rectangle 2"/>
            <p:cNvSpPr>
              <a:spLocks noChangeArrowheads="1"/>
            </p:cNvSpPr>
            <p:nvPr/>
          </p:nvSpPr>
          <p:spPr bwMode="auto">
            <a:xfrm>
              <a:off x="4241" y="1978"/>
              <a:ext cx="409" cy="271"/>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algn="ctr">
                <a:lnSpc>
                  <a:spcPct val="120000"/>
                </a:lnSpc>
                <a:buSzPct val="90000"/>
                <a:defRPr/>
              </a:pPr>
              <a:r>
                <a:rPr lang="el-GR" sz="1000"/>
                <a:t>294,4 εκ.€</a:t>
              </a:r>
              <a:endParaRPr lang="en-US" sz="1000" b="1"/>
            </a:p>
          </p:txBody>
        </p:sp>
        <p:sp>
          <p:nvSpPr>
            <p:cNvPr id="25" name="Rectangle 2"/>
            <p:cNvSpPr>
              <a:spLocks noChangeArrowheads="1"/>
            </p:cNvSpPr>
            <p:nvPr/>
          </p:nvSpPr>
          <p:spPr bwMode="auto">
            <a:xfrm>
              <a:off x="4241" y="2296"/>
              <a:ext cx="409" cy="283"/>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algn="ctr">
                <a:lnSpc>
                  <a:spcPct val="120000"/>
                </a:lnSpc>
                <a:buSzPct val="90000"/>
                <a:defRPr/>
              </a:pPr>
              <a:r>
                <a:rPr lang="el-GR" sz="1000"/>
                <a:t>102,3 εκ.€</a:t>
              </a:r>
              <a:endParaRPr lang="en-US" sz="1000" b="1"/>
            </a:p>
          </p:txBody>
        </p:sp>
        <p:sp>
          <p:nvSpPr>
            <p:cNvPr id="26" name="Rectangle 2"/>
            <p:cNvSpPr>
              <a:spLocks noChangeArrowheads="1"/>
            </p:cNvSpPr>
            <p:nvPr/>
          </p:nvSpPr>
          <p:spPr bwMode="auto">
            <a:xfrm>
              <a:off x="4241" y="2932"/>
              <a:ext cx="409" cy="317"/>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algn="ctr">
                <a:lnSpc>
                  <a:spcPct val="120000"/>
                </a:lnSpc>
                <a:buSzPct val="90000"/>
                <a:defRPr/>
              </a:pPr>
              <a:r>
                <a:rPr lang="el-GR" sz="1000"/>
                <a:t>526,1 εκ. €</a:t>
              </a:r>
              <a:endParaRPr lang="en-US" sz="1000"/>
            </a:p>
          </p:txBody>
        </p:sp>
        <p:sp>
          <p:nvSpPr>
            <p:cNvPr id="27" name="Rectangle 2"/>
            <p:cNvSpPr>
              <a:spLocks noChangeArrowheads="1"/>
            </p:cNvSpPr>
            <p:nvPr/>
          </p:nvSpPr>
          <p:spPr bwMode="auto">
            <a:xfrm>
              <a:off x="4241" y="3293"/>
              <a:ext cx="409" cy="270"/>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algn="ctr">
                <a:lnSpc>
                  <a:spcPct val="120000"/>
                </a:lnSpc>
                <a:buSzPct val="90000"/>
                <a:defRPr/>
              </a:pPr>
              <a:r>
                <a:rPr lang="el-GR" sz="1000"/>
                <a:t>52,6 εκ.€</a:t>
              </a:r>
              <a:endParaRPr lang="en-US" sz="1000"/>
            </a:p>
          </p:txBody>
        </p:sp>
        <p:sp>
          <p:nvSpPr>
            <p:cNvPr id="28" name="Rectangle 2"/>
            <p:cNvSpPr>
              <a:spLocks noChangeArrowheads="1"/>
            </p:cNvSpPr>
            <p:nvPr/>
          </p:nvSpPr>
          <p:spPr bwMode="auto">
            <a:xfrm>
              <a:off x="4241" y="3621"/>
              <a:ext cx="409" cy="353"/>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algn="ctr">
                <a:lnSpc>
                  <a:spcPct val="120000"/>
                </a:lnSpc>
                <a:buSzPct val="90000"/>
                <a:defRPr/>
              </a:pPr>
              <a:r>
                <a:rPr lang="el-GR" sz="1000"/>
                <a:t>84,3 εκ.€</a:t>
              </a:r>
              <a:endParaRPr lang="en-US" sz="1000"/>
            </a:p>
          </p:txBody>
        </p:sp>
        <p:sp>
          <p:nvSpPr>
            <p:cNvPr id="29" name="Rectangle 2"/>
            <p:cNvSpPr>
              <a:spLocks noChangeArrowheads="1"/>
            </p:cNvSpPr>
            <p:nvPr/>
          </p:nvSpPr>
          <p:spPr bwMode="auto">
            <a:xfrm>
              <a:off x="4241" y="2614"/>
              <a:ext cx="409" cy="271"/>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algn="ctr">
                <a:lnSpc>
                  <a:spcPct val="120000"/>
                </a:lnSpc>
                <a:buSzPct val="90000"/>
                <a:defRPr/>
              </a:pPr>
              <a:r>
                <a:rPr lang="el-GR" sz="1000"/>
                <a:t>291,8 εκ.€</a:t>
              </a:r>
              <a:endParaRPr lang="en-US" sz="1000"/>
            </a:p>
          </p:txBody>
        </p:sp>
        <p:sp>
          <p:nvSpPr>
            <p:cNvPr id="30" name="Rectangle 2"/>
            <p:cNvSpPr>
              <a:spLocks noChangeArrowheads="1"/>
            </p:cNvSpPr>
            <p:nvPr/>
          </p:nvSpPr>
          <p:spPr bwMode="auto">
            <a:xfrm>
              <a:off x="4740" y="981"/>
              <a:ext cx="408" cy="1904"/>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algn="ctr">
                <a:lnSpc>
                  <a:spcPct val="120000"/>
                </a:lnSpc>
                <a:buSzPct val="90000"/>
                <a:defRPr/>
              </a:pPr>
              <a:r>
                <a:rPr lang="el-GR" sz="1000"/>
                <a:t>ΕΤΠΑ</a:t>
              </a:r>
              <a:endParaRPr lang="en-US" sz="1000"/>
            </a:p>
          </p:txBody>
        </p:sp>
        <p:sp>
          <p:nvSpPr>
            <p:cNvPr id="31" name="Rectangle 2"/>
            <p:cNvSpPr>
              <a:spLocks noChangeArrowheads="1"/>
            </p:cNvSpPr>
            <p:nvPr/>
          </p:nvSpPr>
          <p:spPr bwMode="auto">
            <a:xfrm>
              <a:off x="4740" y="2932"/>
              <a:ext cx="408" cy="1042"/>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algn="ctr">
                <a:lnSpc>
                  <a:spcPct val="120000"/>
                </a:lnSpc>
                <a:buSzPct val="90000"/>
                <a:defRPr/>
              </a:pPr>
              <a:r>
                <a:rPr lang="el-GR" sz="1000"/>
                <a:t>ΕΚΤ</a:t>
              </a:r>
              <a:endParaRPr lang="en-US" sz="1000"/>
            </a:p>
          </p:txBody>
        </p:sp>
      </p:grpSp>
    </p:spTree>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pPr>
              <a:defRPr/>
            </a:pPr>
            <a:fld id="{2AB8560F-0513-494D-9DFD-A747BC83B227}" type="slidenum">
              <a:rPr lang="el-GR"/>
              <a:pPr>
                <a:defRPr/>
              </a:pPr>
              <a:t>11</a:t>
            </a:fld>
            <a:endParaRPr lang="el-GR"/>
          </a:p>
        </p:txBody>
      </p:sp>
      <p:sp>
        <p:nvSpPr>
          <p:cNvPr id="25602" name="Rectangle 7"/>
          <p:cNvSpPr txBox="1">
            <a:spLocks noGrp="1" noChangeArrowheads="1"/>
          </p:cNvSpPr>
          <p:nvPr/>
        </p:nvSpPr>
        <p:spPr bwMode="auto">
          <a:xfrm>
            <a:off x="6553200" y="5203825"/>
            <a:ext cx="2133600" cy="396875"/>
          </a:xfrm>
          <a:prstGeom prst="rect">
            <a:avLst/>
          </a:prstGeom>
          <a:noFill/>
          <a:ln w="9525">
            <a:noFill/>
            <a:miter lim="800000"/>
            <a:headEnd/>
            <a:tailEnd/>
          </a:ln>
        </p:spPr>
        <p:txBody>
          <a:bodyPr/>
          <a:lstStyle/>
          <a:p>
            <a:pPr algn="r">
              <a:spcBef>
                <a:spcPct val="20000"/>
              </a:spcBef>
              <a:buFont typeface="Arial" charset="0"/>
              <a:buChar char="•"/>
            </a:pPr>
            <a:fld id="{91D7122D-D6B0-4F98-B97C-2C6626DE604B}" type="slidenum">
              <a:rPr lang="el-GR" altLang="el-GR" sz="1400" b="1"/>
              <a:pPr algn="r">
                <a:spcBef>
                  <a:spcPct val="20000"/>
                </a:spcBef>
                <a:buFont typeface="Arial" charset="0"/>
                <a:buChar char="•"/>
              </a:pPr>
              <a:t>11</a:t>
            </a:fld>
            <a:endParaRPr lang="el-GR" altLang="el-GR" sz="1400" b="1"/>
          </a:p>
        </p:txBody>
      </p:sp>
      <p:sp>
        <p:nvSpPr>
          <p:cNvPr id="25603" name="Title 1"/>
          <p:cNvSpPr>
            <a:spLocks noGrp="1"/>
          </p:cNvSpPr>
          <p:nvPr>
            <p:ph type="title" idx="4294967295"/>
          </p:nvPr>
        </p:nvSpPr>
        <p:spPr>
          <a:xfrm>
            <a:off x="468313" y="217488"/>
            <a:ext cx="8077200" cy="360362"/>
          </a:xfrm>
        </p:spPr>
        <p:txBody>
          <a:bodyPr lIns="0" tIns="0" rIns="0" bIns="0" anchor="t"/>
          <a:lstStyle/>
          <a:p>
            <a:pPr eaLnBrk="1" hangingPunct="1"/>
            <a:r>
              <a:rPr lang="el-GR" altLang="el-GR" sz="1800" smtClean="0">
                <a:solidFill>
                  <a:srgbClr val="660066"/>
                </a:solidFill>
                <a:latin typeface="Arial" charset="0"/>
              </a:rPr>
              <a:t>Θεματικοί Στόχοι / Επενδυτικές Προτεραιότητες για το ΕΠΑνΕΚ</a:t>
            </a:r>
            <a:endParaRPr lang="en-US" altLang="el-GR" sz="1800" smtClean="0">
              <a:solidFill>
                <a:srgbClr val="660066"/>
              </a:solidFill>
              <a:latin typeface="Arial" charset="0"/>
            </a:endParaRPr>
          </a:p>
        </p:txBody>
      </p:sp>
      <p:graphicFrame>
        <p:nvGraphicFramePr>
          <p:cNvPr id="46104" name="Group 24"/>
          <p:cNvGraphicFramePr>
            <a:graphicFrameLocks noGrp="1"/>
          </p:cNvGraphicFramePr>
          <p:nvPr/>
        </p:nvGraphicFramePr>
        <p:xfrm>
          <a:off x="611188" y="573088"/>
          <a:ext cx="7993062" cy="4948556"/>
        </p:xfrm>
        <a:graphic>
          <a:graphicData uri="http://schemas.openxmlformats.org/drawingml/2006/table">
            <a:tbl>
              <a:tblPr/>
              <a:tblGrid>
                <a:gridCol w="2232025"/>
                <a:gridCol w="5761037"/>
              </a:tblGrid>
              <a:tr h="144463">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l-GR" altLang="el-GR" sz="1200" b="1" i="0" u="none" strike="noStrike" cap="none" normalizeH="0" baseline="0" dirty="0" smtClean="0">
                          <a:ln>
                            <a:noFill/>
                          </a:ln>
                          <a:solidFill>
                            <a:schemeClr val="hlink"/>
                          </a:solidFill>
                          <a:effectLst/>
                          <a:latin typeface="Arial" charset="0"/>
                        </a:rPr>
                        <a:t>Θεματικός Στόχος</a:t>
                      </a:r>
                      <a:endParaRPr kumimoji="0" lang="en-US" altLang="el-GR" sz="1200" b="1" i="0" u="none" strike="noStrike" cap="none" normalizeH="0" baseline="0" dirty="0" smtClean="0">
                        <a:ln>
                          <a:noFill/>
                        </a:ln>
                        <a:solidFill>
                          <a:schemeClr val="hlink"/>
                        </a:solidFill>
                        <a:effectLst/>
                        <a:latin typeface="Arial" charset="0"/>
                      </a:endParaRPr>
                    </a:p>
                  </a:txBody>
                  <a:tcPr marL="45202" marR="45202"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12700" cap="flat" cmpd="sng" algn="ctr">
                      <a:solidFill>
                        <a:srgbClr val="602320"/>
                      </a:solidFill>
                      <a:prstDash val="solid"/>
                      <a:round/>
                      <a:headEnd type="none" w="med" len="med"/>
                      <a:tailEnd type="none" w="med" len="med"/>
                    </a:lnT>
                    <a:lnB w="25400" cap="flat" cmpd="sng" algn="ctr">
                      <a:solidFill>
                        <a:srgbClr val="60232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l-GR" altLang="el-GR" sz="1200" b="1" i="0" u="none" strike="noStrike" cap="none" normalizeH="0" baseline="0" smtClean="0">
                          <a:ln>
                            <a:noFill/>
                          </a:ln>
                          <a:solidFill>
                            <a:schemeClr val="tx1"/>
                          </a:solidFill>
                          <a:effectLst/>
                          <a:latin typeface="Arial" charset="0"/>
                        </a:rPr>
                        <a:t>Επενδυτική Προτεραιότητα</a:t>
                      </a:r>
                      <a:endParaRPr kumimoji="0" lang="en-US" altLang="el-GR" sz="1200" b="1" i="0" u="none" strike="noStrike" cap="none" normalizeH="0" baseline="0" smtClean="0">
                        <a:ln>
                          <a:noFill/>
                        </a:ln>
                        <a:solidFill>
                          <a:schemeClr val="tx1"/>
                        </a:solidFill>
                        <a:effectLst/>
                        <a:latin typeface="Arial" charset="0"/>
                      </a:endParaRPr>
                    </a:p>
                  </a:txBody>
                  <a:tcPr marL="45202" marR="45202"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12700" cap="flat" cmpd="sng" algn="ctr">
                      <a:solidFill>
                        <a:srgbClr val="602320"/>
                      </a:solidFill>
                      <a:prstDash val="solid"/>
                      <a:round/>
                      <a:headEnd type="none" w="med" len="med"/>
                      <a:tailEnd type="none" w="med" len="med"/>
                    </a:lnT>
                    <a:lnB w="25400" cap="flat" cmpd="sng" algn="ctr">
                      <a:solidFill>
                        <a:srgbClr val="602320"/>
                      </a:solidFill>
                      <a:prstDash val="solid"/>
                      <a:round/>
                      <a:headEnd type="none" w="med" len="med"/>
                      <a:tailEnd type="none" w="med" len="med"/>
                    </a:lnB>
                    <a:lnTlToBr>
                      <a:noFill/>
                    </a:lnTlToBr>
                    <a:lnBlToTr>
                      <a:noFill/>
                    </a:lnBlToTr>
                    <a:solidFill>
                      <a:srgbClr val="F2F2F2"/>
                    </a:solidFill>
                  </a:tcPr>
                </a:tc>
              </a:tr>
              <a:tr h="587375">
                <a:tc rowSpan="2">
                  <a:txBody>
                    <a:bodyPr/>
                    <a:lstStyle/>
                    <a:p>
                      <a:pPr marL="0" marR="0" lvl="0" indent="0" algn="l" defTabSz="914400" rtl="0" eaLnBrk="1" fontAlgn="base" latinLnBrk="0" hangingPunct="1">
                        <a:lnSpc>
                          <a:spcPct val="80000"/>
                        </a:lnSpc>
                        <a:spcBef>
                          <a:spcPts val="200"/>
                        </a:spcBef>
                        <a:spcAft>
                          <a:spcPts val="200"/>
                        </a:spcAft>
                        <a:buClrTx/>
                        <a:buSzTx/>
                        <a:buFont typeface="Arial" charset="0"/>
                        <a:buNone/>
                        <a:tabLst/>
                      </a:pPr>
                      <a:r>
                        <a:rPr kumimoji="0" lang="el-GR" altLang="el-GR" sz="1200" b="1" i="0" u="none" strike="noStrike" cap="none" normalizeH="0" baseline="0" dirty="0" smtClean="0">
                          <a:ln>
                            <a:noFill/>
                          </a:ln>
                          <a:solidFill>
                            <a:schemeClr val="tx1"/>
                          </a:solidFill>
                          <a:effectLst/>
                          <a:latin typeface="Arial" charset="0"/>
                        </a:rPr>
                        <a:t>(1) Ενίσχυση της Έρευνας, της τεχνολογικής ανάπτυξης και της καινοτομίας</a:t>
                      </a:r>
                      <a:br>
                        <a:rPr kumimoji="0" lang="el-GR" altLang="el-GR" sz="1200" b="1" i="0" u="none" strike="noStrike" cap="none" normalizeH="0" baseline="0" dirty="0" smtClean="0">
                          <a:ln>
                            <a:noFill/>
                          </a:ln>
                          <a:solidFill>
                            <a:schemeClr val="tx1"/>
                          </a:solidFill>
                          <a:effectLst/>
                          <a:latin typeface="Arial" charset="0"/>
                        </a:rPr>
                      </a:br>
                      <a:endParaRPr kumimoji="0" lang="el-GR" altLang="el-GR" sz="12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ts val="200"/>
                        </a:spcBef>
                        <a:spcAft>
                          <a:spcPts val="200"/>
                        </a:spcAft>
                        <a:buClrTx/>
                        <a:buSzTx/>
                        <a:buFont typeface="Arial" charset="0"/>
                        <a:buNone/>
                        <a:tabLst/>
                      </a:pPr>
                      <a:r>
                        <a:rPr kumimoji="0" lang="el-GR" altLang="el-GR" sz="1200" b="0" i="0" u="none" strike="noStrike" cap="none" normalizeH="0" baseline="0" dirty="0" smtClean="0">
                          <a:ln>
                            <a:noFill/>
                          </a:ln>
                          <a:solidFill>
                            <a:schemeClr val="tx1"/>
                          </a:solidFill>
                          <a:effectLst/>
                          <a:latin typeface="Arial" charset="0"/>
                        </a:rPr>
                        <a:t>ΕΤΠΑ: 8</a:t>
                      </a:r>
                      <a:r>
                        <a:rPr kumimoji="0" lang="en-US" altLang="el-GR" sz="1200" b="0" i="0" u="none" strike="noStrike" cap="none" normalizeH="0" baseline="0" dirty="0" smtClean="0">
                          <a:ln>
                            <a:noFill/>
                          </a:ln>
                          <a:solidFill>
                            <a:schemeClr val="tx1"/>
                          </a:solidFill>
                          <a:effectLst/>
                          <a:latin typeface="Arial" charset="0"/>
                        </a:rPr>
                        <a:t>23,2</a:t>
                      </a:r>
                      <a:r>
                        <a:rPr kumimoji="0" lang="el-GR" altLang="el-GR" sz="1200" b="0" i="0" u="none" strike="noStrike" cap="none" normalizeH="0" baseline="0" dirty="0" smtClean="0">
                          <a:ln>
                            <a:noFill/>
                          </a:ln>
                          <a:solidFill>
                            <a:schemeClr val="tx1"/>
                          </a:solidFill>
                          <a:effectLst/>
                          <a:latin typeface="Arial" charset="0"/>
                        </a:rPr>
                        <a:t> εκ</a:t>
                      </a:r>
                      <a:endParaRPr kumimoji="0" lang="en-US" altLang="el-GR" sz="1200" b="0" i="0" u="none" strike="noStrike" cap="none" normalizeH="0" baseline="0" dirty="0" smtClean="0">
                        <a:ln>
                          <a:noFill/>
                        </a:ln>
                        <a:solidFill>
                          <a:schemeClr val="tx1"/>
                        </a:solidFill>
                        <a:effectLst/>
                        <a:latin typeface="Arial" charset="0"/>
                      </a:endParaRPr>
                    </a:p>
                  </a:txBody>
                  <a:tcPr marL="45202" marR="45202"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25400" cap="flat" cmpd="sng" algn="ctr">
                      <a:solidFill>
                        <a:srgbClr val="602320"/>
                      </a:solidFill>
                      <a:prstDash val="solid"/>
                      <a:round/>
                      <a:headEnd type="none" w="med" len="med"/>
                      <a:tailEnd type="none" w="med" len="med"/>
                    </a:lnT>
                    <a:lnB w="12700" cap="flat" cmpd="sng" algn="ctr">
                      <a:solidFill>
                        <a:srgbClr val="60232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ts val="200"/>
                        </a:spcBef>
                        <a:spcAft>
                          <a:spcPts val="200"/>
                        </a:spcAft>
                        <a:buClrTx/>
                        <a:buSzTx/>
                        <a:buFont typeface="Arial" charset="0"/>
                        <a:buNone/>
                        <a:tabLst/>
                      </a:pPr>
                      <a:r>
                        <a:rPr kumimoji="0" lang="el-GR" altLang="el-GR" sz="1200" b="0" i="0" u="none" strike="noStrike" cap="none" normalizeH="0" baseline="0" smtClean="0">
                          <a:ln>
                            <a:noFill/>
                          </a:ln>
                          <a:solidFill>
                            <a:schemeClr val="tx1"/>
                          </a:solidFill>
                          <a:effectLst/>
                          <a:latin typeface="Arial" charset="0"/>
                        </a:rPr>
                        <a:t>(α) Ενίσχυση των </a:t>
                      </a:r>
                      <a:r>
                        <a:rPr kumimoji="0" lang="el-GR" altLang="el-GR" sz="1200" b="1" i="0" u="none" strike="noStrike" cap="none" normalizeH="0" baseline="0" smtClean="0">
                          <a:ln>
                            <a:noFill/>
                          </a:ln>
                          <a:solidFill>
                            <a:schemeClr val="tx1"/>
                          </a:solidFill>
                          <a:effectLst/>
                          <a:latin typeface="Arial" charset="0"/>
                        </a:rPr>
                        <a:t>υποδομών έρευνας και καινοτομίας (Ε&amp;Κ) </a:t>
                      </a:r>
                      <a:r>
                        <a:rPr kumimoji="0" lang="el-GR" altLang="el-GR" sz="1200" b="0" i="0" u="none" strike="noStrike" cap="none" normalizeH="0" baseline="0" smtClean="0">
                          <a:ln>
                            <a:noFill/>
                          </a:ln>
                          <a:solidFill>
                            <a:schemeClr val="tx1"/>
                          </a:solidFill>
                          <a:effectLst/>
                          <a:latin typeface="Arial" charset="0"/>
                        </a:rPr>
                        <a:t>και των ικανοτήτων ανάπτυξης αριστείας στον τομέα της έρευνας και καινοτομίας και της προαγωγής των </a:t>
                      </a:r>
                      <a:r>
                        <a:rPr kumimoji="0" lang="el-GR" altLang="el-GR" sz="1200" b="1" i="0" u="none" strike="noStrike" cap="none" normalizeH="0" baseline="0" smtClean="0">
                          <a:ln>
                            <a:noFill/>
                          </a:ln>
                          <a:solidFill>
                            <a:schemeClr val="tx1"/>
                          </a:solidFill>
                          <a:effectLst/>
                          <a:latin typeface="Arial" charset="0"/>
                        </a:rPr>
                        <a:t>κέντρων ικανότητας</a:t>
                      </a:r>
                      <a:r>
                        <a:rPr kumimoji="0" lang="el-GR" altLang="el-GR" sz="1200" b="0" i="0" u="none" strike="noStrike" cap="none" normalizeH="0" baseline="0" smtClean="0">
                          <a:ln>
                            <a:noFill/>
                          </a:ln>
                          <a:solidFill>
                            <a:schemeClr val="tx1"/>
                          </a:solidFill>
                          <a:effectLst/>
                          <a:latin typeface="Arial" charset="0"/>
                        </a:rPr>
                        <a:t>, ιδίως των κέντρων ευρωπαϊκού ενδιαφέροντος</a:t>
                      </a:r>
                      <a:endParaRPr kumimoji="0" lang="en-US" altLang="el-GR" sz="1200" b="0" i="0" u="none" strike="noStrike" cap="none" normalizeH="0" baseline="0" smtClean="0">
                        <a:ln>
                          <a:noFill/>
                        </a:ln>
                        <a:solidFill>
                          <a:schemeClr val="tx1"/>
                        </a:solidFill>
                        <a:effectLst/>
                        <a:latin typeface="Arial" charset="0"/>
                      </a:endParaRPr>
                    </a:p>
                  </a:txBody>
                  <a:tcPr marL="45202" marR="45202"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25400" cap="flat" cmpd="sng" algn="ctr">
                      <a:solidFill>
                        <a:srgbClr val="602320"/>
                      </a:solidFill>
                      <a:prstDash val="solid"/>
                      <a:round/>
                      <a:headEnd type="none" w="med" len="med"/>
                      <a:tailEnd type="none" w="med" len="med"/>
                    </a:lnT>
                    <a:lnB w="12700" cap="flat" cmpd="sng" algn="ctr">
                      <a:solidFill>
                        <a:srgbClr val="602320"/>
                      </a:solidFill>
                      <a:prstDash val="solid"/>
                      <a:round/>
                      <a:headEnd type="none" w="med" len="med"/>
                      <a:tailEnd type="none" w="med" len="med"/>
                    </a:lnB>
                    <a:lnTlToBr>
                      <a:noFill/>
                    </a:lnTlToBr>
                    <a:lnBlToTr>
                      <a:noFill/>
                    </a:lnBlToTr>
                    <a:solidFill>
                      <a:srgbClr val="F2F2F2"/>
                    </a:solidFill>
                  </a:tcPr>
                </a:tc>
              </a:tr>
              <a:tr h="2220913">
                <a:tc vMerge="1">
                  <a:txBody>
                    <a:bodyPr/>
                    <a:lstStyle/>
                    <a:p>
                      <a:endParaRPr lang="el-GR"/>
                    </a:p>
                  </a:txBody>
                  <a:tcPr/>
                </a:tc>
                <a:tc>
                  <a:txBody>
                    <a:bodyPr/>
                    <a:lstStyle/>
                    <a:p>
                      <a:pPr marL="0" marR="0" lvl="0" indent="0" algn="l" defTabSz="914400" rtl="0" eaLnBrk="1" fontAlgn="base" latinLnBrk="0" hangingPunct="1">
                        <a:lnSpc>
                          <a:spcPct val="100000"/>
                        </a:lnSpc>
                        <a:spcBef>
                          <a:spcPts val="200"/>
                        </a:spcBef>
                        <a:spcAft>
                          <a:spcPts val="200"/>
                        </a:spcAft>
                        <a:buClrTx/>
                        <a:buSzTx/>
                        <a:buFont typeface="Arial" charset="0"/>
                        <a:buNone/>
                        <a:tabLst/>
                      </a:pPr>
                      <a:r>
                        <a:rPr kumimoji="0" lang="el-GR" altLang="el-GR" sz="1200" b="0" i="0" u="none" strike="noStrike" cap="none" normalizeH="0" baseline="0" smtClean="0">
                          <a:ln>
                            <a:noFill/>
                          </a:ln>
                          <a:solidFill>
                            <a:schemeClr val="tx1"/>
                          </a:solidFill>
                          <a:effectLst/>
                          <a:latin typeface="Arial" charset="0"/>
                        </a:rPr>
                        <a:t>(β) Προαγωγή </a:t>
                      </a:r>
                      <a:r>
                        <a:rPr kumimoji="0" lang="el-GR" altLang="el-GR" sz="1200" b="1" i="0" u="none" strike="noStrike" cap="none" normalizeH="0" baseline="0" smtClean="0">
                          <a:ln>
                            <a:noFill/>
                          </a:ln>
                          <a:solidFill>
                            <a:schemeClr val="tx1"/>
                          </a:solidFill>
                          <a:effectLst/>
                          <a:latin typeface="Arial" charset="0"/>
                        </a:rPr>
                        <a:t>επιχειρηματικών επενδύσεων στην Ε&amp;Κ</a:t>
                      </a:r>
                      <a:r>
                        <a:rPr kumimoji="0" lang="el-GR" altLang="el-GR" sz="1200" b="0" i="0" u="none" strike="noStrike" cap="none" normalizeH="0" baseline="0" smtClean="0">
                          <a:ln>
                            <a:noFill/>
                          </a:ln>
                          <a:solidFill>
                            <a:schemeClr val="tx1"/>
                          </a:solidFill>
                          <a:effectLst/>
                          <a:latin typeface="Arial" charset="0"/>
                        </a:rPr>
                        <a:t>, ανάπτυξη δεσμών και συνεργειών μεταξύ επιχειρήσεων, κέντρων έρευνας και ανάπτυξη και του τομέα της ανώτατης εκπαίδευσης, ιδίως μέσω της προαγωγής επενδύσεων για την ανάπτυξη προϊόντων και υπηρεσιών, στη μεταφορά τεχνολογίας, στην κοινωνική καινοτομία, στην οικολογική καινοτομία, στις εφαρμογές παροχής δημόσιων υπηρεσιών, στην ενθάρρυνση της ζήτησης, στη δικτύωση, στα συμπλέγματα φορέων και στην ανοιχτή καινοτομία μέσω ευφυούς εξειδίκευσης, καθώς και στήριξη της τεχνολογικής και εφαρμοσμένης έρευνας, πιλοτικών γραμμών, ενεργειών έγκαιρης επικύρωσης προϊόντων, προηγμένων ικανοτήτων παραγωγής και πρώτης παραγωγής ειδικά σε βασικές τεχνολογίες γενικής εφαρμογής και διάδοση των τεχνολογιών γενικής εφαρμογής</a:t>
                      </a:r>
                      <a:endParaRPr kumimoji="0" lang="en-US" altLang="el-GR" sz="1200" b="0" i="0" u="none" strike="noStrike" cap="none" normalizeH="0" baseline="0" smtClean="0">
                        <a:ln>
                          <a:noFill/>
                        </a:ln>
                        <a:solidFill>
                          <a:schemeClr val="tx1"/>
                        </a:solidFill>
                        <a:effectLst/>
                        <a:latin typeface="Arial" charset="0"/>
                      </a:endParaRPr>
                    </a:p>
                  </a:txBody>
                  <a:tcPr marL="45202" marR="45202"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12700" cap="flat" cmpd="sng" algn="ctr">
                      <a:solidFill>
                        <a:srgbClr val="602320"/>
                      </a:solidFill>
                      <a:prstDash val="solid"/>
                      <a:round/>
                      <a:headEnd type="none" w="med" len="med"/>
                      <a:tailEnd type="none" w="med" len="med"/>
                    </a:lnT>
                    <a:lnB w="12700" cap="flat" cmpd="sng" algn="ctr">
                      <a:solidFill>
                        <a:srgbClr val="602320"/>
                      </a:solidFill>
                      <a:prstDash val="solid"/>
                      <a:round/>
                      <a:headEnd type="none" w="med" len="med"/>
                      <a:tailEnd type="none" w="med" len="med"/>
                    </a:lnB>
                    <a:lnTlToBr>
                      <a:noFill/>
                    </a:lnTlToBr>
                    <a:lnBlToTr>
                      <a:noFill/>
                    </a:lnBlToTr>
                    <a:solidFill>
                      <a:srgbClr val="F2F2F2"/>
                    </a:solidFill>
                  </a:tcPr>
                </a:tc>
              </a:tr>
              <a:tr h="698500">
                <a:tc rowSpan="2">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l-GR" altLang="el-GR" sz="1200" b="1" i="0" u="none" strike="noStrike" cap="none" normalizeH="0" baseline="0" dirty="0" smtClean="0">
                          <a:ln>
                            <a:noFill/>
                          </a:ln>
                          <a:solidFill>
                            <a:schemeClr val="tx1"/>
                          </a:solidFill>
                          <a:effectLst/>
                          <a:latin typeface="Arial" charset="0"/>
                        </a:rPr>
                        <a:t>(2) Βελτίωση της</a:t>
                      </a:r>
                    </a:p>
                    <a:p>
                      <a:pPr marL="0" marR="0" lvl="0" indent="0" algn="l" defTabSz="914400" rtl="0" eaLnBrk="1" fontAlgn="base" latinLnBrk="0" hangingPunct="1">
                        <a:lnSpc>
                          <a:spcPct val="70000"/>
                        </a:lnSpc>
                        <a:spcBef>
                          <a:spcPts val="200"/>
                        </a:spcBef>
                        <a:spcAft>
                          <a:spcPts val="200"/>
                        </a:spcAft>
                        <a:buClrTx/>
                        <a:buSzTx/>
                        <a:buFontTx/>
                        <a:buNone/>
                        <a:tabLst/>
                      </a:pPr>
                      <a:r>
                        <a:rPr kumimoji="0" lang="el-GR" altLang="el-GR" sz="1200" b="1" i="0" u="none" strike="noStrike" cap="none" normalizeH="0" baseline="0" dirty="0" smtClean="0">
                          <a:ln>
                            <a:noFill/>
                          </a:ln>
                          <a:solidFill>
                            <a:schemeClr val="tx1"/>
                          </a:solidFill>
                          <a:effectLst/>
                          <a:latin typeface="Arial" charset="0"/>
                        </a:rPr>
                        <a:t>πρόσβασης, της χρήσης</a:t>
                      </a:r>
                    </a:p>
                    <a:p>
                      <a:pPr marL="0" marR="0" lvl="0" indent="0" algn="l" defTabSz="914400" rtl="0" eaLnBrk="1" fontAlgn="base" latinLnBrk="0" hangingPunct="1">
                        <a:lnSpc>
                          <a:spcPct val="70000"/>
                        </a:lnSpc>
                        <a:spcBef>
                          <a:spcPts val="200"/>
                        </a:spcBef>
                        <a:spcAft>
                          <a:spcPts val="200"/>
                        </a:spcAft>
                        <a:buClrTx/>
                        <a:buSzTx/>
                        <a:buFontTx/>
                        <a:buNone/>
                        <a:tabLst/>
                      </a:pPr>
                      <a:r>
                        <a:rPr kumimoji="0" lang="el-GR" altLang="el-GR" sz="1200" b="1" i="0" u="none" strike="noStrike" cap="none" normalizeH="0" baseline="0" dirty="0" smtClean="0">
                          <a:ln>
                            <a:noFill/>
                          </a:ln>
                          <a:solidFill>
                            <a:schemeClr val="tx1"/>
                          </a:solidFill>
                          <a:effectLst/>
                          <a:latin typeface="Arial" charset="0"/>
                        </a:rPr>
                        <a:t>και της ποιότητας των</a:t>
                      </a:r>
                    </a:p>
                    <a:p>
                      <a:pPr marL="0" marR="0" lvl="0" indent="0" algn="l" defTabSz="914400" rtl="0" eaLnBrk="1" fontAlgn="base" latinLnBrk="0" hangingPunct="1">
                        <a:lnSpc>
                          <a:spcPct val="70000"/>
                        </a:lnSpc>
                        <a:spcBef>
                          <a:spcPts val="200"/>
                        </a:spcBef>
                        <a:spcAft>
                          <a:spcPts val="200"/>
                        </a:spcAft>
                        <a:buClrTx/>
                        <a:buSzTx/>
                        <a:buFontTx/>
                        <a:buNone/>
                        <a:tabLst/>
                      </a:pPr>
                      <a:r>
                        <a:rPr kumimoji="0" lang="el-GR" altLang="el-GR" sz="1200" b="1" i="0" u="none" strike="noStrike" cap="none" normalizeH="0" baseline="0" dirty="0" smtClean="0">
                          <a:ln>
                            <a:noFill/>
                          </a:ln>
                          <a:solidFill>
                            <a:schemeClr val="tx1"/>
                          </a:solidFill>
                          <a:effectLst/>
                          <a:latin typeface="Arial" charset="0"/>
                        </a:rPr>
                        <a:t>τεχνολογιών των</a:t>
                      </a:r>
                    </a:p>
                    <a:p>
                      <a:pPr marL="0" marR="0" lvl="0" indent="0" algn="l" defTabSz="914400" rtl="0" eaLnBrk="1" fontAlgn="base" latinLnBrk="0" hangingPunct="1">
                        <a:lnSpc>
                          <a:spcPct val="70000"/>
                        </a:lnSpc>
                        <a:spcBef>
                          <a:spcPts val="200"/>
                        </a:spcBef>
                        <a:spcAft>
                          <a:spcPts val="200"/>
                        </a:spcAft>
                        <a:buClrTx/>
                        <a:buSzTx/>
                        <a:buFontTx/>
                        <a:buNone/>
                        <a:tabLst/>
                      </a:pPr>
                      <a:r>
                        <a:rPr kumimoji="0" lang="el-GR" altLang="el-GR" sz="1200" b="1" i="0" u="none" strike="noStrike" cap="none" normalizeH="0" baseline="0" dirty="0" smtClean="0">
                          <a:ln>
                            <a:noFill/>
                          </a:ln>
                          <a:solidFill>
                            <a:schemeClr val="tx1"/>
                          </a:solidFill>
                          <a:effectLst/>
                          <a:latin typeface="Arial" charset="0"/>
                        </a:rPr>
                        <a:t>πληροφοριών και των</a:t>
                      </a:r>
                    </a:p>
                    <a:p>
                      <a:pPr marL="0" marR="0" lvl="0" indent="0" algn="l" defTabSz="914400" rtl="0" eaLnBrk="1" fontAlgn="base" latinLnBrk="0" hangingPunct="1">
                        <a:lnSpc>
                          <a:spcPct val="70000"/>
                        </a:lnSpc>
                        <a:spcBef>
                          <a:spcPts val="200"/>
                        </a:spcBef>
                        <a:spcAft>
                          <a:spcPts val="200"/>
                        </a:spcAft>
                        <a:buClrTx/>
                        <a:buSzTx/>
                        <a:buFontTx/>
                        <a:buNone/>
                        <a:tabLst/>
                      </a:pPr>
                      <a:r>
                        <a:rPr kumimoji="0" lang="el-GR" altLang="el-GR" sz="1200" b="1" i="0" u="none" strike="noStrike" cap="none" normalizeH="0" baseline="0" dirty="0" smtClean="0">
                          <a:ln>
                            <a:noFill/>
                          </a:ln>
                          <a:solidFill>
                            <a:schemeClr val="tx1"/>
                          </a:solidFill>
                          <a:effectLst/>
                          <a:latin typeface="Arial" charset="0"/>
                        </a:rPr>
                        <a:t>επικοινωνιών</a:t>
                      </a:r>
                    </a:p>
                    <a:p>
                      <a:pPr marL="0" marR="0" lvl="0" indent="0" algn="l" defTabSz="914400" rtl="0" eaLnBrk="1" fontAlgn="base" latinLnBrk="0" hangingPunct="1">
                        <a:lnSpc>
                          <a:spcPct val="100000"/>
                        </a:lnSpc>
                        <a:spcBef>
                          <a:spcPts val="200"/>
                        </a:spcBef>
                        <a:spcAft>
                          <a:spcPts val="200"/>
                        </a:spcAft>
                        <a:buClrTx/>
                        <a:buSzTx/>
                        <a:buFontTx/>
                        <a:buNone/>
                        <a:tabLst/>
                      </a:pPr>
                      <a:r>
                        <a:rPr kumimoji="0" lang="el-GR" altLang="el-GR" sz="1200" b="0" i="0" u="none" strike="noStrike" cap="none" normalizeH="0" baseline="0" dirty="0" smtClean="0">
                          <a:ln>
                            <a:noFill/>
                          </a:ln>
                          <a:solidFill>
                            <a:schemeClr val="tx1"/>
                          </a:solidFill>
                          <a:effectLst/>
                          <a:latin typeface="Arial" charset="0"/>
                        </a:rPr>
                        <a:t>ΕΤΠΑ: 5</a:t>
                      </a:r>
                      <a:r>
                        <a:rPr kumimoji="0" lang="en-US" altLang="el-GR" sz="1200" b="0" i="0" u="none" strike="noStrike" cap="none" normalizeH="0" baseline="0" dirty="0" smtClean="0">
                          <a:ln>
                            <a:noFill/>
                          </a:ln>
                          <a:solidFill>
                            <a:schemeClr val="tx1"/>
                          </a:solidFill>
                          <a:effectLst/>
                          <a:latin typeface="Arial" charset="0"/>
                        </a:rPr>
                        <a:t>20,5</a:t>
                      </a:r>
                      <a:r>
                        <a:rPr kumimoji="0" lang="el-GR" altLang="el-GR" sz="1200" b="0" i="0" u="none" strike="noStrike" cap="none" normalizeH="0" baseline="0" dirty="0" smtClean="0">
                          <a:ln>
                            <a:noFill/>
                          </a:ln>
                          <a:solidFill>
                            <a:schemeClr val="tx1"/>
                          </a:solidFill>
                          <a:effectLst/>
                          <a:latin typeface="Arial" charset="0"/>
                        </a:rPr>
                        <a:t> εκ</a:t>
                      </a:r>
                      <a:endParaRPr kumimoji="0" lang="en-US" altLang="el-GR" sz="12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ts val="200"/>
                        </a:spcBef>
                        <a:spcAft>
                          <a:spcPts val="200"/>
                        </a:spcAft>
                        <a:buClrTx/>
                        <a:buSzTx/>
                        <a:buFontTx/>
                        <a:buNone/>
                        <a:tabLst/>
                      </a:pPr>
                      <a:endParaRPr kumimoji="0" lang="en-US" altLang="el-GR" sz="1200" b="0" i="0" u="none" strike="noStrike" cap="none" normalizeH="0" baseline="0" dirty="0" smtClean="0">
                        <a:ln>
                          <a:noFill/>
                        </a:ln>
                        <a:solidFill>
                          <a:schemeClr val="tx1"/>
                        </a:solidFill>
                        <a:effectLst/>
                        <a:latin typeface="Arial" charset="0"/>
                      </a:endParaRPr>
                    </a:p>
                  </a:txBody>
                  <a:tcPr marL="45202" marR="45202"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12700" cap="flat" cmpd="sng" algn="ctr">
                      <a:solidFill>
                        <a:srgbClr val="602320"/>
                      </a:solidFill>
                      <a:prstDash val="solid"/>
                      <a:round/>
                      <a:headEnd type="none" w="med" len="med"/>
                      <a:tailEnd type="none" w="med" len="med"/>
                    </a:lnT>
                    <a:lnB w="12700" cap="flat" cmpd="sng" algn="ctr">
                      <a:solidFill>
                        <a:srgbClr val="60232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20000"/>
                        </a:lnSpc>
                        <a:spcBef>
                          <a:spcPts val="600"/>
                        </a:spcBef>
                        <a:spcAft>
                          <a:spcPts val="600"/>
                        </a:spcAft>
                        <a:buClrTx/>
                        <a:buSzTx/>
                        <a:buFont typeface="Arial" charset="0"/>
                        <a:buNone/>
                        <a:tabLst/>
                      </a:pPr>
                      <a:r>
                        <a:rPr kumimoji="0" lang="el-GR" altLang="el-GR" sz="1200" b="0" i="0" u="none" strike="noStrike" cap="none" normalizeH="0" baseline="0" smtClean="0">
                          <a:ln>
                            <a:noFill/>
                          </a:ln>
                          <a:solidFill>
                            <a:schemeClr val="tx1"/>
                          </a:solidFill>
                          <a:effectLst/>
                          <a:latin typeface="Arial" charset="0"/>
                        </a:rPr>
                        <a:t>(α) Επέκταση της ανάπτυξης των </a:t>
                      </a:r>
                      <a:r>
                        <a:rPr kumimoji="0" lang="el-GR" altLang="el-GR" sz="1200" b="1" i="0" u="none" strike="noStrike" cap="none" normalizeH="0" baseline="0" smtClean="0">
                          <a:ln>
                            <a:noFill/>
                          </a:ln>
                          <a:solidFill>
                            <a:schemeClr val="tx1"/>
                          </a:solidFill>
                          <a:effectLst/>
                          <a:latin typeface="Arial" charset="0"/>
                        </a:rPr>
                        <a:t>ευρυζωνικών υπηρεσιών </a:t>
                      </a:r>
                      <a:r>
                        <a:rPr kumimoji="0" lang="el-GR" altLang="el-GR" sz="1200" b="0" i="0" u="none" strike="noStrike" cap="none" normalizeH="0" baseline="0" smtClean="0">
                          <a:ln>
                            <a:noFill/>
                          </a:ln>
                          <a:solidFill>
                            <a:schemeClr val="tx1"/>
                          </a:solidFill>
                          <a:effectLst/>
                          <a:latin typeface="Arial" charset="0"/>
                        </a:rPr>
                        <a:t>και των </a:t>
                      </a:r>
                      <a:r>
                        <a:rPr kumimoji="0" lang="el-GR" altLang="el-GR" sz="1200" b="1" i="0" u="none" strike="noStrike" cap="none" normalizeH="0" baseline="0" smtClean="0">
                          <a:ln>
                            <a:noFill/>
                          </a:ln>
                          <a:solidFill>
                            <a:schemeClr val="tx1"/>
                          </a:solidFill>
                          <a:effectLst/>
                          <a:latin typeface="Arial" charset="0"/>
                        </a:rPr>
                        <a:t>δικτύων υψηλών ταχυτήτων </a:t>
                      </a:r>
                      <a:r>
                        <a:rPr kumimoji="0" lang="el-GR" altLang="el-GR" sz="1200" b="0" i="0" u="none" strike="noStrike" cap="none" normalizeH="0" baseline="0" smtClean="0">
                          <a:ln>
                            <a:noFill/>
                          </a:ln>
                          <a:solidFill>
                            <a:schemeClr val="tx1"/>
                          </a:solidFill>
                          <a:effectLst/>
                          <a:latin typeface="Arial" charset="0"/>
                        </a:rPr>
                        <a:t>και στήριξη της υιοθέτησης των αναδυόμενων τεχνολογιών και δικτύων στον χώρο της ψηφιακής οικονομίας</a:t>
                      </a:r>
                      <a:endParaRPr kumimoji="0" lang="en-US" altLang="el-GR" sz="1200" b="0" i="0" u="none" strike="noStrike" cap="none" normalizeH="0" baseline="0" smtClean="0">
                        <a:ln>
                          <a:noFill/>
                        </a:ln>
                        <a:solidFill>
                          <a:schemeClr val="tx1"/>
                        </a:solidFill>
                        <a:effectLst/>
                        <a:latin typeface="Arial" charset="0"/>
                      </a:endParaRPr>
                    </a:p>
                  </a:txBody>
                  <a:tcPr marL="68580" marR="68580"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12700" cap="flat" cmpd="sng" algn="ctr">
                      <a:solidFill>
                        <a:srgbClr val="602320"/>
                      </a:solidFill>
                      <a:prstDash val="solid"/>
                      <a:round/>
                      <a:headEnd type="none" w="med" len="med"/>
                      <a:tailEnd type="none" w="med" len="med"/>
                    </a:lnT>
                    <a:lnB w="12700" cap="flat" cmpd="sng" algn="ctr">
                      <a:solidFill>
                        <a:srgbClr val="602320"/>
                      </a:solidFill>
                      <a:prstDash val="solid"/>
                      <a:round/>
                      <a:headEnd type="none" w="med" len="med"/>
                      <a:tailEnd type="none" w="med" len="med"/>
                    </a:lnB>
                    <a:lnTlToBr>
                      <a:noFill/>
                    </a:lnTlToBr>
                    <a:lnBlToTr>
                      <a:noFill/>
                    </a:lnBlToTr>
                    <a:solidFill>
                      <a:srgbClr val="F2F2F2"/>
                    </a:solidFill>
                  </a:tcPr>
                </a:tc>
              </a:tr>
              <a:tr h="1258888">
                <a:tc vMerge="1">
                  <a:txBody>
                    <a:bodyPr/>
                    <a:lstStyle/>
                    <a:p>
                      <a:endParaRPr lang="el-GR"/>
                    </a:p>
                  </a:txBody>
                  <a:tcPr/>
                </a:tc>
                <a:tc>
                  <a:txBody>
                    <a:bodyPr/>
                    <a:lstStyle/>
                    <a:p>
                      <a:pPr marL="0" marR="0" lvl="0" indent="0" algn="l" defTabSz="914400" rtl="0" eaLnBrk="1" fontAlgn="base" latinLnBrk="0" hangingPunct="1">
                        <a:lnSpc>
                          <a:spcPct val="120000"/>
                        </a:lnSpc>
                        <a:spcBef>
                          <a:spcPts val="600"/>
                        </a:spcBef>
                        <a:spcAft>
                          <a:spcPts val="600"/>
                        </a:spcAft>
                        <a:buClrTx/>
                        <a:buSzTx/>
                        <a:buFont typeface="Arial" charset="0"/>
                        <a:buNone/>
                        <a:tabLst/>
                      </a:pPr>
                      <a:r>
                        <a:rPr kumimoji="0" lang="el-GR" altLang="el-GR" sz="1200" b="0" i="0" u="none" strike="noStrike" cap="none" normalizeH="0" baseline="0" smtClean="0">
                          <a:ln>
                            <a:noFill/>
                          </a:ln>
                          <a:solidFill>
                            <a:schemeClr val="tx1"/>
                          </a:solidFill>
                          <a:effectLst/>
                          <a:latin typeface="Arial" charset="0"/>
                        </a:rPr>
                        <a:t>(β) Ανάπτυξη </a:t>
                      </a:r>
                      <a:r>
                        <a:rPr kumimoji="0" lang="el-GR" altLang="el-GR" sz="1200" b="1" i="0" u="none" strike="noStrike" cap="none" normalizeH="0" baseline="0" smtClean="0">
                          <a:ln>
                            <a:noFill/>
                          </a:ln>
                          <a:solidFill>
                            <a:schemeClr val="tx1"/>
                          </a:solidFill>
                          <a:effectLst/>
                          <a:latin typeface="Arial" charset="0"/>
                        </a:rPr>
                        <a:t>προϊόντων και υπηρεσιών ΤΠΕ </a:t>
                      </a:r>
                      <a:r>
                        <a:rPr kumimoji="0" lang="el-GR" altLang="el-GR" sz="1200" b="0" i="0" u="none" strike="noStrike" cap="none" normalizeH="0" baseline="0" smtClean="0">
                          <a:ln>
                            <a:noFill/>
                          </a:ln>
                          <a:solidFill>
                            <a:schemeClr val="tx1"/>
                          </a:solidFill>
                          <a:effectLst/>
                          <a:latin typeface="Arial" charset="0"/>
                        </a:rPr>
                        <a:t>και του </a:t>
                      </a:r>
                      <a:r>
                        <a:rPr kumimoji="0" lang="el-GR" altLang="el-GR" sz="1200" b="1" i="0" u="none" strike="noStrike" cap="none" normalizeH="0" baseline="0" smtClean="0">
                          <a:ln>
                            <a:noFill/>
                          </a:ln>
                          <a:solidFill>
                            <a:schemeClr val="tx1"/>
                          </a:solidFill>
                          <a:effectLst/>
                          <a:latin typeface="Arial" charset="0"/>
                        </a:rPr>
                        <a:t>ηλεκτρονικού εμπορίου </a:t>
                      </a:r>
                      <a:r>
                        <a:rPr kumimoji="0" lang="el-GR" altLang="el-GR" sz="1200" b="0" i="0" u="none" strike="noStrike" cap="none" normalizeH="0" baseline="0" smtClean="0">
                          <a:ln>
                            <a:noFill/>
                          </a:ln>
                          <a:solidFill>
                            <a:schemeClr val="tx1"/>
                          </a:solidFill>
                          <a:effectLst/>
                          <a:latin typeface="Arial" charset="0"/>
                        </a:rPr>
                        <a:t>και ενίσχυση της ζήτησης για ΤΠΕ</a:t>
                      </a:r>
                      <a:endParaRPr kumimoji="0" lang="en-US" altLang="el-GR" sz="1200" b="0" i="0" u="none" strike="noStrike" cap="none" normalizeH="0" baseline="0" smtClean="0">
                        <a:ln>
                          <a:noFill/>
                        </a:ln>
                        <a:solidFill>
                          <a:schemeClr val="tx1"/>
                        </a:solidFill>
                        <a:effectLst/>
                        <a:latin typeface="Arial" charset="0"/>
                      </a:endParaRPr>
                    </a:p>
                  </a:txBody>
                  <a:tcPr marL="68580" marR="68580"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12700" cap="flat" cmpd="sng" algn="ctr">
                      <a:solidFill>
                        <a:srgbClr val="602320"/>
                      </a:solidFill>
                      <a:prstDash val="solid"/>
                      <a:round/>
                      <a:headEnd type="none" w="med" len="med"/>
                      <a:tailEnd type="none" w="med" len="med"/>
                    </a:lnT>
                    <a:lnB w="12700" cap="flat" cmpd="sng" algn="ctr">
                      <a:solidFill>
                        <a:srgbClr val="602320"/>
                      </a:solidFill>
                      <a:prstDash val="solid"/>
                      <a:round/>
                      <a:headEnd type="none" w="med" len="med"/>
                      <a:tailEnd type="none" w="med" len="med"/>
                    </a:lnB>
                    <a:lnTlToBr>
                      <a:noFill/>
                    </a:lnTlToBr>
                    <a:lnBlToTr>
                      <a:noFill/>
                    </a:lnBlToTr>
                    <a:solidFill>
                      <a:srgbClr val="F2F2F2"/>
                    </a:solidFill>
                  </a:tcPr>
                </a:tc>
              </a:tr>
            </a:tbl>
          </a:graphicData>
        </a:graphic>
      </p:graphicFrame>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04616A6C-025E-4009-A7E5-1DA72C9D04D0}" type="slidenum">
              <a:rPr lang="el-GR"/>
              <a:pPr>
                <a:defRPr/>
              </a:pPr>
              <a:t>12</a:t>
            </a:fld>
            <a:endParaRPr lang="el-GR"/>
          </a:p>
        </p:txBody>
      </p:sp>
      <p:sp>
        <p:nvSpPr>
          <p:cNvPr id="26626" name="Rectangle 7"/>
          <p:cNvSpPr txBox="1">
            <a:spLocks noGrp="1" noChangeArrowheads="1"/>
          </p:cNvSpPr>
          <p:nvPr/>
        </p:nvSpPr>
        <p:spPr bwMode="auto">
          <a:xfrm>
            <a:off x="6553200" y="5203825"/>
            <a:ext cx="2133600" cy="396875"/>
          </a:xfrm>
          <a:prstGeom prst="rect">
            <a:avLst/>
          </a:prstGeom>
          <a:noFill/>
          <a:ln w="9525">
            <a:noFill/>
            <a:miter lim="800000"/>
            <a:headEnd/>
            <a:tailEnd/>
          </a:ln>
        </p:spPr>
        <p:txBody>
          <a:bodyPr/>
          <a:lstStyle/>
          <a:p>
            <a:pPr algn="r">
              <a:spcBef>
                <a:spcPct val="20000"/>
              </a:spcBef>
              <a:buFont typeface="Arial" charset="0"/>
              <a:buChar char="•"/>
            </a:pPr>
            <a:fld id="{50ACA4EA-D9D3-4D85-9D3B-4C6960465811}" type="slidenum">
              <a:rPr lang="el-GR" altLang="el-GR" sz="1200" b="1"/>
              <a:pPr algn="r">
                <a:spcBef>
                  <a:spcPct val="20000"/>
                </a:spcBef>
                <a:buFont typeface="Arial" charset="0"/>
                <a:buChar char="•"/>
              </a:pPr>
              <a:t>12</a:t>
            </a:fld>
            <a:endParaRPr lang="el-GR" altLang="el-GR" sz="1200" b="1"/>
          </a:p>
        </p:txBody>
      </p:sp>
      <p:sp>
        <p:nvSpPr>
          <p:cNvPr id="26627" name="Title 1"/>
          <p:cNvSpPr>
            <a:spLocks noGrp="1"/>
          </p:cNvSpPr>
          <p:nvPr>
            <p:ph type="title" idx="4294967295"/>
          </p:nvPr>
        </p:nvSpPr>
        <p:spPr>
          <a:xfrm>
            <a:off x="468313" y="217488"/>
            <a:ext cx="8077200" cy="366712"/>
          </a:xfrm>
        </p:spPr>
        <p:txBody>
          <a:bodyPr lIns="0" tIns="0" rIns="0" bIns="0" anchor="t"/>
          <a:lstStyle/>
          <a:p>
            <a:pPr eaLnBrk="1" hangingPunct="1"/>
            <a:r>
              <a:rPr lang="el-GR" altLang="el-GR" sz="1800" smtClean="0">
                <a:solidFill>
                  <a:srgbClr val="660066"/>
                </a:solidFill>
                <a:latin typeface="Arial" charset="0"/>
              </a:rPr>
              <a:t>Θεματικοί Στόχοι / Επενδυτικές Προτεραιότητες για το ΕΠΑνΕΚ</a:t>
            </a:r>
            <a:endParaRPr lang="en-US" altLang="el-GR" sz="1800" smtClean="0">
              <a:solidFill>
                <a:srgbClr val="660066"/>
              </a:solidFill>
              <a:latin typeface="Arial" charset="0"/>
            </a:endParaRPr>
          </a:p>
        </p:txBody>
      </p:sp>
      <p:graphicFrame>
        <p:nvGraphicFramePr>
          <p:cNvPr id="43043" name="Group 35"/>
          <p:cNvGraphicFramePr>
            <a:graphicFrameLocks noGrp="1"/>
          </p:cNvGraphicFramePr>
          <p:nvPr/>
        </p:nvGraphicFramePr>
        <p:xfrm>
          <a:off x="611188" y="2570163"/>
          <a:ext cx="7993062" cy="2843214"/>
        </p:xfrm>
        <a:graphic>
          <a:graphicData uri="http://schemas.openxmlformats.org/drawingml/2006/table">
            <a:tbl>
              <a:tblPr/>
              <a:tblGrid>
                <a:gridCol w="2160587"/>
                <a:gridCol w="5832475"/>
              </a:tblGrid>
              <a:tr h="214313">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l-GR" altLang="el-GR" sz="1200" b="1" i="0" u="none" strike="noStrike" cap="none" normalizeH="0" baseline="0" dirty="0" smtClean="0">
                          <a:ln>
                            <a:noFill/>
                          </a:ln>
                          <a:solidFill>
                            <a:schemeClr val="tx1"/>
                          </a:solidFill>
                          <a:effectLst/>
                          <a:latin typeface="Arial" charset="0"/>
                        </a:rPr>
                        <a:t>Θεματικός Στόχος</a:t>
                      </a:r>
                      <a:endParaRPr kumimoji="0" lang="en-US" altLang="el-GR" sz="1200" b="1" i="0" u="none" strike="noStrike" cap="none" normalizeH="0" baseline="0" dirty="0" smtClean="0">
                        <a:ln>
                          <a:noFill/>
                        </a:ln>
                        <a:solidFill>
                          <a:schemeClr val="tx1"/>
                        </a:solidFill>
                        <a:effectLst/>
                        <a:latin typeface="Arial" charset="0"/>
                      </a:endParaRPr>
                    </a:p>
                  </a:txBody>
                  <a:tcPr marL="45202" marR="45202"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12700" cap="flat" cmpd="sng" algn="ctr">
                      <a:solidFill>
                        <a:srgbClr val="602320"/>
                      </a:solidFill>
                      <a:prstDash val="solid"/>
                      <a:round/>
                      <a:headEnd type="none" w="med" len="med"/>
                      <a:tailEnd type="none" w="med" len="med"/>
                    </a:lnT>
                    <a:lnB w="25400" cap="flat" cmpd="sng" algn="ctr">
                      <a:solidFill>
                        <a:srgbClr val="60232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l-GR" altLang="el-GR" sz="1200" b="1" i="0" u="none" strike="noStrike" cap="none" normalizeH="0" baseline="0" smtClean="0">
                          <a:ln>
                            <a:noFill/>
                          </a:ln>
                          <a:solidFill>
                            <a:schemeClr val="tx1"/>
                          </a:solidFill>
                          <a:effectLst/>
                          <a:latin typeface="Arial" charset="0"/>
                        </a:rPr>
                        <a:t>Επενδυτική Προτεραιότητα</a:t>
                      </a:r>
                      <a:endParaRPr kumimoji="0" lang="en-US" altLang="el-GR" sz="1200" b="1" i="0" u="none" strike="noStrike" cap="none" normalizeH="0" baseline="0" smtClean="0">
                        <a:ln>
                          <a:noFill/>
                        </a:ln>
                        <a:solidFill>
                          <a:schemeClr val="tx1"/>
                        </a:solidFill>
                        <a:effectLst/>
                        <a:latin typeface="Arial" charset="0"/>
                      </a:endParaRPr>
                    </a:p>
                  </a:txBody>
                  <a:tcPr marL="45202" marR="45202"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12700" cap="flat" cmpd="sng" algn="ctr">
                      <a:solidFill>
                        <a:srgbClr val="602320"/>
                      </a:solidFill>
                      <a:prstDash val="solid"/>
                      <a:round/>
                      <a:headEnd type="none" w="med" len="med"/>
                      <a:tailEnd type="none" w="med" len="med"/>
                    </a:lnT>
                    <a:lnB w="25400" cap="flat" cmpd="sng" algn="ctr">
                      <a:solidFill>
                        <a:srgbClr val="602320"/>
                      </a:solidFill>
                      <a:prstDash val="solid"/>
                      <a:round/>
                      <a:headEnd type="none" w="med" len="med"/>
                      <a:tailEnd type="none" w="med" len="med"/>
                    </a:lnB>
                    <a:lnTlToBr>
                      <a:noFill/>
                    </a:lnTlToBr>
                    <a:lnBlToTr>
                      <a:noFill/>
                    </a:lnBlToTr>
                    <a:solidFill>
                      <a:srgbClr val="F2F2F2"/>
                    </a:solidFill>
                  </a:tcPr>
                </a:tc>
              </a:tr>
              <a:tr h="1117600">
                <a:tc rowSpan="3">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l-GR" altLang="el-GR" sz="1200" b="1" i="0" u="none" strike="noStrike" cap="none" normalizeH="0" baseline="0" dirty="0" smtClean="0">
                          <a:ln>
                            <a:noFill/>
                          </a:ln>
                          <a:solidFill>
                            <a:schemeClr val="tx1"/>
                          </a:solidFill>
                          <a:effectLst/>
                          <a:latin typeface="Arial" charset="0"/>
                        </a:rPr>
                        <a:t>(4) Υποστήριξη της μετάβασης σε μια οικονομία χαμηλών εκπομπών διοξειδίου του άνθρακα σε όλους τους τομείς</a:t>
                      </a:r>
                    </a:p>
                    <a:p>
                      <a:pPr marL="0" marR="0" lvl="0" indent="0" algn="l" defTabSz="914400" rtl="0" eaLnBrk="1" fontAlgn="base" latinLnBrk="0" hangingPunct="1">
                        <a:lnSpc>
                          <a:spcPct val="100000"/>
                        </a:lnSpc>
                        <a:spcBef>
                          <a:spcPts val="200"/>
                        </a:spcBef>
                        <a:spcAft>
                          <a:spcPts val="200"/>
                        </a:spcAft>
                        <a:buClrTx/>
                        <a:buSzTx/>
                        <a:buFontTx/>
                        <a:buNone/>
                        <a:tabLst/>
                      </a:pPr>
                      <a:endParaRPr kumimoji="0" lang="el-GR" altLang="el-GR"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ts val="200"/>
                        </a:spcBef>
                        <a:spcAft>
                          <a:spcPts val="200"/>
                        </a:spcAft>
                        <a:buClrTx/>
                        <a:buSzTx/>
                        <a:buFontTx/>
                        <a:buNone/>
                        <a:tabLst/>
                      </a:pPr>
                      <a:r>
                        <a:rPr kumimoji="0" lang="el-GR" altLang="el-GR" sz="1200" b="0" i="0" u="none" strike="noStrike" cap="none" normalizeH="0" baseline="0" dirty="0" smtClean="0">
                          <a:ln>
                            <a:noFill/>
                          </a:ln>
                          <a:solidFill>
                            <a:schemeClr val="tx1"/>
                          </a:solidFill>
                          <a:effectLst/>
                          <a:latin typeface="Arial" charset="0"/>
                        </a:rPr>
                        <a:t>ΕΤΠΑ: </a:t>
                      </a:r>
                      <a:r>
                        <a:rPr kumimoji="0" lang="en-US" altLang="el-GR" sz="1200" b="0" i="0" u="none" strike="noStrike" cap="none" normalizeH="0" baseline="0" dirty="0" smtClean="0">
                          <a:ln>
                            <a:noFill/>
                          </a:ln>
                          <a:solidFill>
                            <a:schemeClr val="tx1"/>
                          </a:solidFill>
                          <a:effectLst/>
                          <a:latin typeface="Arial" charset="0"/>
                        </a:rPr>
                        <a:t>294,4</a:t>
                      </a:r>
                      <a:r>
                        <a:rPr kumimoji="0" lang="el-GR" altLang="el-GR" sz="1200" b="0" i="0" u="none" strike="noStrike" cap="none" normalizeH="0" baseline="0" dirty="0" smtClean="0">
                          <a:ln>
                            <a:noFill/>
                          </a:ln>
                          <a:solidFill>
                            <a:schemeClr val="tx1"/>
                          </a:solidFill>
                          <a:effectLst/>
                          <a:latin typeface="Arial" charset="0"/>
                        </a:rPr>
                        <a:t> εκ</a:t>
                      </a:r>
                      <a:endParaRPr kumimoji="0" lang="en-US" altLang="el-GR" sz="1200" b="0" i="0" u="none" strike="noStrike" cap="none" normalizeH="0" baseline="0" dirty="0" smtClean="0">
                        <a:ln>
                          <a:noFill/>
                        </a:ln>
                        <a:solidFill>
                          <a:schemeClr val="tx1"/>
                        </a:solidFill>
                        <a:effectLst/>
                        <a:latin typeface="Arial" charset="0"/>
                      </a:endParaRPr>
                    </a:p>
                  </a:txBody>
                  <a:tcPr marL="45202" marR="45202"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25400" cap="flat" cmpd="sng" algn="ctr">
                      <a:solidFill>
                        <a:srgbClr val="602320"/>
                      </a:solidFill>
                      <a:prstDash val="solid"/>
                      <a:round/>
                      <a:headEnd type="none" w="med" len="med"/>
                      <a:tailEnd type="none" w="med" len="med"/>
                    </a:lnT>
                    <a:lnB w="12700" cap="flat" cmpd="sng" algn="ctr">
                      <a:solidFill>
                        <a:srgbClr val="60232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20000"/>
                        </a:lnSpc>
                        <a:spcBef>
                          <a:spcPts val="600"/>
                        </a:spcBef>
                        <a:spcAft>
                          <a:spcPts val="600"/>
                        </a:spcAft>
                        <a:buClrTx/>
                        <a:buSzTx/>
                        <a:buFontTx/>
                        <a:buNone/>
                        <a:tabLst/>
                      </a:pPr>
                      <a:r>
                        <a:rPr kumimoji="0" lang="el-GR" altLang="el-GR" sz="1200" b="0" i="0" u="none" strike="noStrike" cap="none" normalizeH="0" baseline="0" smtClean="0">
                          <a:ln>
                            <a:noFill/>
                          </a:ln>
                          <a:solidFill>
                            <a:schemeClr val="tx1"/>
                          </a:solidFill>
                          <a:effectLst/>
                          <a:latin typeface="Arial" charset="0"/>
                        </a:rPr>
                        <a:t>(α) Προαγωγή </a:t>
                      </a:r>
                      <a:r>
                        <a:rPr kumimoji="0" lang="el-GR" altLang="el-GR" sz="1200" b="1" i="0" u="none" strike="noStrike" cap="none" normalizeH="0" baseline="0" smtClean="0">
                          <a:ln>
                            <a:noFill/>
                          </a:ln>
                          <a:solidFill>
                            <a:schemeClr val="tx1"/>
                          </a:solidFill>
                          <a:effectLst/>
                          <a:latin typeface="Arial" charset="0"/>
                        </a:rPr>
                        <a:t>παραγωγής και διανομής ενέργειας</a:t>
                      </a:r>
                      <a:r>
                        <a:rPr kumimoji="0" lang="el-GR" altLang="el-GR" sz="1200" b="0" i="0" u="none" strike="noStrike" cap="none" normalizeH="0" baseline="0" smtClean="0">
                          <a:ln>
                            <a:noFill/>
                          </a:ln>
                          <a:solidFill>
                            <a:schemeClr val="tx1"/>
                          </a:solidFill>
                          <a:effectLst/>
                          <a:latin typeface="Arial" charset="0"/>
                        </a:rPr>
                        <a:t> που προέρχεται </a:t>
                      </a:r>
                      <a:r>
                        <a:rPr kumimoji="0" lang="el-GR" altLang="el-GR" sz="1200" b="1" i="0" u="none" strike="noStrike" cap="none" normalizeH="0" baseline="0" smtClean="0">
                          <a:ln>
                            <a:noFill/>
                          </a:ln>
                          <a:solidFill>
                            <a:schemeClr val="tx1"/>
                          </a:solidFill>
                          <a:effectLst/>
                          <a:latin typeface="Arial" charset="0"/>
                        </a:rPr>
                        <a:t>από ανανεώσιμες πηγές </a:t>
                      </a:r>
                      <a:r>
                        <a:rPr kumimoji="0" lang="el-GR" altLang="el-GR" sz="1200" b="0" i="0" u="none" strike="noStrike" cap="none" normalizeH="0" baseline="0" smtClean="0">
                          <a:ln>
                            <a:noFill/>
                          </a:ln>
                          <a:solidFill>
                            <a:schemeClr val="tx1"/>
                          </a:solidFill>
                          <a:effectLst/>
                          <a:latin typeface="Arial" charset="0"/>
                        </a:rPr>
                        <a:t>ενέργειας</a:t>
                      </a:r>
                      <a:endParaRPr kumimoji="0" lang="en-US" altLang="el-GR" sz="1200" b="0" i="0" u="none" strike="noStrike" cap="none" normalizeH="0" baseline="0" smtClean="0">
                        <a:ln>
                          <a:noFill/>
                        </a:ln>
                        <a:solidFill>
                          <a:schemeClr val="tx1"/>
                        </a:solidFill>
                        <a:effectLst/>
                        <a:latin typeface="Arial" charset="0"/>
                      </a:endParaRPr>
                    </a:p>
                  </a:txBody>
                  <a:tcPr marL="68580" marR="68580"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25400" cap="flat" cmpd="sng" algn="ctr">
                      <a:solidFill>
                        <a:srgbClr val="602320"/>
                      </a:solidFill>
                      <a:prstDash val="solid"/>
                      <a:round/>
                      <a:headEnd type="none" w="med" len="med"/>
                      <a:tailEnd type="none" w="med" len="med"/>
                    </a:lnT>
                    <a:lnB w="12700" cap="flat" cmpd="sng" algn="ctr">
                      <a:solidFill>
                        <a:srgbClr val="602320"/>
                      </a:solidFill>
                      <a:prstDash val="solid"/>
                      <a:round/>
                      <a:headEnd type="none" w="med" len="med"/>
                      <a:tailEnd type="none" w="med" len="med"/>
                    </a:lnB>
                    <a:lnTlToBr>
                      <a:noFill/>
                    </a:lnTlToBr>
                    <a:lnBlToTr>
                      <a:noFill/>
                    </a:lnBlToTr>
                    <a:solidFill>
                      <a:srgbClr val="F2F2F2"/>
                    </a:solidFill>
                  </a:tcPr>
                </a:tc>
              </a:tr>
              <a:tr h="719138">
                <a:tc vMerge="1">
                  <a:txBody>
                    <a:bodyPr/>
                    <a:lstStyle/>
                    <a:p>
                      <a:endParaRPr lang="el-GR"/>
                    </a:p>
                  </a:txBody>
                  <a:tcPr/>
                </a:tc>
                <a:tc>
                  <a:txBody>
                    <a:bodyPr/>
                    <a:lstStyle/>
                    <a:p>
                      <a:pPr marL="0" marR="0" lvl="0" indent="0" algn="l" defTabSz="914400" rtl="0" eaLnBrk="1" fontAlgn="base" latinLnBrk="0" hangingPunct="1">
                        <a:lnSpc>
                          <a:spcPct val="120000"/>
                        </a:lnSpc>
                        <a:spcBef>
                          <a:spcPts val="600"/>
                        </a:spcBef>
                        <a:spcAft>
                          <a:spcPts val="600"/>
                        </a:spcAft>
                        <a:buClrTx/>
                        <a:buSzTx/>
                        <a:buFontTx/>
                        <a:buNone/>
                        <a:tabLst/>
                      </a:pPr>
                      <a:r>
                        <a:rPr kumimoji="0" lang="el-GR" altLang="el-GR" sz="1200" b="0" i="0" u="none" strike="noStrike" cap="none" normalizeH="0" baseline="0" smtClean="0">
                          <a:ln>
                            <a:noFill/>
                          </a:ln>
                          <a:solidFill>
                            <a:schemeClr val="tx1"/>
                          </a:solidFill>
                          <a:effectLst/>
                          <a:latin typeface="Arial" charset="0"/>
                        </a:rPr>
                        <a:t>(β) Προαγωγή ενεργειακής απόδοσης και χρήσης ανανεώσιμων πηγών ενέργειας </a:t>
                      </a:r>
                      <a:r>
                        <a:rPr kumimoji="0" lang="el-GR" altLang="el-GR" sz="1200" b="1" i="0" u="none" strike="noStrike" cap="none" normalizeH="0" baseline="0" smtClean="0">
                          <a:ln>
                            <a:noFill/>
                          </a:ln>
                          <a:solidFill>
                            <a:schemeClr val="tx1"/>
                          </a:solidFill>
                          <a:effectLst/>
                          <a:latin typeface="Arial" charset="0"/>
                        </a:rPr>
                        <a:t>στις επιχειρήσεις</a:t>
                      </a:r>
                      <a:endParaRPr kumimoji="0" lang="en-US" altLang="el-GR" sz="1200" b="1" i="0" u="none" strike="noStrike" cap="none" normalizeH="0" baseline="0" smtClean="0">
                        <a:ln>
                          <a:noFill/>
                        </a:ln>
                        <a:solidFill>
                          <a:schemeClr val="tx1"/>
                        </a:solidFill>
                        <a:effectLst/>
                        <a:latin typeface="Arial" charset="0"/>
                      </a:endParaRPr>
                    </a:p>
                  </a:txBody>
                  <a:tcPr marL="68580" marR="68580"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12700" cap="flat" cmpd="sng" algn="ctr">
                      <a:solidFill>
                        <a:srgbClr val="602320"/>
                      </a:solidFill>
                      <a:prstDash val="solid"/>
                      <a:round/>
                      <a:headEnd type="none" w="med" len="med"/>
                      <a:tailEnd type="none" w="med" len="med"/>
                    </a:lnT>
                    <a:lnB w="12700" cap="flat" cmpd="sng" algn="ctr">
                      <a:solidFill>
                        <a:srgbClr val="602320"/>
                      </a:solidFill>
                      <a:prstDash val="solid"/>
                      <a:round/>
                      <a:headEnd type="none" w="med" len="med"/>
                      <a:tailEnd type="none" w="med" len="med"/>
                    </a:lnB>
                    <a:lnTlToBr>
                      <a:noFill/>
                    </a:lnTlToBr>
                    <a:lnBlToTr>
                      <a:noFill/>
                    </a:lnBlToTr>
                    <a:solidFill>
                      <a:srgbClr val="F2F2F2"/>
                    </a:solidFill>
                  </a:tcPr>
                </a:tc>
              </a:tr>
              <a:tr h="792163">
                <a:tc vMerge="1">
                  <a:txBody>
                    <a:bodyPr/>
                    <a:lstStyle/>
                    <a:p>
                      <a:endParaRPr lang="el-GR"/>
                    </a:p>
                  </a:txBody>
                  <a:tcPr/>
                </a:tc>
                <a:tc>
                  <a:txBody>
                    <a:bodyPr/>
                    <a:lstStyle/>
                    <a:p>
                      <a:pPr marL="0" marR="0" lvl="0" indent="0" algn="l" defTabSz="914400" rtl="0" eaLnBrk="1" fontAlgn="base" latinLnBrk="0" hangingPunct="1">
                        <a:lnSpc>
                          <a:spcPct val="120000"/>
                        </a:lnSpc>
                        <a:spcBef>
                          <a:spcPts val="600"/>
                        </a:spcBef>
                        <a:spcAft>
                          <a:spcPts val="600"/>
                        </a:spcAft>
                        <a:buClrTx/>
                        <a:buSzTx/>
                        <a:buFontTx/>
                        <a:buNone/>
                        <a:tabLst/>
                      </a:pPr>
                      <a:r>
                        <a:rPr kumimoji="0" lang="el-GR" altLang="el-GR" sz="1200" b="0" i="0" u="none" strike="noStrike" cap="none" normalizeH="0" baseline="0" smtClean="0">
                          <a:ln>
                            <a:noFill/>
                          </a:ln>
                          <a:solidFill>
                            <a:schemeClr val="tx1"/>
                          </a:solidFill>
                          <a:effectLst/>
                          <a:latin typeface="Arial" charset="0"/>
                        </a:rPr>
                        <a:t>(γ) Στήριξη της ενεργειακής απόδοσης, της έξυπνης διαχείρισης της ενέργειας και της χρήσης ανανεώσιμων πηγών ενέργειας</a:t>
                      </a:r>
                      <a:r>
                        <a:rPr kumimoji="0" lang="el-GR" altLang="el-GR" sz="1200" b="1" i="0" u="none" strike="noStrike" cap="none" normalizeH="0" baseline="0" smtClean="0">
                          <a:ln>
                            <a:noFill/>
                          </a:ln>
                          <a:solidFill>
                            <a:schemeClr val="tx1"/>
                          </a:solidFill>
                          <a:effectLst/>
                          <a:latin typeface="Arial" charset="0"/>
                        </a:rPr>
                        <a:t> στις δημόσιες υποδομές</a:t>
                      </a:r>
                      <a:r>
                        <a:rPr kumimoji="0" lang="el-GR" altLang="el-GR" sz="1200" b="0" i="0" u="none" strike="noStrike" cap="none" normalizeH="0" baseline="0" smtClean="0">
                          <a:ln>
                            <a:noFill/>
                          </a:ln>
                          <a:solidFill>
                            <a:schemeClr val="tx1"/>
                          </a:solidFill>
                          <a:effectLst/>
                          <a:latin typeface="Arial" charset="0"/>
                        </a:rPr>
                        <a:t>, συμπεριλαμβανομένων των δημόσιων κτηρίων, και στον τομέα της </a:t>
                      </a:r>
                      <a:r>
                        <a:rPr kumimoji="0" lang="el-GR" altLang="el-GR" sz="1200" b="1" i="0" u="none" strike="noStrike" cap="none" normalizeH="0" baseline="0" smtClean="0">
                          <a:ln>
                            <a:noFill/>
                          </a:ln>
                          <a:solidFill>
                            <a:schemeClr val="tx1"/>
                          </a:solidFill>
                          <a:effectLst/>
                          <a:latin typeface="Arial" charset="0"/>
                        </a:rPr>
                        <a:t>στέγασης</a:t>
                      </a:r>
                      <a:endParaRPr kumimoji="0" lang="el-GR" altLang="el-GR" sz="1200" b="0" i="0" u="none" strike="noStrike" cap="none" normalizeH="0" baseline="0" smtClean="0">
                        <a:ln>
                          <a:noFill/>
                        </a:ln>
                        <a:solidFill>
                          <a:schemeClr val="tx1"/>
                        </a:solidFill>
                        <a:effectLst/>
                        <a:latin typeface="Arial" charset="0"/>
                      </a:endParaRPr>
                    </a:p>
                  </a:txBody>
                  <a:tcPr marL="68580" marR="68580"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12700" cap="flat" cmpd="sng" algn="ctr">
                      <a:solidFill>
                        <a:srgbClr val="602320"/>
                      </a:solidFill>
                      <a:prstDash val="solid"/>
                      <a:round/>
                      <a:headEnd type="none" w="med" len="med"/>
                      <a:tailEnd type="none" w="med" len="med"/>
                    </a:lnT>
                    <a:lnB w="12700" cap="flat" cmpd="sng" algn="ctr">
                      <a:solidFill>
                        <a:srgbClr val="602320"/>
                      </a:solidFill>
                      <a:prstDash val="solid"/>
                      <a:round/>
                      <a:headEnd type="none" w="med" len="med"/>
                      <a:tailEnd type="none" w="med" len="med"/>
                    </a:lnB>
                    <a:lnTlToBr>
                      <a:noFill/>
                    </a:lnTlToBr>
                    <a:lnBlToTr>
                      <a:noFill/>
                    </a:lnBlToTr>
                    <a:solidFill>
                      <a:srgbClr val="F2F2F2"/>
                    </a:solidFill>
                  </a:tcPr>
                </a:tc>
              </a:tr>
            </a:tbl>
          </a:graphicData>
        </a:graphic>
      </p:graphicFrame>
      <p:graphicFrame>
        <p:nvGraphicFramePr>
          <p:cNvPr id="47138" name="Group 34"/>
          <p:cNvGraphicFramePr>
            <a:graphicFrameLocks noGrp="1"/>
          </p:cNvGraphicFramePr>
          <p:nvPr/>
        </p:nvGraphicFramePr>
        <p:xfrm>
          <a:off x="611188" y="625475"/>
          <a:ext cx="7993062" cy="2160589"/>
        </p:xfrm>
        <a:graphic>
          <a:graphicData uri="http://schemas.openxmlformats.org/drawingml/2006/table">
            <a:tbl>
              <a:tblPr/>
              <a:tblGrid>
                <a:gridCol w="2160587"/>
                <a:gridCol w="5832475"/>
              </a:tblGrid>
              <a:tr h="287338">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l-GR" altLang="el-GR" sz="1200" b="1" i="0" u="none" strike="noStrike" cap="none" normalizeH="0" baseline="0" dirty="0" smtClean="0">
                          <a:ln>
                            <a:noFill/>
                          </a:ln>
                          <a:solidFill>
                            <a:schemeClr val="hlink"/>
                          </a:solidFill>
                          <a:effectLst/>
                          <a:latin typeface="Arial" charset="0"/>
                        </a:rPr>
                        <a:t>Θεματικός Στόχος</a:t>
                      </a:r>
                      <a:endParaRPr kumimoji="0" lang="en-US" altLang="el-GR" sz="1200" b="1" i="0" u="none" strike="noStrike" cap="none" normalizeH="0" baseline="0" dirty="0" smtClean="0">
                        <a:ln>
                          <a:noFill/>
                        </a:ln>
                        <a:solidFill>
                          <a:schemeClr val="hlink"/>
                        </a:solidFill>
                        <a:effectLst/>
                        <a:latin typeface="Arial" charset="0"/>
                      </a:endParaRPr>
                    </a:p>
                  </a:txBody>
                  <a:tcPr marL="45202" marR="45202"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12700" cap="flat" cmpd="sng" algn="ctr">
                      <a:solidFill>
                        <a:srgbClr val="602320"/>
                      </a:solidFill>
                      <a:prstDash val="solid"/>
                      <a:round/>
                      <a:headEnd type="none" w="med" len="med"/>
                      <a:tailEnd type="none" w="med" len="med"/>
                    </a:lnT>
                    <a:lnB w="25400" cap="flat" cmpd="sng" algn="ctr">
                      <a:solidFill>
                        <a:srgbClr val="60232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l-GR" altLang="el-GR" sz="1200" b="1" i="0" u="none" strike="noStrike" cap="none" normalizeH="0" baseline="0" smtClean="0">
                          <a:ln>
                            <a:noFill/>
                          </a:ln>
                          <a:solidFill>
                            <a:schemeClr val="tx1"/>
                          </a:solidFill>
                          <a:effectLst/>
                          <a:latin typeface="Arial" charset="0"/>
                        </a:rPr>
                        <a:t>Επενδυτική Προτεραιότητα</a:t>
                      </a:r>
                      <a:endParaRPr kumimoji="0" lang="en-US" altLang="el-GR" sz="1200" b="1" i="0" u="none" strike="noStrike" cap="none" normalizeH="0" baseline="0" smtClean="0">
                        <a:ln>
                          <a:noFill/>
                        </a:ln>
                        <a:solidFill>
                          <a:schemeClr val="tx1"/>
                        </a:solidFill>
                        <a:effectLst/>
                        <a:latin typeface="Arial" charset="0"/>
                      </a:endParaRPr>
                    </a:p>
                  </a:txBody>
                  <a:tcPr marL="45202" marR="45202"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12700" cap="flat" cmpd="sng" algn="ctr">
                      <a:solidFill>
                        <a:srgbClr val="602320"/>
                      </a:solidFill>
                      <a:prstDash val="solid"/>
                      <a:round/>
                      <a:headEnd type="none" w="med" len="med"/>
                      <a:tailEnd type="none" w="med" len="med"/>
                    </a:lnT>
                    <a:lnB w="25400" cap="flat" cmpd="sng" algn="ctr">
                      <a:solidFill>
                        <a:srgbClr val="602320"/>
                      </a:solidFill>
                      <a:prstDash val="solid"/>
                      <a:round/>
                      <a:headEnd type="none" w="med" len="med"/>
                      <a:tailEnd type="none" w="med" len="med"/>
                    </a:lnB>
                    <a:lnTlToBr>
                      <a:noFill/>
                    </a:lnTlToBr>
                    <a:lnBlToTr>
                      <a:noFill/>
                    </a:lnBlToTr>
                    <a:solidFill>
                      <a:srgbClr val="F2F2F2"/>
                    </a:solidFill>
                  </a:tcPr>
                </a:tc>
              </a:tr>
              <a:tr h="793750">
                <a:tc rowSpan="3">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l-GR" altLang="el-GR" sz="1200" b="1" i="0" u="none" strike="noStrike" cap="none" normalizeH="0" baseline="0" dirty="0" smtClean="0">
                          <a:ln>
                            <a:noFill/>
                          </a:ln>
                          <a:solidFill>
                            <a:schemeClr val="tx1"/>
                          </a:solidFill>
                          <a:effectLst/>
                          <a:latin typeface="Arial" charset="0"/>
                        </a:rPr>
                        <a:t>(3) Βελτίωση της ανταγωνιστικότητας των μικρομεσαίων επιχειρήσεων</a:t>
                      </a:r>
                    </a:p>
                    <a:p>
                      <a:pPr marL="0" marR="0" lvl="0" indent="0" algn="l" defTabSz="914400" rtl="0" eaLnBrk="1" fontAlgn="base" latinLnBrk="0" hangingPunct="1">
                        <a:lnSpc>
                          <a:spcPct val="100000"/>
                        </a:lnSpc>
                        <a:spcBef>
                          <a:spcPts val="200"/>
                        </a:spcBef>
                        <a:spcAft>
                          <a:spcPts val="200"/>
                        </a:spcAft>
                        <a:buClrTx/>
                        <a:buSzTx/>
                        <a:buFontTx/>
                        <a:buNone/>
                        <a:tabLst/>
                      </a:pPr>
                      <a:endParaRPr kumimoji="0" lang="el-GR" altLang="el-GR"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ts val="200"/>
                        </a:spcBef>
                        <a:spcAft>
                          <a:spcPts val="200"/>
                        </a:spcAft>
                        <a:buClrTx/>
                        <a:buSzTx/>
                        <a:buFontTx/>
                        <a:buNone/>
                        <a:tabLst/>
                      </a:pPr>
                      <a:r>
                        <a:rPr kumimoji="0" lang="el-GR" altLang="el-GR" sz="1200" b="0" i="0" u="none" strike="noStrike" cap="none" normalizeH="0" baseline="0" dirty="0" smtClean="0">
                          <a:ln>
                            <a:noFill/>
                          </a:ln>
                          <a:solidFill>
                            <a:schemeClr val="tx1"/>
                          </a:solidFill>
                          <a:effectLst/>
                          <a:latin typeface="Arial" charset="0"/>
                        </a:rPr>
                        <a:t>ΕΤΠΑ: </a:t>
                      </a:r>
                      <a:r>
                        <a:rPr kumimoji="0" lang="en-US" altLang="el-GR" sz="1200" b="0" i="0" u="none" strike="noStrike" cap="none" normalizeH="0" baseline="0" dirty="0" smtClean="0">
                          <a:ln>
                            <a:noFill/>
                          </a:ln>
                          <a:solidFill>
                            <a:schemeClr val="tx1"/>
                          </a:solidFill>
                          <a:effectLst/>
                          <a:latin typeface="Arial" charset="0"/>
                        </a:rPr>
                        <a:t>883,9</a:t>
                      </a:r>
                      <a:r>
                        <a:rPr kumimoji="0" lang="el-GR" altLang="el-GR" sz="1200" b="0" i="0" u="none" strike="noStrike" cap="none" normalizeH="0" baseline="0" dirty="0" smtClean="0">
                          <a:ln>
                            <a:noFill/>
                          </a:ln>
                          <a:solidFill>
                            <a:schemeClr val="tx1"/>
                          </a:solidFill>
                          <a:effectLst/>
                          <a:latin typeface="Arial" charset="0"/>
                        </a:rPr>
                        <a:t> εκ</a:t>
                      </a:r>
                      <a:endParaRPr kumimoji="0" lang="en-US" altLang="el-GR" sz="1200" b="0" i="0" u="none" strike="noStrike" cap="none" normalizeH="0" baseline="0" dirty="0" smtClean="0">
                        <a:ln>
                          <a:noFill/>
                        </a:ln>
                        <a:solidFill>
                          <a:schemeClr val="tx1"/>
                        </a:solidFill>
                        <a:effectLst/>
                        <a:latin typeface="Arial" charset="0"/>
                      </a:endParaRPr>
                    </a:p>
                  </a:txBody>
                  <a:tcPr marL="45202" marR="45202"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25400" cap="flat" cmpd="sng" algn="ctr">
                      <a:solidFill>
                        <a:srgbClr val="602320"/>
                      </a:solidFill>
                      <a:prstDash val="solid"/>
                      <a:round/>
                      <a:headEnd type="none" w="med" len="med"/>
                      <a:tailEnd type="none" w="med" len="med"/>
                    </a:lnT>
                    <a:lnB w="12700" cap="flat" cmpd="sng" algn="ctr">
                      <a:solidFill>
                        <a:srgbClr val="60232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20000"/>
                        </a:lnSpc>
                        <a:spcBef>
                          <a:spcPts val="600"/>
                        </a:spcBef>
                        <a:spcAft>
                          <a:spcPts val="600"/>
                        </a:spcAft>
                        <a:buClrTx/>
                        <a:buSzTx/>
                        <a:buFontTx/>
                        <a:buNone/>
                        <a:tabLst/>
                      </a:pPr>
                      <a:r>
                        <a:rPr kumimoji="0" lang="el-GR" altLang="el-GR" sz="1200" b="0" i="0" u="none" strike="noStrike" cap="none" normalizeH="0" baseline="0" smtClean="0">
                          <a:ln>
                            <a:noFill/>
                          </a:ln>
                          <a:solidFill>
                            <a:schemeClr val="tx1"/>
                          </a:solidFill>
                          <a:effectLst/>
                          <a:latin typeface="Arial" charset="0"/>
                        </a:rPr>
                        <a:t>(α) Προαγωγή της επιχειρηματικότητας, ιδίως με τη διευκόλυνση της οικονομικής αξιοποίησης </a:t>
                      </a:r>
                      <a:r>
                        <a:rPr kumimoji="0" lang="el-GR" altLang="el-GR" sz="1200" b="1" i="0" u="none" strike="noStrike" cap="none" normalizeH="0" baseline="0" smtClean="0">
                          <a:ln>
                            <a:noFill/>
                          </a:ln>
                          <a:solidFill>
                            <a:schemeClr val="tx1"/>
                          </a:solidFill>
                          <a:effectLst/>
                          <a:latin typeface="Arial" charset="0"/>
                        </a:rPr>
                        <a:t>νέων ιδεών </a:t>
                      </a:r>
                      <a:r>
                        <a:rPr kumimoji="0" lang="el-GR" altLang="el-GR" sz="1200" b="0" i="0" u="none" strike="noStrike" cap="none" normalizeH="0" baseline="0" smtClean="0">
                          <a:ln>
                            <a:noFill/>
                          </a:ln>
                          <a:solidFill>
                            <a:schemeClr val="tx1"/>
                          </a:solidFill>
                          <a:effectLst/>
                          <a:latin typeface="Arial" charset="0"/>
                        </a:rPr>
                        <a:t>και ενίσχυση της δημιουργίας </a:t>
                      </a:r>
                      <a:r>
                        <a:rPr kumimoji="0" lang="el-GR" altLang="el-GR" sz="1200" b="1" i="0" u="none" strike="noStrike" cap="none" normalizeH="0" baseline="0" smtClean="0">
                          <a:ln>
                            <a:noFill/>
                          </a:ln>
                          <a:solidFill>
                            <a:schemeClr val="tx1"/>
                          </a:solidFill>
                          <a:effectLst/>
                          <a:latin typeface="Arial" charset="0"/>
                        </a:rPr>
                        <a:t>νέων επιχειρήσεων</a:t>
                      </a:r>
                      <a:r>
                        <a:rPr kumimoji="0" lang="el-GR" altLang="el-GR" sz="1200" b="0" i="0" u="none" strike="noStrike" cap="none" normalizeH="0" baseline="0" smtClean="0">
                          <a:ln>
                            <a:noFill/>
                          </a:ln>
                          <a:solidFill>
                            <a:schemeClr val="tx1"/>
                          </a:solidFill>
                          <a:effectLst/>
                          <a:latin typeface="Arial" charset="0"/>
                        </a:rPr>
                        <a:t>, μεταξύ άλλων και μέσω </a:t>
                      </a:r>
                      <a:r>
                        <a:rPr kumimoji="0" lang="el-GR" altLang="el-GR" sz="1200" b="1" i="0" u="none" strike="noStrike" cap="none" normalizeH="0" baseline="0" smtClean="0">
                          <a:ln>
                            <a:noFill/>
                          </a:ln>
                          <a:solidFill>
                            <a:schemeClr val="tx1"/>
                          </a:solidFill>
                          <a:effectLst/>
                          <a:latin typeface="Arial" charset="0"/>
                        </a:rPr>
                        <a:t>θερμοκοιτίδων</a:t>
                      </a:r>
                      <a:r>
                        <a:rPr kumimoji="0" lang="el-GR" altLang="el-GR" sz="1200" b="0" i="0" u="none" strike="noStrike" cap="none" normalizeH="0" baseline="0" smtClean="0">
                          <a:ln>
                            <a:noFill/>
                          </a:ln>
                          <a:solidFill>
                            <a:schemeClr val="tx1"/>
                          </a:solidFill>
                          <a:effectLst/>
                          <a:latin typeface="Arial" charset="0"/>
                        </a:rPr>
                        <a:t> επιχειρήσεων</a:t>
                      </a:r>
                      <a:endParaRPr kumimoji="0" lang="en-US" altLang="el-GR" sz="1200" b="0" i="0" u="none" strike="noStrike" cap="none" normalizeH="0" baseline="0" smtClean="0">
                        <a:ln>
                          <a:noFill/>
                        </a:ln>
                        <a:solidFill>
                          <a:schemeClr val="tx1"/>
                        </a:solidFill>
                        <a:effectLst/>
                        <a:latin typeface="Arial" charset="0"/>
                      </a:endParaRPr>
                    </a:p>
                  </a:txBody>
                  <a:tcPr marL="68580" marR="68580"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25400" cap="flat" cmpd="sng" algn="ctr">
                      <a:solidFill>
                        <a:srgbClr val="602320"/>
                      </a:solidFill>
                      <a:prstDash val="solid"/>
                      <a:round/>
                      <a:headEnd type="none" w="med" len="med"/>
                      <a:tailEnd type="none" w="med" len="med"/>
                    </a:lnT>
                    <a:lnB w="12700" cap="flat" cmpd="sng" algn="ctr">
                      <a:solidFill>
                        <a:srgbClr val="602320"/>
                      </a:solidFill>
                      <a:prstDash val="solid"/>
                      <a:round/>
                      <a:headEnd type="none" w="med" len="med"/>
                      <a:tailEnd type="none" w="med" len="med"/>
                    </a:lnB>
                    <a:lnTlToBr>
                      <a:noFill/>
                    </a:lnTlToBr>
                    <a:lnBlToTr>
                      <a:noFill/>
                    </a:lnBlToTr>
                    <a:solidFill>
                      <a:srgbClr val="F2F2F2"/>
                    </a:solidFill>
                  </a:tcPr>
                </a:tc>
              </a:tr>
              <a:tr h="439738">
                <a:tc vMerge="1">
                  <a:txBody>
                    <a:bodyPr/>
                    <a:lstStyle/>
                    <a:p>
                      <a:endParaRPr lang="el-GR"/>
                    </a:p>
                  </a:txBody>
                  <a:tcPr/>
                </a:tc>
                <a:tc>
                  <a:txBody>
                    <a:bodyPr/>
                    <a:lstStyle/>
                    <a:p>
                      <a:pPr marL="0" marR="0" lvl="0" indent="0" algn="l" defTabSz="914400" rtl="0" eaLnBrk="1" fontAlgn="base" latinLnBrk="0" hangingPunct="1">
                        <a:lnSpc>
                          <a:spcPct val="120000"/>
                        </a:lnSpc>
                        <a:spcBef>
                          <a:spcPts val="600"/>
                        </a:spcBef>
                        <a:spcAft>
                          <a:spcPts val="600"/>
                        </a:spcAft>
                        <a:buClrTx/>
                        <a:buSzTx/>
                        <a:buFontTx/>
                        <a:buNone/>
                        <a:tabLst/>
                      </a:pPr>
                      <a:r>
                        <a:rPr kumimoji="0" lang="el-GR" altLang="el-GR" sz="1200" b="0" i="0" u="none" strike="noStrike" cap="none" normalizeH="0" baseline="0" smtClean="0">
                          <a:ln>
                            <a:noFill/>
                          </a:ln>
                          <a:solidFill>
                            <a:schemeClr val="tx1"/>
                          </a:solidFill>
                          <a:effectLst/>
                          <a:latin typeface="Arial" charset="0"/>
                        </a:rPr>
                        <a:t>(γ) Στήριξη της δημιουργίας και της επέκτασης </a:t>
                      </a:r>
                      <a:r>
                        <a:rPr kumimoji="0" lang="el-GR" altLang="el-GR" sz="1200" b="1" i="0" u="none" strike="noStrike" cap="none" normalizeH="0" baseline="0" smtClean="0">
                          <a:ln>
                            <a:noFill/>
                          </a:ln>
                          <a:solidFill>
                            <a:schemeClr val="tx1"/>
                          </a:solidFill>
                          <a:effectLst/>
                          <a:latin typeface="Arial" charset="0"/>
                        </a:rPr>
                        <a:t>προηγμένων ικανοτήτων </a:t>
                      </a:r>
                      <a:r>
                        <a:rPr kumimoji="0" lang="el-GR" altLang="el-GR" sz="1200" b="0" i="0" u="none" strike="noStrike" cap="none" normalizeH="0" baseline="0" smtClean="0">
                          <a:ln>
                            <a:noFill/>
                          </a:ln>
                          <a:solidFill>
                            <a:schemeClr val="tx1"/>
                          </a:solidFill>
                          <a:effectLst/>
                          <a:latin typeface="Arial" charset="0"/>
                        </a:rPr>
                        <a:t>για την ανάπτυξη προϊόντων και υπηρεσιών</a:t>
                      </a:r>
                      <a:endParaRPr kumimoji="0" lang="en-US" altLang="el-GR" sz="1200" b="0" i="0" u="none" strike="noStrike" cap="none" normalizeH="0" baseline="0" smtClean="0">
                        <a:ln>
                          <a:noFill/>
                        </a:ln>
                        <a:solidFill>
                          <a:schemeClr val="tx1"/>
                        </a:solidFill>
                        <a:effectLst/>
                        <a:latin typeface="Arial" charset="0"/>
                      </a:endParaRPr>
                    </a:p>
                  </a:txBody>
                  <a:tcPr marL="68580" marR="68580"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12700" cap="flat" cmpd="sng" algn="ctr">
                      <a:solidFill>
                        <a:srgbClr val="602320"/>
                      </a:solidFill>
                      <a:prstDash val="solid"/>
                      <a:round/>
                      <a:headEnd type="none" w="med" len="med"/>
                      <a:tailEnd type="none" w="med" len="med"/>
                    </a:lnT>
                    <a:lnB w="12700" cap="flat" cmpd="sng" algn="ctr">
                      <a:solidFill>
                        <a:srgbClr val="602320"/>
                      </a:solidFill>
                      <a:prstDash val="solid"/>
                      <a:round/>
                      <a:headEnd type="none" w="med" len="med"/>
                      <a:tailEnd type="none" w="med" len="med"/>
                    </a:lnB>
                    <a:lnTlToBr>
                      <a:noFill/>
                    </a:lnTlToBr>
                    <a:lnBlToTr>
                      <a:noFill/>
                    </a:lnBlToTr>
                    <a:solidFill>
                      <a:srgbClr val="F2F2F2"/>
                    </a:solidFill>
                  </a:tcPr>
                </a:tc>
              </a:tr>
              <a:tr h="639763">
                <a:tc vMerge="1">
                  <a:txBody>
                    <a:bodyPr/>
                    <a:lstStyle/>
                    <a:p>
                      <a:endParaRPr lang="el-GR"/>
                    </a:p>
                  </a:txBody>
                  <a:tcPr/>
                </a:tc>
                <a:tc>
                  <a:txBody>
                    <a:bodyPr/>
                    <a:lstStyle/>
                    <a:p>
                      <a:pPr marL="0" marR="0" lvl="0" indent="0" algn="l" defTabSz="914400" rtl="0" eaLnBrk="1" fontAlgn="base" latinLnBrk="0" hangingPunct="1">
                        <a:lnSpc>
                          <a:spcPct val="120000"/>
                        </a:lnSpc>
                        <a:spcBef>
                          <a:spcPts val="600"/>
                        </a:spcBef>
                        <a:spcAft>
                          <a:spcPts val="600"/>
                        </a:spcAft>
                        <a:buClrTx/>
                        <a:buSzTx/>
                        <a:buFontTx/>
                        <a:buNone/>
                        <a:tabLst/>
                      </a:pPr>
                      <a:r>
                        <a:rPr kumimoji="0" lang="el-GR" altLang="el-GR" sz="1200" b="0" i="0" u="none" strike="noStrike" cap="none" normalizeH="0" baseline="0" smtClean="0">
                          <a:ln>
                            <a:noFill/>
                          </a:ln>
                          <a:solidFill>
                            <a:schemeClr val="tx1"/>
                          </a:solidFill>
                          <a:effectLst/>
                          <a:latin typeface="Arial" charset="0"/>
                        </a:rPr>
                        <a:t>(δ) Στήριξη της ικανότητας των ΜΜΕ </a:t>
                      </a:r>
                      <a:r>
                        <a:rPr kumimoji="0" lang="el-GR" altLang="el-GR" sz="1200" b="1" i="0" u="none" strike="noStrike" cap="none" normalizeH="0" baseline="0" smtClean="0">
                          <a:ln>
                            <a:noFill/>
                          </a:ln>
                          <a:solidFill>
                            <a:schemeClr val="tx1"/>
                          </a:solidFill>
                          <a:effectLst/>
                          <a:latin typeface="Arial" charset="0"/>
                        </a:rPr>
                        <a:t>να αναπτύσσονται σε αγορές</a:t>
                      </a:r>
                      <a:r>
                        <a:rPr kumimoji="0" lang="el-GR" altLang="el-GR" sz="1200" b="0" i="0" u="none" strike="noStrike" cap="none" normalizeH="0" baseline="0" smtClean="0">
                          <a:ln>
                            <a:noFill/>
                          </a:ln>
                          <a:solidFill>
                            <a:schemeClr val="tx1"/>
                          </a:solidFill>
                          <a:effectLst/>
                          <a:latin typeface="Arial" charset="0"/>
                        </a:rPr>
                        <a:t> (περιφερειακές, εθνικές και διεθνείς) και να συμμετέχουν σε </a:t>
                      </a:r>
                      <a:r>
                        <a:rPr kumimoji="0" lang="el-GR" altLang="el-GR" sz="1200" b="1" i="0" u="none" strike="noStrike" cap="none" normalizeH="0" baseline="0" smtClean="0">
                          <a:ln>
                            <a:noFill/>
                          </a:ln>
                          <a:solidFill>
                            <a:schemeClr val="tx1"/>
                          </a:solidFill>
                          <a:effectLst/>
                          <a:latin typeface="Arial" charset="0"/>
                        </a:rPr>
                        <a:t>διαδικασίες καινοτομίας</a:t>
                      </a:r>
                      <a:endParaRPr kumimoji="0" lang="en-US" altLang="el-GR" sz="1200" b="1" i="0" u="none" strike="noStrike" cap="none" normalizeH="0" baseline="0" smtClean="0">
                        <a:ln>
                          <a:noFill/>
                        </a:ln>
                        <a:solidFill>
                          <a:schemeClr val="tx1"/>
                        </a:solidFill>
                        <a:effectLst/>
                        <a:latin typeface="Arial" charset="0"/>
                      </a:endParaRPr>
                    </a:p>
                  </a:txBody>
                  <a:tcPr marL="45202" marR="45202"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12700" cap="flat" cmpd="sng" algn="ctr">
                      <a:solidFill>
                        <a:srgbClr val="602320"/>
                      </a:solidFill>
                      <a:prstDash val="solid"/>
                      <a:round/>
                      <a:headEnd type="none" w="med" len="med"/>
                      <a:tailEnd type="none" w="med" len="med"/>
                    </a:lnT>
                    <a:lnB w="12700" cap="flat" cmpd="sng" algn="ctr">
                      <a:solidFill>
                        <a:srgbClr val="602320"/>
                      </a:solidFill>
                      <a:prstDash val="solid"/>
                      <a:round/>
                      <a:headEnd type="none" w="med" len="med"/>
                      <a:tailEnd type="none" w="med" len="med"/>
                    </a:lnB>
                    <a:lnTlToBr>
                      <a:noFill/>
                    </a:lnTlToBr>
                    <a:lnBlToTr>
                      <a:noFill/>
                    </a:lnBlToTr>
                    <a:solidFill>
                      <a:srgbClr val="F2F2F2"/>
                    </a:solidFill>
                  </a:tcPr>
                </a:tc>
              </a:tr>
            </a:tbl>
          </a:graphicData>
        </a:graphic>
      </p:graphicFrame>
    </p:spTree>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 Θέση αριθμού διαφάνειας"/>
          <p:cNvSpPr>
            <a:spLocks noGrp="1"/>
          </p:cNvSpPr>
          <p:nvPr>
            <p:ph type="sldNum" sz="quarter" idx="12"/>
          </p:nvPr>
        </p:nvSpPr>
        <p:spPr/>
        <p:txBody>
          <a:bodyPr/>
          <a:lstStyle/>
          <a:p>
            <a:pPr>
              <a:defRPr/>
            </a:pPr>
            <a:fld id="{FA015945-4787-4CA5-990F-569A9A1D9346}" type="slidenum">
              <a:rPr lang="el-GR"/>
              <a:pPr>
                <a:defRPr/>
              </a:pPr>
              <a:t>13</a:t>
            </a:fld>
            <a:endParaRPr lang="el-GR"/>
          </a:p>
        </p:txBody>
      </p:sp>
      <p:sp>
        <p:nvSpPr>
          <p:cNvPr id="27650" name="Title 1"/>
          <p:cNvSpPr>
            <a:spLocks noGrp="1"/>
          </p:cNvSpPr>
          <p:nvPr>
            <p:ph type="title" idx="4294967295"/>
          </p:nvPr>
        </p:nvSpPr>
        <p:spPr>
          <a:xfrm>
            <a:off x="468313" y="217488"/>
            <a:ext cx="8077200" cy="366712"/>
          </a:xfrm>
        </p:spPr>
        <p:txBody>
          <a:bodyPr lIns="0" tIns="0" rIns="0" bIns="0" anchor="t"/>
          <a:lstStyle/>
          <a:p>
            <a:pPr eaLnBrk="1" hangingPunct="1"/>
            <a:r>
              <a:rPr lang="el-GR" altLang="el-GR" sz="2000" smtClean="0">
                <a:solidFill>
                  <a:srgbClr val="660066"/>
                </a:solidFill>
                <a:latin typeface="Arial" charset="0"/>
              </a:rPr>
              <a:t>Θεματικοί Στόχοι / Επενδυτικές Προτεραιότητες για το ΕΠΑνΕΚ</a:t>
            </a:r>
            <a:endParaRPr lang="en-US" altLang="el-GR" sz="2000" smtClean="0">
              <a:solidFill>
                <a:srgbClr val="660066"/>
              </a:solidFill>
              <a:latin typeface="Arial" charset="0"/>
            </a:endParaRPr>
          </a:p>
        </p:txBody>
      </p:sp>
      <p:graphicFrame>
        <p:nvGraphicFramePr>
          <p:cNvPr id="44054" name="Group 22"/>
          <p:cNvGraphicFramePr>
            <a:graphicFrameLocks noGrp="1"/>
          </p:cNvGraphicFramePr>
          <p:nvPr/>
        </p:nvGraphicFramePr>
        <p:xfrm>
          <a:off x="611188" y="912813"/>
          <a:ext cx="7921625" cy="3992564"/>
        </p:xfrm>
        <a:graphic>
          <a:graphicData uri="http://schemas.openxmlformats.org/drawingml/2006/table">
            <a:tbl>
              <a:tblPr/>
              <a:tblGrid>
                <a:gridCol w="2160587"/>
                <a:gridCol w="5761038"/>
              </a:tblGrid>
              <a:tr h="288925">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l-GR" altLang="el-GR" sz="1200" b="1" i="0" u="none" strike="noStrike" cap="none" normalizeH="0" baseline="0" smtClean="0">
                          <a:ln>
                            <a:noFill/>
                          </a:ln>
                          <a:solidFill>
                            <a:schemeClr val="hlink"/>
                          </a:solidFill>
                          <a:effectLst/>
                          <a:latin typeface="Arial" charset="0"/>
                        </a:rPr>
                        <a:t>Θεματικός Στόχος</a:t>
                      </a:r>
                      <a:endParaRPr kumimoji="0" lang="en-US" altLang="el-GR" sz="1200" b="1" i="0" u="none" strike="noStrike" cap="none" normalizeH="0" baseline="0" smtClean="0">
                        <a:ln>
                          <a:noFill/>
                        </a:ln>
                        <a:solidFill>
                          <a:schemeClr val="hlink"/>
                        </a:solidFill>
                        <a:effectLst/>
                        <a:latin typeface="Arial" charset="0"/>
                      </a:endParaRPr>
                    </a:p>
                  </a:txBody>
                  <a:tcPr marL="45202" marR="45202"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12700" cap="flat" cmpd="sng" algn="ctr">
                      <a:solidFill>
                        <a:srgbClr val="602320"/>
                      </a:solidFill>
                      <a:prstDash val="solid"/>
                      <a:round/>
                      <a:headEnd type="none" w="med" len="med"/>
                      <a:tailEnd type="none" w="med" len="med"/>
                    </a:lnT>
                    <a:lnB w="25400" cap="flat" cmpd="sng" algn="ctr">
                      <a:solidFill>
                        <a:srgbClr val="60232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l-GR" altLang="el-GR" sz="1200" b="1" i="0" u="none" strike="noStrike" cap="none" normalizeH="0" baseline="0" smtClean="0">
                          <a:ln>
                            <a:noFill/>
                          </a:ln>
                          <a:solidFill>
                            <a:schemeClr val="tx1"/>
                          </a:solidFill>
                          <a:effectLst/>
                          <a:latin typeface="Arial" charset="0"/>
                        </a:rPr>
                        <a:t>Επενδυτική Προτεραιότητα</a:t>
                      </a:r>
                      <a:endParaRPr kumimoji="0" lang="en-US" altLang="el-GR" sz="1200" b="1" i="0" u="none" strike="noStrike" cap="none" normalizeH="0" baseline="0" smtClean="0">
                        <a:ln>
                          <a:noFill/>
                        </a:ln>
                        <a:solidFill>
                          <a:schemeClr val="tx1"/>
                        </a:solidFill>
                        <a:effectLst/>
                        <a:latin typeface="Arial" charset="0"/>
                      </a:endParaRPr>
                    </a:p>
                  </a:txBody>
                  <a:tcPr marL="45202" marR="45202"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12700" cap="flat" cmpd="sng" algn="ctr">
                      <a:solidFill>
                        <a:srgbClr val="602320"/>
                      </a:solidFill>
                      <a:prstDash val="solid"/>
                      <a:round/>
                      <a:headEnd type="none" w="med" len="med"/>
                      <a:tailEnd type="none" w="med" len="med"/>
                    </a:lnT>
                    <a:lnB w="25400" cap="flat" cmpd="sng" algn="ctr">
                      <a:solidFill>
                        <a:srgbClr val="602320"/>
                      </a:solidFill>
                      <a:prstDash val="solid"/>
                      <a:round/>
                      <a:headEnd type="none" w="med" len="med"/>
                      <a:tailEnd type="none" w="med" len="med"/>
                    </a:lnB>
                    <a:lnTlToBr>
                      <a:noFill/>
                    </a:lnTlToBr>
                    <a:lnBlToTr>
                      <a:noFill/>
                    </a:lnBlToTr>
                    <a:solidFill>
                      <a:srgbClr val="F2F2F2"/>
                    </a:solidFill>
                  </a:tcPr>
                </a:tc>
              </a:tr>
              <a:tr h="539750">
                <a:tc rowSpan="3">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l-GR" altLang="el-GR" sz="1200" b="1" i="0" u="none" strike="noStrike" cap="none" normalizeH="0" baseline="0" smtClean="0">
                          <a:ln>
                            <a:noFill/>
                          </a:ln>
                          <a:solidFill>
                            <a:schemeClr val="tx1"/>
                          </a:solidFill>
                          <a:effectLst/>
                          <a:latin typeface="Arial" charset="0"/>
                        </a:rPr>
                        <a:t>(6) Διατήρηση και προστασία του περιβάλλοντος και προώθηση της αποδοτικής χρήσης των πόρων</a:t>
                      </a:r>
                    </a:p>
                    <a:p>
                      <a:pPr marL="0" marR="0" lvl="0" indent="0" algn="l" defTabSz="914400" rtl="0" eaLnBrk="1" fontAlgn="base" latinLnBrk="0" hangingPunct="1">
                        <a:lnSpc>
                          <a:spcPct val="100000"/>
                        </a:lnSpc>
                        <a:spcBef>
                          <a:spcPts val="200"/>
                        </a:spcBef>
                        <a:spcAft>
                          <a:spcPts val="200"/>
                        </a:spcAft>
                        <a:buClrTx/>
                        <a:buSzTx/>
                        <a:buFontTx/>
                        <a:buNone/>
                        <a:tabLst/>
                      </a:pPr>
                      <a:endParaRPr kumimoji="0" lang="el-GR" altLang="el-GR" sz="1200" b="1"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ts val="200"/>
                        </a:spcBef>
                        <a:spcAft>
                          <a:spcPts val="200"/>
                        </a:spcAft>
                        <a:buClrTx/>
                        <a:buSzTx/>
                        <a:buFontTx/>
                        <a:buNone/>
                        <a:tabLst/>
                      </a:pPr>
                      <a:r>
                        <a:rPr kumimoji="0" lang="el-GR" altLang="el-GR" sz="1200" b="0" i="0" u="none" strike="noStrike" cap="none" normalizeH="0" baseline="0" smtClean="0">
                          <a:ln>
                            <a:noFill/>
                          </a:ln>
                          <a:solidFill>
                            <a:schemeClr val="tx1"/>
                          </a:solidFill>
                          <a:effectLst/>
                          <a:latin typeface="Arial" charset="0"/>
                        </a:rPr>
                        <a:t>ΕΤΠΑ: 10</a:t>
                      </a:r>
                      <a:r>
                        <a:rPr kumimoji="0" lang="en-US" altLang="el-GR" sz="1200" b="0" i="0" u="none" strike="noStrike" cap="none" normalizeH="0" baseline="0" smtClean="0">
                          <a:ln>
                            <a:noFill/>
                          </a:ln>
                          <a:solidFill>
                            <a:schemeClr val="tx1"/>
                          </a:solidFill>
                          <a:effectLst/>
                          <a:latin typeface="Arial" charset="0"/>
                        </a:rPr>
                        <a:t>2,3</a:t>
                      </a:r>
                      <a:r>
                        <a:rPr kumimoji="0" lang="el-GR" altLang="el-GR" sz="1200" b="0" i="0" u="none" strike="noStrike" cap="none" normalizeH="0" baseline="0" smtClean="0">
                          <a:ln>
                            <a:noFill/>
                          </a:ln>
                          <a:solidFill>
                            <a:schemeClr val="tx1"/>
                          </a:solidFill>
                          <a:effectLst/>
                          <a:latin typeface="Arial" charset="0"/>
                        </a:rPr>
                        <a:t> εκ</a:t>
                      </a:r>
                      <a:endParaRPr kumimoji="0" lang="en-US" altLang="el-GR" sz="1200" b="0" i="0" u="none" strike="noStrike" cap="none" normalizeH="0" baseline="0" smtClean="0">
                        <a:ln>
                          <a:noFill/>
                        </a:ln>
                        <a:solidFill>
                          <a:schemeClr val="tx1"/>
                        </a:solidFill>
                        <a:effectLst/>
                        <a:latin typeface="Arial" charset="0"/>
                      </a:endParaRPr>
                    </a:p>
                  </a:txBody>
                  <a:tcPr marL="45202" marR="45202"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25400" cap="flat" cmpd="sng" algn="ctr">
                      <a:solidFill>
                        <a:srgbClr val="602320"/>
                      </a:solidFill>
                      <a:prstDash val="solid"/>
                      <a:round/>
                      <a:headEnd type="none" w="med" len="med"/>
                      <a:tailEnd type="none" w="med" len="med"/>
                    </a:lnT>
                    <a:lnB w="12700" cap="flat" cmpd="sng" algn="ctr">
                      <a:solidFill>
                        <a:srgbClr val="60232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l-GR" altLang="el-GR" sz="1200" b="0" i="0" u="none" strike="noStrike" cap="none" normalizeH="0" baseline="0" smtClean="0">
                          <a:ln>
                            <a:noFill/>
                          </a:ln>
                          <a:solidFill>
                            <a:schemeClr val="tx1"/>
                          </a:solidFill>
                          <a:effectLst/>
                          <a:latin typeface="Arial" charset="0"/>
                        </a:rPr>
                        <a:t>(γ) Διατήρηση, προστασία, προαγωγή και ανάπτυξη της φυσικής και </a:t>
                      </a:r>
                      <a:r>
                        <a:rPr kumimoji="0" lang="el-GR" altLang="el-GR" sz="1200" b="1" i="0" u="none" strike="noStrike" cap="none" normalizeH="0" baseline="0" smtClean="0">
                          <a:ln>
                            <a:noFill/>
                          </a:ln>
                          <a:solidFill>
                            <a:schemeClr val="tx1"/>
                          </a:solidFill>
                          <a:effectLst/>
                          <a:latin typeface="Arial" charset="0"/>
                        </a:rPr>
                        <a:t>πολιτιστικής κληρονομιάς</a:t>
                      </a:r>
                      <a:endParaRPr kumimoji="0" lang="en-US" altLang="el-GR" sz="1200" b="1" i="0" u="none" strike="noStrike" cap="none" normalizeH="0" baseline="0" smtClean="0">
                        <a:ln>
                          <a:noFill/>
                        </a:ln>
                        <a:solidFill>
                          <a:schemeClr val="tx1"/>
                        </a:solidFill>
                        <a:effectLst/>
                        <a:latin typeface="Arial" charset="0"/>
                      </a:endParaRPr>
                    </a:p>
                  </a:txBody>
                  <a:tcPr marL="45202" marR="45202"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25400" cap="flat" cmpd="sng" algn="ctr">
                      <a:solidFill>
                        <a:srgbClr val="602320"/>
                      </a:solidFill>
                      <a:prstDash val="solid"/>
                      <a:round/>
                      <a:headEnd type="none" w="med" len="med"/>
                      <a:tailEnd type="none" w="med" len="med"/>
                    </a:lnT>
                    <a:lnB w="12700" cap="flat" cmpd="sng" algn="ctr">
                      <a:solidFill>
                        <a:srgbClr val="602320"/>
                      </a:solidFill>
                      <a:prstDash val="solid"/>
                      <a:round/>
                      <a:headEnd type="none" w="med" len="med"/>
                      <a:tailEnd type="none" w="med" len="med"/>
                    </a:lnB>
                    <a:lnTlToBr>
                      <a:noFill/>
                    </a:lnTlToBr>
                    <a:lnBlToTr>
                      <a:noFill/>
                    </a:lnBlToTr>
                    <a:solidFill>
                      <a:srgbClr val="F2F2F2"/>
                    </a:solidFill>
                  </a:tcPr>
                </a:tc>
              </a:tr>
              <a:tr h="1042988">
                <a:tc vMerge="1">
                  <a:txBody>
                    <a:bodyPr/>
                    <a:lstStyle/>
                    <a:p>
                      <a:endParaRPr lang="el-GR"/>
                    </a:p>
                  </a:txBody>
                  <a:tcPr/>
                </a:tc>
                <a:tc>
                  <a:txBody>
                    <a:bodyPr/>
                    <a:lstStyle/>
                    <a:p>
                      <a:pPr marL="0" marR="0" lvl="0" indent="0" algn="l" defTabSz="914400" rtl="0" eaLnBrk="1" fontAlgn="base" latinLnBrk="0" hangingPunct="1">
                        <a:lnSpc>
                          <a:spcPct val="120000"/>
                        </a:lnSpc>
                        <a:spcBef>
                          <a:spcPts val="600"/>
                        </a:spcBef>
                        <a:spcAft>
                          <a:spcPts val="600"/>
                        </a:spcAft>
                        <a:buClrTx/>
                        <a:buSzTx/>
                        <a:buFontTx/>
                        <a:buNone/>
                        <a:tabLst/>
                      </a:pPr>
                      <a:r>
                        <a:rPr kumimoji="0" lang="el-GR" altLang="el-GR" sz="1200" b="0" i="0" u="none" strike="noStrike" cap="none" normalizeH="0" baseline="0" smtClean="0">
                          <a:ln>
                            <a:noFill/>
                          </a:ln>
                          <a:solidFill>
                            <a:schemeClr val="tx1"/>
                          </a:solidFill>
                          <a:effectLst/>
                          <a:latin typeface="Arial" charset="0"/>
                        </a:rPr>
                        <a:t>(στ) Προώθηση καινοτόμων τεχνολογιών για τη βελτίωση της προστασίας του περιβάλλοντος και της αποδοτικότερης χρήσης των πόρων </a:t>
                      </a:r>
                      <a:r>
                        <a:rPr kumimoji="0" lang="el-GR" altLang="el-GR" sz="1200" b="1" i="0" u="none" strike="noStrike" cap="none" normalizeH="0" baseline="0" smtClean="0">
                          <a:ln>
                            <a:noFill/>
                          </a:ln>
                          <a:solidFill>
                            <a:schemeClr val="tx1"/>
                          </a:solidFill>
                          <a:effectLst/>
                          <a:latin typeface="Arial" charset="0"/>
                        </a:rPr>
                        <a:t>στον τομέα των αποβλήτων</a:t>
                      </a:r>
                      <a:r>
                        <a:rPr kumimoji="0" lang="el-GR" altLang="el-GR" sz="1200" b="0" i="0" u="none" strike="noStrike" cap="none" normalizeH="0" baseline="0" smtClean="0">
                          <a:ln>
                            <a:noFill/>
                          </a:ln>
                          <a:solidFill>
                            <a:schemeClr val="tx1"/>
                          </a:solidFill>
                          <a:effectLst/>
                          <a:latin typeface="Arial" charset="0"/>
                        </a:rPr>
                        <a:t>, των υδάτων, και σε σχέση με το έδαφος, ή για τη μείωση της ατμοσφαιρικής ρύπανσης</a:t>
                      </a:r>
                      <a:endParaRPr kumimoji="0" lang="en-US" altLang="el-GR" sz="1200" b="0" i="0" u="none" strike="noStrike" cap="none" normalizeH="0" baseline="0" smtClean="0">
                        <a:ln>
                          <a:noFill/>
                        </a:ln>
                        <a:solidFill>
                          <a:schemeClr val="tx1"/>
                        </a:solidFill>
                        <a:effectLst/>
                        <a:latin typeface="Arial" charset="0"/>
                      </a:endParaRPr>
                    </a:p>
                  </a:txBody>
                  <a:tcPr marL="68580" marR="68580"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12700" cap="flat" cmpd="sng" algn="ctr">
                      <a:solidFill>
                        <a:srgbClr val="602320"/>
                      </a:solidFill>
                      <a:prstDash val="solid"/>
                      <a:round/>
                      <a:headEnd type="none" w="med" len="med"/>
                      <a:tailEnd type="none" w="med" len="med"/>
                    </a:lnT>
                    <a:lnB w="12700" cap="flat" cmpd="sng" algn="ctr">
                      <a:solidFill>
                        <a:srgbClr val="602320"/>
                      </a:solidFill>
                      <a:prstDash val="solid"/>
                      <a:round/>
                      <a:headEnd type="none" w="med" len="med"/>
                      <a:tailEnd type="none" w="med" len="med"/>
                    </a:lnB>
                    <a:lnTlToBr>
                      <a:noFill/>
                    </a:lnTlToBr>
                    <a:lnBlToTr>
                      <a:noFill/>
                    </a:lnBlToTr>
                    <a:solidFill>
                      <a:srgbClr val="F2F2F2"/>
                    </a:solidFill>
                  </a:tcPr>
                </a:tc>
              </a:tr>
              <a:tr h="1030288">
                <a:tc vMerge="1">
                  <a:txBody>
                    <a:bodyPr/>
                    <a:lstStyle/>
                    <a:p>
                      <a:endParaRPr lang="el-GR"/>
                    </a:p>
                  </a:txBody>
                  <a:tcPr/>
                </a:tc>
                <a:tc>
                  <a:txBody>
                    <a:bodyPr/>
                    <a:lstStyle/>
                    <a:p>
                      <a:pPr marL="0" marR="0" lvl="0" indent="0" algn="l" defTabSz="914400" rtl="0" eaLnBrk="1" fontAlgn="base" latinLnBrk="0" hangingPunct="1">
                        <a:lnSpc>
                          <a:spcPct val="120000"/>
                        </a:lnSpc>
                        <a:spcBef>
                          <a:spcPts val="600"/>
                        </a:spcBef>
                        <a:spcAft>
                          <a:spcPts val="600"/>
                        </a:spcAft>
                        <a:buClrTx/>
                        <a:buSzTx/>
                        <a:buFontTx/>
                        <a:buNone/>
                        <a:tabLst/>
                      </a:pPr>
                      <a:r>
                        <a:rPr kumimoji="0" lang="el-GR" altLang="el-GR" sz="1200" b="0" i="0" u="none" strike="noStrike" cap="none" normalizeH="0" baseline="0" smtClean="0">
                          <a:ln>
                            <a:noFill/>
                          </a:ln>
                          <a:solidFill>
                            <a:schemeClr val="tx1"/>
                          </a:solidFill>
                          <a:effectLst/>
                          <a:latin typeface="Arial" charset="0"/>
                        </a:rPr>
                        <a:t>(ζ) Στήριξη της </a:t>
                      </a:r>
                      <a:r>
                        <a:rPr kumimoji="0" lang="el-GR" altLang="el-GR" sz="1200" b="1" i="0" u="none" strike="noStrike" cap="none" normalizeH="0" baseline="0" smtClean="0">
                          <a:ln>
                            <a:noFill/>
                          </a:ln>
                          <a:solidFill>
                            <a:schemeClr val="tx1"/>
                          </a:solidFill>
                          <a:effectLst/>
                          <a:latin typeface="Arial" charset="0"/>
                        </a:rPr>
                        <a:t>βιομηχανικής μετάβασης</a:t>
                      </a:r>
                      <a:r>
                        <a:rPr kumimoji="0" lang="el-GR" altLang="el-GR" sz="1200" b="0" i="0" u="none" strike="noStrike" cap="none" normalizeH="0" baseline="0" smtClean="0">
                          <a:ln>
                            <a:noFill/>
                          </a:ln>
                          <a:solidFill>
                            <a:schemeClr val="tx1"/>
                          </a:solidFill>
                          <a:effectLst/>
                          <a:latin typeface="Arial" charset="0"/>
                        </a:rPr>
                        <a:t> </a:t>
                      </a:r>
                      <a:r>
                        <a:rPr kumimoji="0" lang="el-GR" altLang="el-GR" sz="1200" b="1" i="0" u="none" strike="noStrike" cap="none" normalizeH="0" baseline="0" smtClean="0">
                          <a:ln>
                            <a:noFill/>
                          </a:ln>
                          <a:solidFill>
                            <a:schemeClr val="tx1"/>
                          </a:solidFill>
                          <a:effectLst/>
                          <a:latin typeface="Arial" charset="0"/>
                        </a:rPr>
                        <a:t>προς μια οικονομία με αποδοτική χρήση των πόρων</a:t>
                      </a:r>
                      <a:r>
                        <a:rPr kumimoji="0" lang="el-GR" altLang="el-GR" sz="1200" b="0" i="0" u="none" strike="noStrike" cap="none" normalizeH="0" baseline="0" smtClean="0">
                          <a:ln>
                            <a:noFill/>
                          </a:ln>
                          <a:solidFill>
                            <a:schemeClr val="tx1"/>
                          </a:solidFill>
                          <a:effectLst/>
                          <a:latin typeface="Arial" charset="0"/>
                        </a:rPr>
                        <a:t>, προώθηση της πράσινης ανάπτυξης, της οικολογικής καινοτομίας και της διαχείρισης περιβαλλοντικών επιδόσεων στο δημόσιο και τον ιδιωτικό τομέα</a:t>
                      </a:r>
                      <a:endParaRPr kumimoji="0" lang="en-US" altLang="el-GR" sz="1200" b="0" i="0" u="none" strike="noStrike" cap="none" normalizeH="0" baseline="0" smtClean="0">
                        <a:ln>
                          <a:noFill/>
                        </a:ln>
                        <a:solidFill>
                          <a:schemeClr val="tx1"/>
                        </a:solidFill>
                        <a:effectLst/>
                        <a:latin typeface="Arial" charset="0"/>
                      </a:endParaRPr>
                    </a:p>
                  </a:txBody>
                  <a:tcPr marL="68580" marR="68580"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12700" cap="flat" cmpd="sng" algn="ctr">
                      <a:solidFill>
                        <a:srgbClr val="602320"/>
                      </a:solidFill>
                      <a:prstDash val="solid"/>
                      <a:round/>
                      <a:headEnd type="none" w="med" len="med"/>
                      <a:tailEnd type="none" w="med" len="med"/>
                    </a:lnT>
                    <a:lnB w="12700" cap="flat" cmpd="sng" algn="ctr">
                      <a:solidFill>
                        <a:srgbClr val="602320"/>
                      </a:solidFill>
                      <a:prstDash val="solid"/>
                      <a:round/>
                      <a:headEnd type="none" w="med" len="med"/>
                      <a:tailEnd type="none" w="med" len="med"/>
                    </a:lnB>
                    <a:lnTlToBr>
                      <a:noFill/>
                    </a:lnTlToBr>
                    <a:lnBlToTr>
                      <a:noFill/>
                    </a:lnBlToTr>
                    <a:solidFill>
                      <a:srgbClr val="F2F2F2"/>
                    </a:solidFill>
                  </a:tcPr>
                </a:tc>
              </a:tr>
              <a:tr h="1090613">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l-GR" altLang="el-GR" sz="1200" b="1" i="0" u="none" strike="noStrike" cap="none" normalizeH="0" baseline="0" smtClean="0">
                          <a:ln>
                            <a:noFill/>
                          </a:ln>
                          <a:solidFill>
                            <a:schemeClr val="tx1"/>
                          </a:solidFill>
                          <a:effectLst/>
                          <a:latin typeface="Arial" charset="0"/>
                        </a:rPr>
                        <a:t>(7) Προώθηση των βιώσιμων μεταφορών και άρση των προβλημάτων σε βασικές υποδομές δικτύων</a:t>
                      </a:r>
                    </a:p>
                    <a:p>
                      <a:pPr marL="0" marR="0" lvl="0" indent="0" algn="l" defTabSz="914400" rtl="0" eaLnBrk="1" fontAlgn="base" latinLnBrk="0" hangingPunct="1">
                        <a:lnSpc>
                          <a:spcPct val="100000"/>
                        </a:lnSpc>
                        <a:spcBef>
                          <a:spcPts val="200"/>
                        </a:spcBef>
                        <a:spcAft>
                          <a:spcPts val="200"/>
                        </a:spcAft>
                        <a:buClrTx/>
                        <a:buSzTx/>
                        <a:buFontTx/>
                        <a:buNone/>
                        <a:tabLst/>
                      </a:pPr>
                      <a:r>
                        <a:rPr kumimoji="0" lang="el-GR" altLang="el-GR" sz="1200" b="0" i="0" u="none" strike="noStrike" cap="none" normalizeH="0" baseline="0" smtClean="0">
                          <a:ln>
                            <a:noFill/>
                          </a:ln>
                          <a:solidFill>
                            <a:schemeClr val="tx1"/>
                          </a:solidFill>
                          <a:effectLst/>
                          <a:latin typeface="Arial" charset="0"/>
                        </a:rPr>
                        <a:t>ΕΤΠΑ : </a:t>
                      </a:r>
                      <a:r>
                        <a:rPr kumimoji="0" lang="en-US" altLang="el-GR" sz="1200" b="0" i="0" u="none" strike="noStrike" cap="none" normalizeH="0" baseline="0" smtClean="0">
                          <a:ln>
                            <a:noFill/>
                          </a:ln>
                          <a:solidFill>
                            <a:schemeClr val="tx1"/>
                          </a:solidFill>
                          <a:effectLst/>
                          <a:latin typeface="Arial" charset="0"/>
                        </a:rPr>
                        <a:t>291,8</a:t>
                      </a:r>
                      <a:r>
                        <a:rPr kumimoji="0" lang="el-GR" altLang="el-GR" sz="1200" b="0" i="0" u="none" strike="noStrike" cap="none" normalizeH="0" baseline="0" smtClean="0">
                          <a:ln>
                            <a:noFill/>
                          </a:ln>
                          <a:solidFill>
                            <a:schemeClr val="tx1"/>
                          </a:solidFill>
                          <a:effectLst/>
                          <a:latin typeface="Arial" charset="0"/>
                        </a:rPr>
                        <a:t> εκ</a:t>
                      </a:r>
                      <a:endParaRPr kumimoji="0" lang="en-US" altLang="el-GR" sz="1200" b="0" i="0" u="none" strike="noStrike" cap="none" normalizeH="0" baseline="0" smtClean="0">
                        <a:ln>
                          <a:noFill/>
                        </a:ln>
                        <a:solidFill>
                          <a:schemeClr val="tx1"/>
                        </a:solidFill>
                        <a:effectLst/>
                        <a:latin typeface="Arial" charset="0"/>
                      </a:endParaRPr>
                    </a:p>
                  </a:txBody>
                  <a:tcPr marL="45202" marR="45202"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12700" cap="flat" cmpd="sng" algn="ctr">
                      <a:solidFill>
                        <a:srgbClr val="602320"/>
                      </a:solidFill>
                      <a:prstDash val="solid"/>
                      <a:round/>
                      <a:headEnd type="none" w="med" len="med"/>
                      <a:tailEnd type="none" w="med" len="med"/>
                    </a:lnT>
                    <a:lnB w="12700" cap="flat" cmpd="sng" algn="ctr">
                      <a:solidFill>
                        <a:srgbClr val="60232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20000"/>
                        </a:lnSpc>
                        <a:spcBef>
                          <a:spcPts val="600"/>
                        </a:spcBef>
                        <a:spcAft>
                          <a:spcPts val="600"/>
                        </a:spcAft>
                        <a:buClrTx/>
                        <a:buSzTx/>
                        <a:buFontTx/>
                        <a:buNone/>
                        <a:tabLst/>
                      </a:pPr>
                      <a:r>
                        <a:rPr kumimoji="0" lang="el-GR" altLang="el-GR" sz="1200" b="0" i="0" u="none" strike="noStrike" cap="none" normalizeH="0" baseline="0" smtClean="0">
                          <a:ln>
                            <a:noFill/>
                          </a:ln>
                          <a:solidFill>
                            <a:schemeClr val="tx1"/>
                          </a:solidFill>
                          <a:effectLst/>
                          <a:latin typeface="Arial" charset="0"/>
                        </a:rPr>
                        <a:t>(ε) Βελτίωση της ενεργειακής απόδοσης και της ασφάλειας του εφοδιασμού μέσω της ανάπτυξης έξυπνων συστημάτων διανομής, αποθήκευσης και </a:t>
                      </a:r>
                      <a:r>
                        <a:rPr kumimoji="0" lang="el-GR" altLang="el-GR" sz="1200" b="1" i="0" u="none" strike="noStrike" cap="none" normalizeH="0" baseline="0" smtClean="0">
                          <a:ln>
                            <a:noFill/>
                          </a:ln>
                          <a:solidFill>
                            <a:schemeClr val="tx1"/>
                          </a:solidFill>
                          <a:effectLst/>
                          <a:latin typeface="Arial" charset="0"/>
                        </a:rPr>
                        <a:t>μεταφοράς ενέργειας και </a:t>
                      </a:r>
                      <a:r>
                        <a:rPr kumimoji="0" lang="el-GR" altLang="el-GR" sz="1200" b="0" i="0" u="none" strike="noStrike" cap="none" normalizeH="0" baseline="0" smtClean="0">
                          <a:ln>
                            <a:noFill/>
                          </a:ln>
                          <a:solidFill>
                            <a:schemeClr val="tx1"/>
                          </a:solidFill>
                          <a:effectLst/>
                          <a:latin typeface="Arial" charset="0"/>
                        </a:rPr>
                        <a:t>μέσω της ενσωμάτωσης σε αυτά της διανεμόμενης ενέργειας από ανανεώσιμες πηγές</a:t>
                      </a:r>
                      <a:endParaRPr kumimoji="0" lang="en-US" altLang="el-GR" sz="1200" b="0" i="0" u="none" strike="noStrike" cap="none" normalizeH="0" baseline="0" smtClean="0">
                        <a:ln>
                          <a:noFill/>
                        </a:ln>
                        <a:solidFill>
                          <a:schemeClr val="tx1"/>
                        </a:solidFill>
                        <a:effectLst/>
                        <a:latin typeface="Arial" charset="0"/>
                      </a:endParaRPr>
                    </a:p>
                  </a:txBody>
                  <a:tcPr marL="68580" marR="68580"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12700" cap="flat" cmpd="sng" algn="ctr">
                      <a:solidFill>
                        <a:srgbClr val="602320"/>
                      </a:solidFill>
                      <a:prstDash val="solid"/>
                      <a:round/>
                      <a:headEnd type="none" w="med" len="med"/>
                      <a:tailEnd type="none" w="med" len="med"/>
                    </a:lnT>
                    <a:lnB w="12700" cap="flat" cmpd="sng" algn="ctr">
                      <a:solidFill>
                        <a:srgbClr val="602320"/>
                      </a:solidFill>
                      <a:prstDash val="solid"/>
                      <a:round/>
                      <a:headEnd type="none" w="med" len="med"/>
                      <a:tailEnd type="none" w="med" len="med"/>
                    </a:lnB>
                    <a:lnTlToBr>
                      <a:noFill/>
                    </a:lnTlToBr>
                    <a:lnBlToTr>
                      <a:noFill/>
                    </a:lnBlToTr>
                    <a:solidFill>
                      <a:srgbClr val="F2F2F2"/>
                    </a:solidFill>
                  </a:tcPr>
                </a:tc>
              </a:tr>
            </a:tbl>
          </a:graphicData>
        </a:graphic>
      </p:graphicFrame>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pPr>
              <a:defRPr/>
            </a:pPr>
            <a:fld id="{906FDBB8-C3BE-49E7-B5A2-DABD89084B9E}" type="slidenum">
              <a:rPr lang="el-GR"/>
              <a:pPr>
                <a:defRPr/>
              </a:pPr>
              <a:t>14</a:t>
            </a:fld>
            <a:endParaRPr lang="el-GR"/>
          </a:p>
        </p:txBody>
      </p:sp>
      <p:sp>
        <p:nvSpPr>
          <p:cNvPr id="28674" name="Rectangle 7"/>
          <p:cNvSpPr txBox="1">
            <a:spLocks noGrp="1" noChangeArrowheads="1"/>
          </p:cNvSpPr>
          <p:nvPr/>
        </p:nvSpPr>
        <p:spPr bwMode="auto">
          <a:xfrm>
            <a:off x="6553200" y="4891088"/>
            <a:ext cx="2133600" cy="396875"/>
          </a:xfrm>
          <a:prstGeom prst="rect">
            <a:avLst/>
          </a:prstGeom>
          <a:noFill/>
          <a:ln w="9525">
            <a:noFill/>
            <a:miter lim="800000"/>
            <a:headEnd/>
            <a:tailEnd/>
          </a:ln>
        </p:spPr>
        <p:txBody>
          <a:bodyPr/>
          <a:lstStyle/>
          <a:p>
            <a:pPr algn="r">
              <a:spcBef>
                <a:spcPct val="20000"/>
              </a:spcBef>
              <a:buFont typeface="Arial" charset="0"/>
              <a:buChar char="•"/>
            </a:pPr>
            <a:fld id="{D3754D99-89F2-4403-A2E6-B978D132605A}" type="slidenum">
              <a:rPr lang="el-GR" altLang="el-GR" sz="2000" b="1"/>
              <a:pPr algn="r">
                <a:spcBef>
                  <a:spcPct val="20000"/>
                </a:spcBef>
                <a:buFont typeface="Arial" charset="0"/>
                <a:buChar char="•"/>
              </a:pPr>
              <a:t>14</a:t>
            </a:fld>
            <a:endParaRPr lang="el-GR" altLang="el-GR" sz="2000" b="1"/>
          </a:p>
        </p:txBody>
      </p:sp>
      <p:sp>
        <p:nvSpPr>
          <p:cNvPr id="28675" name="Title 1"/>
          <p:cNvSpPr>
            <a:spLocks noGrp="1"/>
          </p:cNvSpPr>
          <p:nvPr>
            <p:ph type="title" idx="4294967295"/>
          </p:nvPr>
        </p:nvSpPr>
        <p:spPr>
          <a:xfrm>
            <a:off x="468313" y="217488"/>
            <a:ext cx="8077200" cy="366712"/>
          </a:xfrm>
        </p:spPr>
        <p:txBody>
          <a:bodyPr lIns="0" tIns="0" rIns="0" bIns="0" anchor="t"/>
          <a:lstStyle/>
          <a:p>
            <a:pPr eaLnBrk="1" hangingPunct="1"/>
            <a:r>
              <a:rPr lang="el-GR" altLang="el-GR" sz="2000" smtClean="0">
                <a:solidFill>
                  <a:srgbClr val="660066"/>
                </a:solidFill>
                <a:latin typeface="Arial" charset="0"/>
              </a:rPr>
              <a:t>Θεματικοί Στόχοι / Επενδυτικές Προτεραιότητες για το ΕΠΑνΕΚ</a:t>
            </a:r>
            <a:endParaRPr lang="en-US" altLang="el-GR" sz="2000" smtClean="0">
              <a:solidFill>
                <a:srgbClr val="660066"/>
              </a:solidFill>
              <a:latin typeface="Arial" charset="0"/>
            </a:endParaRPr>
          </a:p>
        </p:txBody>
      </p:sp>
      <p:graphicFrame>
        <p:nvGraphicFramePr>
          <p:cNvPr id="45080" name="Group 24"/>
          <p:cNvGraphicFramePr>
            <a:graphicFrameLocks noGrp="1"/>
          </p:cNvGraphicFramePr>
          <p:nvPr/>
        </p:nvGraphicFramePr>
        <p:xfrm>
          <a:off x="611188" y="625475"/>
          <a:ext cx="7993062" cy="4715510"/>
        </p:xfrm>
        <a:graphic>
          <a:graphicData uri="http://schemas.openxmlformats.org/drawingml/2006/table">
            <a:tbl>
              <a:tblPr/>
              <a:tblGrid>
                <a:gridCol w="2160587"/>
                <a:gridCol w="5832475"/>
              </a:tblGrid>
              <a:tr h="304800">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l-GR" altLang="el-GR" sz="1200" b="1" i="0" u="none" strike="noStrike" cap="none" normalizeH="0" baseline="0" smtClean="0">
                          <a:ln>
                            <a:noFill/>
                          </a:ln>
                          <a:solidFill>
                            <a:schemeClr val="hlink"/>
                          </a:solidFill>
                          <a:effectLst/>
                          <a:latin typeface="Arial" charset="0"/>
                        </a:rPr>
                        <a:t>Θεματικός Στόχος</a:t>
                      </a:r>
                      <a:endParaRPr kumimoji="0" lang="en-US" altLang="el-GR" sz="1200" b="1" i="0" u="none" strike="noStrike" cap="none" normalizeH="0" baseline="0" smtClean="0">
                        <a:ln>
                          <a:noFill/>
                        </a:ln>
                        <a:solidFill>
                          <a:schemeClr val="hlink"/>
                        </a:solidFill>
                        <a:effectLst/>
                        <a:latin typeface="Arial" charset="0"/>
                      </a:endParaRPr>
                    </a:p>
                  </a:txBody>
                  <a:tcPr marL="45202" marR="45202"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12700" cap="flat" cmpd="sng" algn="ctr">
                      <a:solidFill>
                        <a:srgbClr val="602320"/>
                      </a:solidFill>
                      <a:prstDash val="solid"/>
                      <a:round/>
                      <a:headEnd type="none" w="med" len="med"/>
                      <a:tailEnd type="none" w="med" len="med"/>
                    </a:lnT>
                    <a:lnB w="25400" cap="flat" cmpd="sng" algn="ctr">
                      <a:solidFill>
                        <a:srgbClr val="60232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l-GR" altLang="el-GR" sz="1200" b="1" i="0" u="none" strike="noStrike" cap="none" normalizeH="0" baseline="0" smtClean="0">
                          <a:ln>
                            <a:noFill/>
                          </a:ln>
                          <a:solidFill>
                            <a:schemeClr val="tx1"/>
                          </a:solidFill>
                          <a:effectLst/>
                          <a:latin typeface="Arial" charset="0"/>
                        </a:rPr>
                        <a:t>Επενδυτική Προτεραιότητα</a:t>
                      </a:r>
                      <a:endParaRPr kumimoji="0" lang="en-US" altLang="el-GR" sz="1200" b="1" i="0" u="none" strike="noStrike" cap="none" normalizeH="0" baseline="0" smtClean="0">
                        <a:ln>
                          <a:noFill/>
                        </a:ln>
                        <a:solidFill>
                          <a:schemeClr val="tx1"/>
                        </a:solidFill>
                        <a:effectLst/>
                        <a:latin typeface="Arial" charset="0"/>
                      </a:endParaRPr>
                    </a:p>
                  </a:txBody>
                  <a:tcPr marL="45202" marR="45202"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12700" cap="flat" cmpd="sng" algn="ctr">
                      <a:solidFill>
                        <a:srgbClr val="602320"/>
                      </a:solidFill>
                      <a:prstDash val="solid"/>
                      <a:round/>
                      <a:headEnd type="none" w="med" len="med"/>
                      <a:tailEnd type="none" w="med" len="med"/>
                    </a:lnT>
                    <a:lnB w="25400" cap="flat" cmpd="sng" algn="ctr">
                      <a:solidFill>
                        <a:srgbClr val="602320"/>
                      </a:solidFill>
                      <a:prstDash val="solid"/>
                      <a:round/>
                      <a:headEnd type="none" w="med" len="med"/>
                      <a:tailEnd type="none" w="med" len="med"/>
                    </a:lnB>
                    <a:lnTlToBr>
                      <a:noFill/>
                    </a:lnTlToBr>
                    <a:lnBlToTr>
                      <a:noFill/>
                    </a:lnBlToTr>
                    <a:solidFill>
                      <a:srgbClr val="F2F2F2"/>
                    </a:solidFill>
                  </a:tcPr>
                </a:tc>
              </a:tr>
              <a:tr h="631825">
                <a:tc rowSpan="2">
                  <a:txBody>
                    <a:bodyPr/>
                    <a:lstStyle/>
                    <a:p>
                      <a:pPr marL="0" marR="0" lvl="0" indent="0" algn="l" defTabSz="914400" rtl="0" eaLnBrk="1" fontAlgn="base" latinLnBrk="0" hangingPunct="1">
                        <a:lnSpc>
                          <a:spcPct val="70000"/>
                        </a:lnSpc>
                        <a:spcBef>
                          <a:spcPts val="200"/>
                        </a:spcBef>
                        <a:spcAft>
                          <a:spcPts val="200"/>
                        </a:spcAft>
                        <a:buClrTx/>
                        <a:buSzTx/>
                        <a:buFontTx/>
                        <a:buNone/>
                        <a:tabLst/>
                      </a:pPr>
                      <a:r>
                        <a:rPr kumimoji="0" lang="el-GR" altLang="el-GR" sz="1200" b="1" i="0" u="none" strike="noStrike" cap="none" normalizeH="0" baseline="0" smtClean="0">
                          <a:ln>
                            <a:noFill/>
                          </a:ln>
                          <a:solidFill>
                            <a:schemeClr val="tx1"/>
                          </a:solidFill>
                          <a:effectLst/>
                          <a:latin typeface="Arial" charset="0"/>
                        </a:rPr>
                        <a:t>(8) Προώθηση της</a:t>
                      </a:r>
                    </a:p>
                    <a:p>
                      <a:pPr marL="0" marR="0" lvl="0" indent="0" algn="l" defTabSz="914400" rtl="0" eaLnBrk="1" fontAlgn="base" latinLnBrk="0" hangingPunct="1">
                        <a:lnSpc>
                          <a:spcPct val="70000"/>
                        </a:lnSpc>
                        <a:spcBef>
                          <a:spcPts val="200"/>
                        </a:spcBef>
                        <a:spcAft>
                          <a:spcPts val="200"/>
                        </a:spcAft>
                        <a:buClrTx/>
                        <a:buSzTx/>
                        <a:buFontTx/>
                        <a:buNone/>
                        <a:tabLst/>
                      </a:pPr>
                      <a:r>
                        <a:rPr kumimoji="0" lang="el-GR" altLang="el-GR" sz="1200" b="1" i="0" u="none" strike="noStrike" cap="none" normalizeH="0" baseline="0" smtClean="0">
                          <a:ln>
                            <a:noFill/>
                          </a:ln>
                          <a:solidFill>
                            <a:schemeClr val="tx1"/>
                          </a:solidFill>
                          <a:effectLst/>
                          <a:latin typeface="Arial" charset="0"/>
                        </a:rPr>
                        <a:t>βιώσιμης και ποιοτικής</a:t>
                      </a:r>
                    </a:p>
                    <a:p>
                      <a:pPr marL="0" marR="0" lvl="0" indent="0" algn="l" defTabSz="914400" rtl="0" eaLnBrk="1" fontAlgn="base" latinLnBrk="0" hangingPunct="1">
                        <a:lnSpc>
                          <a:spcPct val="70000"/>
                        </a:lnSpc>
                        <a:spcBef>
                          <a:spcPts val="200"/>
                        </a:spcBef>
                        <a:spcAft>
                          <a:spcPts val="200"/>
                        </a:spcAft>
                        <a:buClrTx/>
                        <a:buSzTx/>
                        <a:buFontTx/>
                        <a:buNone/>
                        <a:tabLst/>
                      </a:pPr>
                      <a:r>
                        <a:rPr kumimoji="0" lang="el-GR" altLang="el-GR" sz="1200" b="1" i="0" u="none" strike="noStrike" cap="none" normalizeH="0" baseline="0" smtClean="0">
                          <a:ln>
                            <a:noFill/>
                          </a:ln>
                          <a:solidFill>
                            <a:schemeClr val="tx1"/>
                          </a:solidFill>
                          <a:effectLst/>
                          <a:latin typeface="Arial" charset="0"/>
                        </a:rPr>
                        <a:t>απασχόλησης και</a:t>
                      </a:r>
                    </a:p>
                    <a:p>
                      <a:pPr marL="0" marR="0" lvl="0" indent="0" algn="l" defTabSz="914400" rtl="0" eaLnBrk="1" fontAlgn="base" latinLnBrk="0" hangingPunct="1">
                        <a:lnSpc>
                          <a:spcPct val="70000"/>
                        </a:lnSpc>
                        <a:spcBef>
                          <a:spcPts val="200"/>
                        </a:spcBef>
                        <a:spcAft>
                          <a:spcPts val="200"/>
                        </a:spcAft>
                        <a:buClrTx/>
                        <a:buSzTx/>
                        <a:buFontTx/>
                        <a:buNone/>
                        <a:tabLst/>
                      </a:pPr>
                      <a:r>
                        <a:rPr kumimoji="0" lang="el-GR" altLang="el-GR" sz="1200" b="1" i="0" u="none" strike="noStrike" cap="none" normalizeH="0" baseline="0" smtClean="0">
                          <a:ln>
                            <a:noFill/>
                          </a:ln>
                          <a:solidFill>
                            <a:schemeClr val="tx1"/>
                          </a:solidFill>
                          <a:effectLst/>
                          <a:latin typeface="Arial" charset="0"/>
                        </a:rPr>
                        <a:t>υποστήριξη της</a:t>
                      </a:r>
                    </a:p>
                    <a:p>
                      <a:pPr marL="0" marR="0" lvl="0" indent="0" algn="l" defTabSz="914400" rtl="0" eaLnBrk="1" fontAlgn="base" latinLnBrk="0" hangingPunct="1">
                        <a:lnSpc>
                          <a:spcPct val="70000"/>
                        </a:lnSpc>
                        <a:spcBef>
                          <a:spcPts val="200"/>
                        </a:spcBef>
                        <a:spcAft>
                          <a:spcPts val="200"/>
                        </a:spcAft>
                        <a:buClrTx/>
                        <a:buSzTx/>
                        <a:buFontTx/>
                        <a:buNone/>
                        <a:tabLst/>
                      </a:pPr>
                      <a:r>
                        <a:rPr kumimoji="0" lang="el-GR" altLang="el-GR" sz="1200" b="1" i="0" u="none" strike="noStrike" cap="none" normalizeH="0" baseline="0" smtClean="0">
                          <a:ln>
                            <a:noFill/>
                          </a:ln>
                          <a:solidFill>
                            <a:schemeClr val="tx1"/>
                          </a:solidFill>
                          <a:effectLst/>
                          <a:latin typeface="Arial" charset="0"/>
                        </a:rPr>
                        <a:t>κινητικότητας της</a:t>
                      </a:r>
                    </a:p>
                    <a:p>
                      <a:pPr marL="0" marR="0" lvl="0" indent="0" algn="l" defTabSz="914400" rtl="0" eaLnBrk="1" fontAlgn="base" latinLnBrk="0" hangingPunct="1">
                        <a:lnSpc>
                          <a:spcPct val="70000"/>
                        </a:lnSpc>
                        <a:spcBef>
                          <a:spcPts val="200"/>
                        </a:spcBef>
                        <a:spcAft>
                          <a:spcPts val="200"/>
                        </a:spcAft>
                        <a:buClrTx/>
                        <a:buSzTx/>
                        <a:buFontTx/>
                        <a:buNone/>
                        <a:tabLst/>
                      </a:pPr>
                      <a:r>
                        <a:rPr kumimoji="0" lang="el-GR" altLang="el-GR" sz="1200" b="1" i="0" u="none" strike="noStrike" cap="none" normalizeH="0" baseline="0" smtClean="0">
                          <a:ln>
                            <a:noFill/>
                          </a:ln>
                          <a:solidFill>
                            <a:schemeClr val="tx1"/>
                          </a:solidFill>
                          <a:effectLst/>
                          <a:latin typeface="Arial" charset="0"/>
                        </a:rPr>
                        <a:t>εργασίας</a:t>
                      </a:r>
                      <a:endParaRPr kumimoji="0" lang="el-GR" altLang="el-GR" sz="12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ts val="200"/>
                        </a:spcBef>
                        <a:spcAft>
                          <a:spcPts val="200"/>
                        </a:spcAft>
                        <a:buClrTx/>
                        <a:buSzTx/>
                        <a:buFontTx/>
                        <a:buNone/>
                        <a:tabLst/>
                      </a:pPr>
                      <a:r>
                        <a:rPr kumimoji="0" lang="el-GR" altLang="el-GR" sz="1200" b="0" i="0" u="none" strike="noStrike" cap="none" normalizeH="0" baseline="0" smtClean="0">
                          <a:ln>
                            <a:noFill/>
                          </a:ln>
                          <a:solidFill>
                            <a:schemeClr val="tx1"/>
                          </a:solidFill>
                          <a:effectLst/>
                          <a:latin typeface="Arial" charset="0"/>
                        </a:rPr>
                        <a:t>ΕΚΤ: 526</a:t>
                      </a:r>
                      <a:r>
                        <a:rPr kumimoji="0" lang="en-US" altLang="el-GR" sz="1200" b="0" i="0" u="none" strike="noStrike" cap="none" normalizeH="0" baseline="0" smtClean="0">
                          <a:ln>
                            <a:noFill/>
                          </a:ln>
                          <a:solidFill>
                            <a:schemeClr val="tx1"/>
                          </a:solidFill>
                          <a:effectLst/>
                          <a:latin typeface="Arial" charset="0"/>
                        </a:rPr>
                        <a:t>,1</a:t>
                      </a:r>
                      <a:r>
                        <a:rPr kumimoji="0" lang="el-GR" altLang="el-GR" sz="1200" b="0" i="0" u="none" strike="noStrike" cap="none" normalizeH="0" baseline="0" smtClean="0">
                          <a:ln>
                            <a:noFill/>
                          </a:ln>
                          <a:solidFill>
                            <a:schemeClr val="tx1"/>
                          </a:solidFill>
                          <a:effectLst/>
                          <a:latin typeface="Arial" charset="0"/>
                        </a:rPr>
                        <a:t> εκ</a:t>
                      </a:r>
                      <a:endParaRPr kumimoji="0" lang="en-US" altLang="el-GR" sz="1200" b="0" i="0" u="none" strike="noStrike" cap="none" normalizeH="0" baseline="0" smtClean="0">
                        <a:ln>
                          <a:noFill/>
                        </a:ln>
                        <a:solidFill>
                          <a:schemeClr val="tx1"/>
                        </a:solidFill>
                        <a:effectLst/>
                        <a:latin typeface="Arial" charset="0"/>
                      </a:endParaRPr>
                    </a:p>
                  </a:txBody>
                  <a:tcPr marL="45202" marR="45202"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25400" cap="flat" cmpd="sng" algn="ctr">
                      <a:solidFill>
                        <a:srgbClr val="602320"/>
                      </a:solidFill>
                      <a:prstDash val="solid"/>
                      <a:round/>
                      <a:headEnd type="none" w="med" len="med"/>
                      <a:tailEnd type="none" w="med" len="med"/>
                    </a:lnT>
                    <a:lnB w="12700" cap="flat" cmpd="sng" algn="ctr">
                      <a:solidFill>
                        <a:srgbClr val="60232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l-GR" altLang="el-GR" sz="1200" b="0" i="0" u="none" strike="noStrike" cap="none" normalizeH="0" baseline="0" smtClean="0">
                          <a:ln>
                            <a:noFill/>
                          </a:ln>
                          <a:solidFill>
                            <a:schemeClr val="tx1"/>
                          </a:solidFill>
                          <a:effectLst/>
                          <a:latin typeface="Arial" charset="0"/>
                        </a:rPr>
                        <a:t>(</a:t>
                      </a:r>
                      <a:r>
                        <a:rPr kumimoji="0" lang="en-US" altLang="el-GR" sz="1200" b="0" i="0" u="none" strike="noStrike" cap="none" normalizeH="0" baseline="0" smtClean="0">
                          <a:ln>
                            <a:noFill/>
                          </a:ln>
                          <a:solidFill>
                            <a:schemeClr val="tx1"/>
                          </a:solidFill>
                          <a:effectLst/>
                          <a:latin typeface="Arial" charset="0"/>
                        </a:rPr>
                        <a:t>iii</a:t>
                      </a:r>
                      <a:r>
                        <a:rPr kumimoji="0" lang="el-GR" altLang="el-GR" sz="1200" b="0" i="0" u="none" strike="noStrike" cap="none" normalizeH="0" baseline="0" smtClean="0">
                          <a:ln>
                            <a:noFill/>
                          </a:ln>
                          <a:solidFill>
                            <a:schemeClr val="tx1"/>
                          </a:solidFill>
                          <a:effectLst/>
                          <a:latin typeface="Arial" charset="0"/>
                        </a:rPr>
                        <a:t>) </a:t>
                      </a:r>
                      <a:r>
                        <a:rPr kumimoji="0" lang="el-GR" altLang="el-GR" sz="1200" b="1" i="0" u="none" strike="noStrike" cap="none" normalizeH="0" baseline="0" smtClean="0">
                          <a:ln>
                            <a:noFill/>
                          </a:ln>
                          <a:solidFill>
                            <a:schemeClr val="tx1"/>
                          </a:solidFill>
                          <a:effectLst/>
                          <a:latin typeface="Arial" charset="0"/>
                        </a:rPr>
                        <a:t>Αυτοαπασχόληση</a:t>
                      </a:r>
                      <a:r>
                        <a:rPr kumimoji="0" lang="el-GR" altLang="el-GR" sz="1200" b="0" i="0" u="none" strike="noStrike" cap="none" normalizeH="0" baseline="0" smtClean="0">
                          <a:ln>
                            <a:noFill/>
                          </a:ln>
                          <a:solidFill>
                            <a:schemeClr val="tx1"/>
                          </a:solidFill>
                          <a:effectLst/>
                          <a:latin typeface="Arial" charset="0"/>
                        </a:rPr>
                        <a:t>, επιχειρηματικότητα και δημιουργία επιχειρήσεων, συμπεριλαμβανομένων </a:t>
                      </a:r>
                      <a:r>
                        <a:rPr kumimoji="0" lang="el-GR" altLang="el-GR" sz="1200" b="1" i="0" u="none" strike="noStrike" cap="none" normalizeH="0" baseline="0" smtClean="0">
                          <a:ln>
                            <a:noFill/>
                          </a:ln>
                          <a:solidFill>
                            <a:schemeClr val="tx1"/>
                          </a:solidFill>
                          <a:effectLst/>
                          <a:latin typeface="Arial" charset="0"/>
                        </a:rPr>
                        <a:t>καινοτόμων πολύ μικρών</a:t>
                      </a:r>
                      <a:r>
                        <a:rPr kumimoji="0" lang="el-GR" altLang="el-GR" sz="1200" b="0" i="0" u="none" strike="noStrike" cap="none" normalizeH="0" baseline="0" smtClean="0">
                          <a:ln>
                            <a:noFill/>
                          </a:ln>
                          <a:solidFill>
                            <a:schemeClr val="tx1"/>
                          </a:solidFill>
                          <a:effectLst/>
                          <a:latin typeface="Arial" charset="0"/>
                        </a:rPr>
                        <a:t>, μικρών και μεσαίων επιχειρήσεων</a:t>
                      </a:r>
                      <a:endParaRPr kumimoji="0" lang="en-US" altLang="el-GR" sz="1200" b="0" i="0" u="none" strike="noStrike" cap="none" normalizeH="0" baseline="0" smtClean="0">
                        <a:ln>
                          <a:noFill/>
                        </a:ln>
                        <a:solidFill>
                          <a:schemeClr val="tx1"/>
                        </a:solidFill>
                        <a:effectLst/>
                        <a:latin typeface="Arial" charset="0"/>
                      </a:endParaRPr>
                    </a:p>
                  </a:txBody>
                  <a:tcPr marL="45202" marR="45202"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25400" cap="flat" cmpd="sng" algn="ctr">
                      <a:solidFill>
                        <a:srgbClr val="602320"/>
                      </a:solidFill>
                      <a:prstDash val="solid"/>
                      <a:round/>
                      <a:headEnd type="none" w="med" len="med"/>
                      <a:tailEnd type="none" w="med" len="med"/>
                    </a:lnT>
                    <a:lnB w="12700" cap="flat" cmpd="sng" algn="ctr">
                      <a:solidFill>
                        <a:srgbClr val="602320"/>
                      </a:solidFill>
                      <a:prstDash val="solid"/>
                      <a:round/>
                      <a:headEnd type="none" w="med" len="med"/>
                      <a:tailEnd type="none" w="med" len="med"/>
                    </a:lnB>
                    <a:lnTlToBr>
                      <a:noFill/>
                    </a:lnTlToBr>
                    <a:lnBlToTr>
                      <a:noFill/>
                    </a:lnBlToTr>
                    <a:solidFill>
                      <a:srgbClr val="F2F2F2"/>
                    </a:solidFill>
                  </a:tcPr>
                </a:tc>
              </a:tr>
              <a:tr h="720725">
                <a:tc vMerge="1">
                  <a:txBody>
                    <a:bodyPr/>
                    <a:lstStyle/>
                    <a:p>
                      <a:endParaRPr lang="el-GR"/>
                    </a:p>
                  </a:txBody>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l-GR" altLang="el-GR" sz="1200" b="0" i="0" u="none" strike="noStrike" cap="none" normalizeH="0" baseline="0" smtClean="0">
                          <a:ln>
                            <a:noFill/>
                          </a:ln>
                          <a:solidFill>
                            <a:schemeClr val="tx1"/>
                          </a:solidFill>
                          <a:effectLst/>
                          <a:latin typeface="Arial" charset="0"/>
                        </a:rPr>
                        <a:t>(</a:t>
                      </a:r>
                      <a:r>
                        <a:rPr kumimoji="0" lang="en-US" altLang="el-GR" sz="1200" b="0" i="0" u="none" strike="noStrike" cap="none" normalizeH="0" baseline="0" smtClean="0">
                          <a:ln>
                            <a:noFill/>
                          </a:ln>
                          <a:solidFill>
                            <a:schemeClr val="tx1"/>
                          </a:solidFill>
                          <a:effectLst/>
                          <a:latin typeface="Arial" charset="0"/>
                        </a:rPr>
                        <a:t>v</a:t>
                      </a:r>
                      <a:r>
                        <a:rPr kumimoji="0" lang="el-GR" altLang="el-GR" sz="1200" b="0" i="0" u="none" strike="noStrike" cap="none" normalizeH="0" baseline="0" smtClean="0">
                          <a:ln>
                            <a:noFill/>
                          </a:ln>
                          <a:solidFill>
                            <a:schemeClr val="tx1"/>
                          </a:solidFill>
                          <a:effectLst/>
                          <a:latin typeface="Arial" charset="0"/>
                        </a:rPr>
                        <a:t>) </a:t>
                      </a:r>
                      <a:r>
                        <a:rPr kumimoji="0" lang="el-GR" altLang="el-GR" sz="1200" b="1" i="0" u="none" strike="noStrike" cap="none" normalizeH="0" baseline="0" smtClean="0">
                          <a:ln>
                            <a:noFill/>
                          </a:ln>
                          <a:solidFill>
                            <a:schemeClr val="tx1"/>
                          </a:solidFill>
                          <a:effectLst/>
                          <a:latin typeface="Arial" charset="0"/>
                        </a:rPr>
                        <a:t>Προσαρμογή</a:t>
                      </a:r>
                      <a:r>
                        <a:rPr kumimoji="0" lang="el-GR" altLang="el-GR" sz="1200" b="0" i="0" u="none" strike="noStrike" cap="none" normalizeH="0" baseline="0" smtClean="0">
                          <a:ln>
                            <a:noFill/>
                          </a:ln>
                          <a:solidFill>
                            <a:schemeClr val="tx1"/>
                          </a:solidFill>
                          <a:effectLst/>
                          <a:latin typeface="Arial" charset="0"/>
                        </a:rPr>
                        <a:t> των εργαζομένων, των επιχειρήσεων και των επιχειρηματιών στις αλλαγές</a:t>
                      </a:r>
                      <a:endParaRPr kumimoji="0" lang="en-US" altLang="el-GR" sz="1200" b="0" i="0" u="none" strike="noStrike" cap="none" normalizeH="0" baseline="0" smtClean="0">
                        <a:ln>
                          <a:noFill/>
                        </a:ln>
                        <a:solidFill>
                          <a:schemeClr val="tx1"/>
                        </a:solidFill>
                        <a:effectLst/>
                        <a:latin typeface="Arial" charset="0"/>
                      </a:endParaRPr>
                    </a:p>
                  </a:txBody>
                  <a:tcPr marL="45202" marR="45202"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12700" cap="flat" cmpd="sng" algn="ctr">
                      <a:solidFill>
                        <a:srgbClr val="602320"/>
                      </a:solidFill>
                      <a:prstDash val="solid"/>
                      <a:round/>
                      <a:headEnd type="none" w="med" len="med"/>
                      <a:tailEnd type="none" w="med" len="med"/>
                    </a:lnT>
                    <a:lnB w="12700" cap="flat" cmpd="sng" algn="ctr">
                      <a:solidFill>
                        <a:srgbClr val="602320"/>
                      </a:solidFill>
                      <a:prstDash val="solid"/>
                      <a:round/>
                      <a:headEnd type="none" w="med" len="med"/>
                      <a:tailEnd type="none" w="med" len="med"/>
                    </a:lnB>
                    <a:lnTlToBr>
                      <a:noFill/>
                    </a:lnTlToBr>
                    <a:lnBlToTr>
                      <a:noFill/>
                    </a:lnBlToTr>
                    <a:solidFill>
                      <a:srgbClr val="F2F2F2"/>
                    </a:solidFill>
                  </a:tcPr>
                </a:tc>
              </a:tr>
              <a:tr h="1727200">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l-GR" altLang="el-GR" sz="1200" b="1" i="0" u="none" strike="noStrike" cap="none" normalizeH="0" baseline="0" smtClean="0">
                          <a:ln>
                            <a:noFill/>
                          </a:ln>
                          <a:solidFill>
                            <a:schemeClr val="tx1"/>
                          </a:solidFill>
                          <a:effectLst/>
                          <a:latin typeface="Arial" charset="0"/>
                        </a:rPr>
                        <a:t>(10) Επένδυση στην εκπαίδευση, την κατάρτιση και την επαγγελματική κατάρτιση για την απόκτηση δεξιοτήτων και τη δια βίου μάθηση</a:t>
                      </a:r>
                    </a:p>
                    <a:p>
                      <a:pPr marL="0" marR="0" lvl="0" indent="0" algn="l" defTabSz="914400" rtl="0" eaLnBrk="1" fontAlgn="base" latinLnBrk="0" hangingPunct="1">
                        <a:lnSpc>
                          <a:spcPct val="100000"/>
                        </a:lnSpc>
                        <a:spcBef>
                          <a:spcPts val="200"/>
                        </a:spcBef>
                        <a:spcAft>
                          <a:spcPts val="200"/>
                        </a:spcAft>
                        <a:buClrTx/>
                        <a:buSzTx/>
                        <a:buFontTx/>
                        <a:buNone/>
                        <a:tabLst/>
                      </a:pPr>
                      <a:endParaRPr kumimoji="0" lang="el-GR" altLang="el-GR" sz="1200" b="1"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ts val="200"/>
                        </a:spcBef>
                        <a:spcAft>
                          <a:spcPts val="200"/>
                        </a:spcAft>
                        <a:buClrTx/>
                        <a:buSzTx/>
                        <a:buFontTx/>
                        <a:buNone/>
                        <a:tabLst/>
                      </a:pPr>
                      <a:r>
                        <a:rPr kumimoji="0" lang="el-GR" altLang="el-GR" sz="1200" b="0" i="0" u="none" strike="noStrike" cap="none" normalizeH="0" baseline="0" smtClean="0">
                          <a:ln>
                            <a:noFill/>
                          </a:ln>
                          <a:solidFill>
                            <a:schemeClr val="tx1"/>
                          </a:solidFill>
                          <a:effectLst/>
                          <a:latin typeface="Arial" charset="0"/>
                        </a:rPr>
                        <a:t>ΕΚΤ: 5</a:t>
                      </a:r>
                      <a:r>
                        <a:rPr kumimoji="0" lang="en-US" altLang="el-GR" sz="1200" b="0" i="0" u="none" strike="noStrike" cap="none" normalizeH="0" baseline="0" smtClean="0">
                          <a:ln>
                            <a:noFill/>
                          </a:ln>
                          <a:solidFill>
                            <a:schemeClr val="tx1"/>
                          </a:solidFill>
                          <a:effectLst/>
                          <a:latin typeface="Arial" charset="0"/>
                        </a:rPr>
                        <a:t>2,6</a:t>
                      </a:r>
                      <a:r>
                        <a:rPr kumimoji="0" lang="el-GR" altLang="el-GR" sz="1200" b="0" i="0" u="none" strike="noStrike" cap="none" normalizeH="0" baseline="0" smtClean="0">
                          <a:ln>
                            <a:noFill/>
                          </a:ln>
                          <a:solidFill>
                            <a:schemeClr val="tx1"/>
                          </a:solidFill>
                          <a:effectLst/>
                          <a:latin typeface="Arial" charset="0"/>
                        </a:rPr>
                        <a:t> εκ</a:t>
                      </a:r>
                      <a:endParaRPr kumimoji="0" lang="en-US" altLang="el-GR" sz="1200" b="0" i="0" u="none" strike="noStrike" cap="none" normalizeH="0" baseline="0" smtClean="0">
                        <a:ln>
                          <a:noFill/>
                        </a:ln>
                        <a:solidFill>
                          <a:schemeClr val="tx1"/>
                        </a:solidFill>
                        <a:effectLst/>
                        <a:latin typeface="Arial" charset="0"/>
                      </a:endParaRPr>
                    </a:p>
                  </a:txBody>
                  <a:tcPr marL="45202" marR="45202"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12700" cap="flat" cmpd="sng" algn="ctr">
                      <a:solidFill>
                        <a:srgbClr val="602320"/>
                      </a:solidFill>
                      <a:prstDash val="solid"/>
                      <a:round/>
                      <a:headEnd type="none" w="med" len="med"/>
                      <a:tailEnd type="none" w="med" len="med"/>
                    </a:lnT>
                    <a:lnB w="12700" cap="flat" cmpd="sng" algn="ctr">
                      <a:solidFill>
                        <a:srgbClr val="60232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20000"/>
                        </a:lnSpc>
                        <a:spcBef>
                          <a:spcPts val="600"/>
                        </a:spcBef>
                        <a:spcAft>
                          <a:spcPts val="600"/>
                        </a:spcAft>
                        <a:buClrTx/>
                        <a:buSzTx/>
                        <a:buFontTx/>
                        <a:buNone/>
                        <a:tabLst/>
                      </a:pPr>
                      <a:r>
                        <a:rPr kumimoji="0" lang="en-US" altLang="el-GR" sz="1200" b="0" i="0" u="none" strike="noStrike" cap="none" normalizeH="0" baseline="0" smtClean="0">
                          <a:ln>
                            <a:noFill/>
                          </a:ln>
                          <a:solidFill>
                            <a:schemeClr val="tx1"/>
                          </a:solidFill>
                          <a:effectLst/>
                          <a:latin typeface="Arial" charset="0"/>
                        </a:rPr>
                        <a:t>(iv</a:t>
                      </a:r>
                      <a:r>
                        <a:rPr kumimoji="0" lang="el-GR" altLang="el-GR" sz="1200" b="0" i="0" u="none" strike="noStrike" cap="none" normalizeH="0" baseline="0" smtClean="0">
                          <a:ln>
                            <a:noFill/>
                          </a:ln>
                          <a:solidFill>
                            <a:schemeClr val="tx1"/>
                          </a:solidFill>
                          <a:effectLst/>
                          <a:latin typeface="Arial" charset="0"/>
                        </a:rPr>
                        <a:t>) </a:t>
                      </a:r>
                      <a:r>
                        <a:rPr kumimoji="0" lang="el-GR" altLang="el-GR" sz="1200" b="1" i="0" u="none" strike="noStrike" cap="none" normalizeH="0" baseline="0" smtClean="0">
                          <a:ln>
                            <a:noFill/>
                          </a:ln>
                          <a:solidFill>
                            <a:schemeClr val="tx1"/>
                          </a:solidFill>
                          <a:effectLst/>
                          <a:latin typeface="Arial" charset="0"/>
                        </a:rPr>
                        <a:t>Βελτίωση της συνάφειας των συστημάτων εκπαίδευσης και κατάρτισης με την αγορά εργασίας</a:t>
                      </a:r>
                      <a:r>
                        <a:rPr kumimoji="0" lang="el-GR" altLang="el-GR" sz="1200" b="0" i="0" u="none" strike="noStrike" cap="none" normalizeH="0" baseline="0" smtClean="0">
                          <a:ln>
                            <a:noFill/>
                          </a:ln>
                          <a:solidFill>
                            <a:schemeClr val="tx1"/>
                          </a:solidFill>
                          <a:effectLst/>
                          <a:latin typeface="Arial" charset="0"/>
                        </a:rPr>
                        <a:t>, τη διευκόλυνση της μετάβασης από την εκπαίδευση στην εργασία και της βελτίωσης των συστημάτων εκπαίδευσης και κατάρτισης και της ποιότητάς τους, μεταξύ άλλων μέσω </a:t>
                      </a:r>
                      <a:r>
                        <a:rPr kumimoji="0" lang="el-GR" altLang="el-GR" sz="1200" b="1" i="0" u="none" strike="noStrike" cap="none" normalizeH="0" baseline="0" smtClean="0">
                          <a:ln>
                            <a:noFill/>
                          </a:ln>
                          <a:solidFill>
                            <a:schemeClr val="tx1"/>
                          </a:solidFill>
                          <a:effectLst/>
                          <a:latin typeface="Arial" charset="0"/>
                        </a:rPr>
                        <a:t>μηχανισμών πρόβλεψης των αναγκών σε δεξιότητες</a:t>
                      </a:r>
                      <a:r>
                        <a:rPr kumimoji="0" lang="el-GR" altLang="el-GR" sz="1200" b="0" i="0" u="none" strike="noStrike" cap="none" normalizeH="0" baseline="0" smtClean="0">
                          <a:ln>
                            <a:noFill/>
                          </a:ln>
                          <a:solidFill>
                            <a:schemeClr val="tx1"/>
                          </a:solidFill>
                          <a:effectLst/>
                          <a:latin typeface="Arial" charset="0"/>
                        </a:rPr>
                        <a:t>, την προσαρμογή των προγραμμάτων σπουδών και την καθιέρωση και ανάπτυξη συστημάτων μάθησης με βάση την εργασία, συμπεριλαμβανομένων διττών συστημάτων μάθησης και μαθητείας·</a:t>
                      </a:r>
                      <a:endParaRPr kumimoji="0" lang="en-US" altLang="el-GR" sz="1200" b="0" i="0" u="none" strike="noStrike" cap="none" normalizeH="0" baseline="0" smtClean="0">
                        <a:ln>
                          <a:noFill/>
                        </a:ln>
                        <a:solidFill>
                          <a:schemeClr val="tx1"/>
                        </a:solidFill>
                        <a:effectLst/>
                        <a:latin typeface="Arial" charset="0"/>
                      </a:endParaRPr>
                    </a:p>
                  </a:txBody>
                  <a:tcPr marL="68580" marR="68580"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12700" cap="flat" cmpd="sng" algn="ctr">
                      <a:solidFill>
                        <a:srgbClr val="602320"/>
                      </a:solidFill>
                      <a:prstDash val="solid"/>
                      <a:round/>
                      <a:headEnd type="none" w="med" len="med"/>
                      <a:tailEnd type="none" w="med" len="med"/>
                    </a:lnT>
                    <a:lnB w="12700" cap="flat" cmpd="sng" algn="ctr">
                      <a:solidFill>
                        <a:srgbClr val="602320"/>
                      </a:solidFill>
                      <a:prstDash val="solid"/>
                      <a:round/>
                      <a:headEnd type="none" w="med" len="med"/>
                      <a:tailEnd type="none" w="med" len="med"/>
                    </a:lnB>
                    <a:lnTlToBr>
                      <a:noFill/>
                    </a:lnTlToBr>
                    <a:lnBlToTr>
                      <a:noFill/>
                    </a:lnBlToTr>
                    <a:solidFill>
                      <a:srgbClr val="F2F2F2"/>
                    </a:solidFill>
                  </a:tcPr>
                </a:tc>
              </a:tr>
              <a:tr h="1330325">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l-GR" altLang="el-GR" sz="1200" b="1" i="0" u="none" strike="noStrike" cap="none" normalizeH="0" baseline="0" smtClean="0">
                          <a:ln>
                            <a:noFill/>
                          </a:ln>
                          <a:solidFill>
                            <a:schemeClr val="tx1"/>
                          </a:solidFill>
                          <a:effectLst/>
                          <a:latin typeface="Arial" charset="0"/>
                        </a:rPr>
                        <a:t>(11) Ενίσχυση της θεσμικής ικανότητας των δημόσιων αρχών και των ενδιαφερόμενων φορέων και της αποτελεσματικής δημόσιας διοίκησης</a:t>
                      </a:r>
                    </a:p>
                    <a:p>
                      <a:pPr marL="0" marR="0" lvl="0" indent="0" algn="l" defTabSz="914400" rtl="0" eaLnBrk="1" fontAlgn="base" latinLnBrk="0" hangingPunct="1">
                        <a:lnSpc>
                          <a:spcPct val="100000"/>
                        </a:lnSpc>
                        <a:spcBef>
                          <a:spcPts val="200"/>
                        </a:spcBef>
                        <a:spcAft>
                          <a:spcPts val="200"/>
                        </a:spcAft>
                        <a:buClrTx/>
                        <a:buSzTx/>
                        <a:buFontTx/>
                        <a:buNone/>
                        <a:tabLst/>
                      </a:pPr>
                      <a:r>
                        <a:rPr kumimoji="0" lang="el-GR" altLang="el-GR" sz="1200" b="0" i="0" u="none" strike="noStrike" cap="none" normalizeH="0" baseline="0" smtClean="0">
                          <a:ln>
                            <a:noFill/>
                          </a:ln>
                          <a:solidFill>
                            <a:schemeClr val="tx1"/>
                          </a:solidFill>
                          <a:effectLst/>
                          <a:latin typeface="Arial" charset="0"/>
                        </a:rPr>
                        <a:t>ΕΚΤ: 84</a:t>
                      </a:r>
                      <a:r>
                        <a:rPr kumimoji="0" lang="en-US" altLang="el-GR" sz="1200" b="0" i="0" u="none" strike="noStrike" cap="none" normalizeH="0" baseline="0" smtClean="0">
                          <a:ln>
                            <a:noFill/>
                          </a:ln>
                          <a:solidFill>
                            <a:schemeClr val="tx1"/>
                          </a:solidFill>
                          <a:effectLst/>
                          <a:latin typeface="Arial" charset="0"/>
                        </a:rPr>
                        <a:t>,3</a:t>
                      </a:r>
                      <a:r>
                        <a:rPr kumimoji="0" lang="el-GR" altLang="el-GR" sz="1200" b="0" i="0" u="none" strike="noStrike" cap="none" normalizeH="0" baseline="0" smtClean="0">
                          <a:ln>
                            <a:noFill/>
                          </a:ln>
                          <a:solidFill>
                            <a:schemeClr val="tx1"/>
                          </a:solidFill>
                          <a:effectLst/>
                          <a:latin typeface="Arial" charset="0"/>
                        </a:rPr>
                        <a:t> εκ</a:t>
                      </a:r>
                      <a:endParaRPr kumimoji="0" lang="en-US" altLang="el-GR" sz="1200" b="0" i="0" u="none" strike="noStrike" cap="none" normalizeH="0" baseline="0" smtClean="0">
                        <a:ln>
                          <a:noFill/>
                        </a:ln>
                        <a:solidFill>
                          <a:schemeClr val="tx1"/>
                        </a:solidFill>
                        <a:effectLst/>
                        <a:latin typeface="Arial" charset="0"/>
                      </a:endParaRPr>
                    </a:p>
                  </a:txBody>
                  <a:tcPr marL="45202" marR="45202"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12700" cap="flat" cmpd="sng" algn="ctr">
                      <a:solidFill>
                        <a:srgbClr val="602320"/>
                      </a:solidFill>
                      <a:prstDash val="solid"/>
                      <a:round/>
                      <a:headEnd type="none" w="med" len="med"/>
                      <a:tailEnd type="none" w="med" len="med"/>
                    </a:lnT>
                    <a:lnB w="12700" cap="flat" cmpd="sng" algn="ctr">
                      <a:solidFill>
                        <a:srgbClr val="60232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200" b="0" i="0" u="none" strike="noStrike" cap="none" normalizeH="0" baseline="0" smtClean="0">
                          <a:ln>
                            <a:noFill/>
                          </a:ln>
                          <a:solidFill>
                            <a:schemeClr val="tx1"/>
                          </a:solidFill>
                          <a:effectLst/>
                          <a:latin typeface="Arial" charset="0"/>
                        </a:rPr>
                        <a:t>(</a:t>
                      </a:r>
                      <a:r>
                        <a:rPr kumimoji="0" lang="en-US" altLang="el-GR" sz="1200" b="0" i="0" u="none" strike="noStrike" cap="none" normalizeH="0" baseline="0" smtClean="0">
                          <a:ln>
                            <a:noFill/>
                          </a:ln>
                          <a:solidFill>
                            <a:schemeClr val="tx1"/>
                          </a:solidFill>
                          <a:effectLst/>
                          <a:latin typeface="Arial" charset="0"/>
                        </a:rPr>
                        <a:t>i</a:t>
                      </a:r>
                      <a:r>
                        <a:rPr kumimoji="0" lang="el-GR" altLang="el-GR" sz="1200" b="0" i="0" u="none" strike="noStrike" cap="none" normalizeH="0" baseline="0" smtClean="0">
                          <a:ln>
                            <a:noFill/>
                          </a:ln>
                          <a:solidFill>
                            <a:schemeClr val="tx1"/>
                          </a:solidFill>
                          <a:effectLst/>
                          <a:latin typeface="Arial" charset="0"/>
                        </a:rPr>
                        <a:t>) Επένδυση στη </a:t>
                      </a:r>
                      <a:r>
                        <a:rPr kumimoji="0" lang="el-GR" altLang="el-GR" sz="1200" b="1" i="0" u="none" strike="noStrike" cap="none" normalizeH="0" baseline="0" smtClean="0">
                          <a:ln>
                            <a:noFill/>
                          </a:ln>
                          <a:solidFill>
                            <a:schemeClr val="tx1"/>
                          </a:solidFill>
                          <a:effectLst/>
                          <a:latin typeface="Arial" charset="0"/>
                        </a:rPr>
                        <a:t>θεσμική ικανότητα </a:t>
                      </a:r>
                      <a:r>
                        <a:rPr kumimoji="0" lang="el-GR" altLang="el-GR" sz="1200" b="0" i="0" u="none" strike="noStrike" cap="none" normalizeH="0" baseline="0" smtClean="0">
                          <a:ln>
                            <a:noFill/>
                          </a:ln>
                          <a:solidFill>
                            <a:schemeClr val="tx1"/>
                          </a:solidFill>
                          <a:effectLst/>
                          <a:latin typeface="Arial" charset="0"/>
                        </a:rPr>
                        <a:t>και στην </a:t>
                      </a:r>
                      <a:r>
                        <a:rPr kumimoji="0" lang="el-GR" altLang="el-GR" sz="1200" b="1" i="0" u="none" strike="noStrike" cap="none" normalizeH="0" baseline="0" smtClean="0">
                          <a:ln>
                            <a:noFill/>
                          </a:ln>
                          <a:solidFill>
                            <a:schemeClr val="tx1"/>
                          </a:solidFill>
                          <a:effectLst/>
                          <a:latin typeface="Arial" charset="0"/>
                        </a:rPr>
                        <a:t>αποτελεσματικότητα της δημόσιας διοίκησης</a:t>
                      </a:r>
                      <a:r>
                        <a:rPr kumimoji="0" lang="el-GR" altLang="el-GR" sz="1200" b="0" i="0" u="none" strike="noStrike" cap="none" normalizeH="0" baseline="0" smtClean="0">
                          <a:ln>
                            <a:noFill/>
                          </a:ln>
                          <a:solidFill>
                            <a:schemeClr val="tx1"/>
                          </a:solidFill>
                          <a:effectLst/>
                          <a:latin typeface="Arial" charset="0"/>
                        </a:rPr>
                        <a:t> και των δημοσίων υπηρεσιών σε εθνικό, περιφερειακό και τοπικό επίπεδο με στόχο τις μεταρρυθμίσεις, την καλύτερη κανονιστική ρύθμιση και την ορθή διακυβέρνηση.</a:t>
                      </a:r>
                      <a:endParaRPr kumimoji="0" lang="en-US" altLang="el-GR" sz="1200" b="0" i="0" u="none" strike="noStrike" cap="none" normalizeH="0" baseline="0" smtClean="0">
                        <a:ln>
                          <a:noFill/>
                        </a:ln>
                        <a:solidFill>
                          <a:schemeClr val="tx1"/>
                        </a:solidFill>
                        <a:effectLst/>
                        <a:latin typeface="Arial" charset="0"/>
                      </a:endParaRPr>
                    </a:p>
                  </a:txBody>
                  <a:tcPr marL="68580" marR="68580" marT="0" marB="0" anchor="ctr" horzOverflow="overflow">
                    <a:lnL w="12700" cap="flat" cmpd="sng" algn="ctr">
                      <a:solidFill>
                        <a:srgbClr val="602320"/>
                      </a:solidFill>
                      <a:prstDash val="solid"/>
                      <a:round/>
                      <a:headEnd type="none" w="med" len="med"/>
                      <a:tailEnd type="none" w="med" len="med"/>
                    </a:lnL>
                    <a:lnR w="12700" cap="flat" cmpd="sng" algn="ctr">
                      <a:solidFill>
                        <a:srgbClr val="602320"/>
                      </a:solidFill>
                      <a:prstDash val="solid"/>
                      <a:round/>
                      <a:headEnd type="none" w="med" len="med"/>
                      <a:tailEnd type="none" w="med" len="med"/>
                    </a:lnR>
                    <a:lnT w="12700" cap="flat" cmpd="sng" algn="ctr">
                      <a:solidFill>
                        <a:srgbClr val="602320"/>
                      </a:solidFill>
                      <a:prstDash val="solid"/>
                      <a:round/>
                      <a:headEnd type="none" w="med" len="med"/>
                      <a:tailEnd type="none" w="med" len="med"/>
                    </a:lnT>
                    <a:lnB w="12700" cap="flat" cmpd="sng" algn="ctr">
                      <a:solidFill>
                        <a:srgbClr val="602320"/>
                      </a:solidFill>
                      <a:prstDash val="solid"/>
                      <a:round/>
                      <a:headEnd type="none" w="med" len="med"/>
                      <a:tailEnd type="none" w="med" len="med"/>
                    </a:lnB>
                    <a:lnTlToBr>
                      <a:noFill/>
                    </a:lnTlToBr>
                    <a:lnBlToTr>
                      <a:noFill/>
                    </a:lnBlToTr>
                    <a:solidFill>
                      <a:srgbClr val="F2F2F2"/>
                    </a:solidFill>
                  </a:tcPr>
                </a:tc>
              </a:tr>
            </a:tbl>
          </a:graphicData>
        </a:graphic>
      </p:graphicFrame>
    </p:spTree>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42223542-9D63-419B-BE96-B7726950A5C6}" type="slidenum">
              <a:rPr lang="el-GR" smtClean="0"/>
              <a:pPr>
                <a:defRPr/>
              </a:pPr>
              <a:t>15</a:t>
            </a:fld>
            <a:endParaRPr lang="el-GR"/>
          </a:p>
        </p:txBody>
      </p:sp>
      <p:pic>
        <p:nvPicPr>
          <p:cNvPr id="3" name="Picture 4"/>
          <p:cNvPicPr>
            <a:picLocks noChangeAspect="1" noChangeArrowheads="1"/>
          </p:cNvPicPr>
          <p:nvPr/>
        </p:nvPicPr>
        <p:blipFill>
          <a:blip r:embed="rId2"/>
          <a:srcRect/>
          <a:stretch>
            <a:fillRect/>
          </a:stretch>
        </p:blipFill>
        <p:spPr bwMode="auto">
          <a:xfrm>
            <a:off x="539551" y="0"/>
            <a:ext cx="7939303" cy="5593804"/>
          </a:xfrm>
          <a:prstGeom prst="rect">
            <a:avLst/>
          </a:prstGeom>
          <a:noFill/>
          <a:ln w="9525">
            <a:noFill/>
            <a:miter lim="800000"/>
            <a:headEnd/>
            <a:tailEnd/>
          </a:ln>
        </p:spPr>
      </p:pic>
    </p:spTree>
    <p:extLst>
      <p:ext uri="{BB962C8B-B14F-4D97-AF65-F5344CB8AC3E}">
        <p14:creationId xmlns:p14="http://schemas.microsoft.com/office/powerpoint/2010/main" val="3039333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 Θέση αριθμού διαφάνειας"/>
          <p:cNvSpPr>
            <a:spLocks noGrp="1"/>
          </p:cNvSpPr>
          <p:nvPr>
            <p:ph type="sldNum" sz="quarter" idx="12"/>
          </p:nvPr>
        </p:nvSpPr>
        <p:spPr/>
        <p:txBody>
          <a:bodyPr/>
          <a:lstStyle/>
          <a:p>
            <a:pPr>
              <a:defRPr/>
            </a:pPr>
            <a:fld id="{AFC65440-62CB-4FF5-BB00-D065182B3765}" type="slidenum">
              <a:rPr lang="el-GR"/>
              <a:pPr>
                <a:defRPr/>
              </a:pPr>
              <a:t>16</a:t>
            </a:fld>
            <a:endParaRPr lang="el-GR"/>
          </a:p>
        </p:txBody>
      </p:sp>
      <p:sp>
        <p:nvSpPr>
          <p:cNvPr id="30722" name="Title 1"/>
          <p:cNvSpPr>
            <a:spLocks/>
          </p:cNvSpPr>
          <p:nvPr/>
        </p:nvSpPr>
        <p:spPr bwMode="auto">
          <a:xfrm>
            <a:off x="468313" y="49213"/>
            <a:ext cx="8431212" cy="366712"/>
          </a:xfrm>
          <a:prstGeom prst="rect">
            <a:avLst/>
          </a:prstGeom>
          <a:noFill/>
          <a:ln w="9525">
            <a:noFill/>
            <a:miter lim="800000"/>
            <a:headEnd/>
            <a:tailEnd/>
          </a:ln>
        </p:spPr>
        <p:txBody>
          <a:bodyPr lIns="0" tIns="0" rIns="0" bIns="0"/>
          <a:lstStyle/>
          <a:p>
            <a:pPr algn="ctr">
              <a:spcBef>
                <a:spcPct val="20000"/>
              </a:spcBef>
              <a:buFont typeface="Arial" charset="0"/>
              <a:buNone/>
            </a:pPr>
            <a:r>
              <a:rPr lang="el-GR" altLang="el-GR" sz="2400" b="1" i="1">
                <a:solidFill>
                  <a:srgbClr val="660066"/>
                </a:solidFill>
              </a:rPr>
              <a:t>Διάρθρωση Επιχειρησιακού Προγράμματος</a:t>
            </a:r>
            <a:endParaRPr lang="en-US" altLang="el-GR" sz="2400" b="1" i="1">
              <a:solidFill>
                <a:srgbClr val="660066"/>
              </a:solidFill>
            </a:endParaRPr>
          </a:p>
        </p:txBody>
      </p:sp>
      <p:pic>
        <p:nvPicPr>
          <p:cNvPr id="30723" name="Picture 5"/>
          <p:cNvPicPr>
            <a:picLocks noChangeAspect="1" noChangeArrowheads="1"/>
          </p:cNvPicPr>
          <p:nvPr/>
        </p:nvPicPr>
        <p:blipFill>
          <a:blip r:embed="rId2"/>
          <a:srcRect/>
          <a:stretch>
            <a:fillRect/>
          </a:stretch>
        </p:blipFill>
        <p:spPr bwMode="auto">
          <a:xfrm>
            <a:off x="892175" y="528638"/>
            <a:ext cx="7496175" cy="4948237"/>
          </a:xfrm>
          <a:prstGeom prst="rect">
            <a:avLst/>
          </a:prstGeom>
          <a:noFill/>
          <a:ln w="9525">
            <a:noFill/>
            <a:miter lim="800000"/>
            <a:headEnd/>
            <a:tailEnd/>
          </a:ln>
        </p:spPr>
      </p:pic>
    </p:spTree>
    <p:extLst>
      <p:ext uri="{BB962C8B-B14F-4D97-AF65-F5344CB8AC3E}">
        <p14:creationId xmlns:p14="http://schemas.microsoft.com/office/powerpoint/2010/main" val="3446601762"/>
      </p:ext>
    </p:extLst>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5 - Θέση αριθμού διαφάνειας"/>
          <p:cNvSpPr>
            <a:spLocks noGrp="1"/>
          </p:cNvSpPr>
          <p:nvPr>
            <p:ph type="sldNum" sz="quarter" idx="12"/>
          </p:nvPr>
        </p:nvSpPr>
        <p:spPr/>
        <p:txBody>
          <a:bodyPr/>
          <a:lstStyle/>
          <a:p>
            <a:pPr>
              <a:defRPr/>
            </a:pPr>
            <a:fld id="{F1FB35F6-6463-497B-B46F-B6F8B19A8E63}" type="slidenum">
              <a:rPr lang="el-GR"/>
              <a:pPr>
                <a:defRPr/>
              </a:pPr>
              <a:t>17</a:t>
            </a:fld>
            <a:endParaRPr lang="el-GR"/>
          </a:p>
        </p:txBody>
      </p:sp>
      <p:sp>
        <p:nvSpPr>
          <p:cNvPr id="29698" name="1 - Τίτλος"/>
          <p:cNvSpPr>
            <a:spLocks noGrp="1"/>
          </p:cNvSpPr>
          <p:nvPr>
            <p:ph type="ctrTitle" idx="4294967295"/>
          </p:nvPr>
        </p:nvSpPr>
        <p:spPr>
          <a:xfrm>
            <a:off x="685800" y="1774825"/>
            <a:ext cx="7772400" cy="1225550"/>
          </a:xfrm>
        </p:spPr>
        <p:txBody>
          <a:bodyPr/>
          <a:lstStyle/>
          <a:p>
            <a:pPr eaLnBrk="1" hangingPunct="1"/>
            <a:endParaRPr lang="el-GR" smtClean="0"/>
          </a:p>
        </p:txBody>
      </p:sp>
      <p:sp>
        <p:nvSpPr>
          <p:cNvPr id="3" name="2 - Υπότιτλος"/>
          <p:cNvSpPr>
            <a:spLocks noGrp="1"/>
          </p:cNvSpPr>
          <p:nvPr>
            <p:ph type="subTitle" idx="4294967295"/>
          </p:nvPr>
        </p:nvSpPr>
        <p:spPr>
          <a:xfrm>
            <a:off x="1371600" y="3238500"/>
            <a:ext cx="6400800" cy="1460500"/>
          </a:xfrm>
        </p:spPr>
        <p:txBody>
          <a:bodyPr rtlCol="0">
            <a:normAutofit/>
          </a:bodyPr>
          <a:lstStyle/>
          <a:p>
            <a:pPr marL="0" indent="0" algn="ctr" eaLnBrk="1" fontAlgn="auto" hangingPunct="1">
              <a:spcAft>
                <a:spcPts val="0"/>
              </a:spcAft>
              <a:buFont typeface="Arial" pitchFamily="34" charset="0"/>
              <a:buNone/>
              <a:defRPr/>
            </a:pPr>
            <a:endParaRPr lang="el-GR">
              <a:solidFill>
                <a:schemeClr val="tx1">
                  <a:tint val="75000"/>
                </a:schemeClr>
              </a:solidFill>
            </a:endParaRPr>
          </a:p>
        </p:txBody>
      </p:sp>
      <p:pic>
        <p:nvPicPr>
          <p:cNvPr id="29700" name="7 - Εικόνα" descr="Slide 2.png"/>
          <p:cNvPicPr>
            <a:picLocks noChangeAspect="1"/>
          </p:cNvPicPr>
          <p:nvPr/>
        </p:nvPicPr>
        <p:blipFill>
          <a:blip r:embed="rId2"/>
          <a:srcRect/>
          <a:stretch>
            <a:fillRect/>
          </a:stretch>
        </p:blipFill>
        <p:spPr bwMode="auto">
          <a:xfrm>
            <a:off x="0" y="-22225"/>
            <a:ext cx="9144000" cy="5715000"/>
          </a:xfrm>
          <a:prstGeom prst="rect">
            <a:avLst/>
          </a:prstGeom>
          <a:noFill/>
          <a:ln w="9525">
            <a:noFill/>
            <a:miter lim="800000"/>
            <a:headEnd/>
            <a:tailEnd/>
          </a:ln>
        </p:spPr>
      </p:pic>
      <p:pic>
        <p:nvPicPr>
          <p:cNvPr id="29701" name="8 - Εικόνα" descr="logos.png"/>
          <p:cNvPicPr>
            <a:picLocks noChangeAspect="1"/>
          </p:cNvPicPr>
          <p:nvPr/>
        </p:nvPicPr>
        <p:blipFill>
          <a:blip r:embed="rId3"/>
          <a:srcRect/>
          <a:stretch>
            <a:fillRect/>
          </a:stretch>
        </p:blipFill>
        <p:spPr bwMode="auto">
          <a:xfrm>
            <a:off x="3276600" y="5089525"/>
            <a:ext cx="2590800" cy="492125"/>
          </a:xfrm>
          <a:prstGeom prst="rect">
            <a:avLst/>
          </a:prstGeom>
          <a:noFill/>
          <a:ln w="9525">
            <a:noFill/>
            <a:miter lim="800000"/>
            <a:headEnd/>
            <a:tailEnd/>
          </a:ln>
        </p:spPr>
      </p:pic>
      <p:pic>
        <p:nvPicPr>
          <p:cNvPr id="29702" name="9 - Εικόνα" descr="Header.png"/>
          <p:cNvPicPr>
            <a:picLocks noChangeAspect="1"/>
          </p:cNvPicPr>
          <p:nvPr/>
        </p:nvPicPr>
        <p:blipFill>
          <a:blip r:embed="rId4"/>
          <a:srcRect/>
          <a:stretch>
            <a:fillRect/>
          </a:stretch>
        </p:blipFill>
        <p:spPr bwMode="auto">
          <a:xfrm>
            <a:off x="1692275" y="20638"/>
            <a:ext cx="5832475" cy="860425"/>
          </a:xfrm>
          <a:prstGeom prst="rect">
            <a:avLst/>
          </a:prstGeom>
          <a:noFill/>
          <a:ln w="9525">
            <a:noFill/>
            <a:miter lim="800000"/>
            <a:headEnd/>
            <a:tailEnd/>
          </a:ln>
        </p:spPr>
      </p:pic>
      <p:sp>
        <p:nvSpPr>
          <p:cNvPr id="29703" name="1 - Τίτλος"/>
          <p:cNvSpPr txBox="1">
            <a:spLocks/>
          </p:cNvSpPr>
          <p:nvPr/>
        </p:nvSpPr>
        <p:spPr bwMode="auto">
          <a:xfrm>
            <a:off x="71438" y="2209800"/>
            <a:ext cx="2555875" cy="1143000"/>
          </a:xfrm>
          <a:prstGeom prst="rect">
            <a:avLst/>
          </a:prstGeom>
          <a:noFill/>
          <a:ln w="9525">
            <a:noFill/>
            <a:miter lim="800000"/>
            <a:headEnd/>
            <a:tailEnd/>
          </a:ln>
        </p:spPr>
        <p:txBody>
          <a:bodyPr anchor="ctr"/>
          <a:lstStyle/>
          <a:p>
            <a:pPr algn="ctr"/>
            <a:r>
              <a:rPr lang="el-GR" sz="2700" b="1" i="1">
                <a:solidFill>
                  <a:srgbClr val="003399"/>
                </a:solidFill>
                <a:latin typeface="Calibri" pitchFamily="34" charset="0"/>
              </a:rPr>
              <a:t>Άξονες </a:t>
            </a:r>
            <a:br>
              <a:rPr lang="el-GR" sz="2700" b="1" i="1">
                <a:solidFill>
                  <a:srgbClr val="003399"/>
                </a:solidFill>
                <a:latin typeface="Calibri" pitchFamily="34" charset="0"/>
              </a:rPr>
            </a:br>
            <a:r>
              <a:rPr lang="el-GR" sz="2700" b="1" i="1">
                <a:solidFill>
                  <a:srgbClr val="003399"/>
                </a:solidFill>
                <a:latin typeface="Calibri" pitchFamily="34" charset="0"/>
              </a:rPr>
              <a:t>Προτεραιότητας</a:t>
            </a:r>
            <a:endParaRPr lang="el-GR" sz="2700" i="1">
              <a:solidFill>
                <a:srgbClr val="003399"/>
              </a:solidFill>
              <a:latin typeface="Calibri" pitchFamily="34" charset="0"/>
            </a:endParaRPr>
          </a:p>
        </p:txBody>
      </p:sp>
      <p:sp>
        <p:nvSpPr>
          <p:cNvPr id="4" name="Rectangle 3"/>
          <p:cNvSpPr/>
          <p:nvPr/>
        </p:nvSpPr>
        <p:spPr>
          <a:xfrm>
            <a:off x="2555875" y="1128713"/>
            <a:ext cx="6588125" cy="5762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1" name="Rectangle 10"/>
          <p:cNvSpPr/>
          <p:nvPr/>
        </p:nvSpPr>
        <p:spPr>
          <a:xfrm>
            <a:off x="2600325" y="1920875"/>
            <a:ext cx="6543675" cy="865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3" name="Rectangle 12"/>
          <p:cNvSpPr/>
          <p:nvPr/>
        </p:nvSpPr>
        <p:spPr>
          <a:xfrm>
            <a:off x="2587625" y="3073400"/>
            <a:ext cx="6556375" cy="576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5" name="Rectangle 14"/>
          <p:cNvSpPr/>
          <p:nvPr/>
        </p:nvSpPr>
        <p:spPr>
          <a:xfrm>
            <a:off x="2587625" y="3794125"/>
            <a:ext cx="6556375" cy="433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6" name="Rectangle 15"/>
          <p:cNvSpPr/>
          <p:nvPr/>
        </p:nvSpPr>
        <p:spPr>
          <a:xfrm>
            <a:off x="2555875" y="4370388"/>
            <a:ext cx="6588125" cy="40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29709" name="2 - Θέση περιεχομένου"/>
          <p:cNvSpPr txBox="1">
            <a:spLocks/>
          </p:cNvSpPr>
          <p:nvPr/>
        </p:nvSpPr>
        <p:spPr bwMode="auto">
          <a:xfrm>
            <a:off x="2517775" y="1128713"/>
            <a:ext cx="6911975" cy="3744912"/>
          </a:xfrm>
          <a:prstGeom prst="rect">
            <a:avLst/>
          </a:prstGeom>
          <a:noFill/>
          <a:ln w="9525">
            <a:noFill/>
            <a:miter lim="800000"/>
            <a:headEnd/>
            <a:tailEnd/>
          </a:ln>
        </p:spPr>
        <p:txBody>
          <a:bodyPr/>
          <a:lstStyle/>
          <a:p>
            <a:r>
              <a:rPr lang="el-GR" altLang="el-GR" b="1">
                <a:solidFill>
                  <a:srgbClr val="FFFFFF"/>
                </a:solidFill>
                <a:latin typeface="Calibri" pitchFamily="34" charset="0"/>
              </a:rPr>
              <a:t>ΑΠ 01 : </a:t>
            </a:r>
            <a:r>
              <a:rPr lang="el-GR" b="1">
                <a:solidFill>
                  <a:srgbClr val="DCE6F2"/>
                </a:solidFill>
                <a:latin typeface="Calibri" pitchFamily="34" charset="0"/>
              </a:rPr>
              <a:t>«Ανάπτυξη επιχειρηματικότητας με Τομεακές προτεραιότητες» </a:t>
            </a:r>
            <a:r>
              <a:rPr lang="el-GR">
                <a:solidFill>
                  <a:srgbClr val="DCE6F2"/>
                </a:solidFill>
                <a:latin typeface="Calibri" pitchFamily="34" charset="0"/>
              </a:rPr>
              <a:t>προϋπολογισμού </a:t>
            </a:r>
            <a:r>
              <a:rPr lang="el-GR" b="1">
                <a:solidFill>
                  <a:srgbClr val="DCE6F2"/>
                </a:solidFill>
                <a:latin typeface="Calibri" pitchFamily="34" charset="0"/>
              </a:rPr>
              <a:t>2.367,8 </a:t>
            </a:r>
            <a:r>
              <a:rPr lang="el-GR">
                <a:solidFill>
                  <a:srgbClr val="DCE6F2"/>
                </a:solidFill>
                <a:latin typeface="Calibri" pitchFamily="34" charset="0"/>
              </a:rPr>
              <a:t>εκ.€ - </a:t>
            </a:r>
            <a:r>
              <a:rPr lang="en-US" altLang="el-GR" b="1">
                <a:solidFill>
                  <a:srgbClr val="FFFF00"/>
                </a:solidFill>
                <a:latin typeface="Calibri" pitchFamily="34" charset="0"/>
              </a:rPr>
              <a:t>50,76%</a:t>
            </a:r>
            <a:endParaRPr lang="el-GR">
              <a:solidFill>
                <a:srgbClr val="DCE6F2"/>
              </a:solidFill>
              <a:latin typeface="Calibri" pitchFamily="34" charset="0"/>
            </a:endParaRPr>
          </a:p>
          <a:p>
            <a:pPr>
              <a:buFont typeface="Arial" charset="0"/>
              <a:buChar char="•"/>
            </a:pPr>
            <a:endParaRPr lang="el-GR">
              <a:solidFill>
                <a:srgbClr val="DCE6F2"/>
              </a:solidFill>
              <a:latin typeface="Calibri" pitchFamily="34" charset="0"/>
            </a:endParaRPr>
          </a:p>
          <a:p>
            <a:r>
              <a:rPr lang="el-GR" altLang="el-GR" b="1">
                <a:solidFill>
                  <a:srgbClr val="FFFFFF"/>
                </a:solidFill>
                <a:latin typeface="Calibri" pitchFamily="34" charset="0"/>
              </a:rPr>
              <a:t>ΑΠ 02 : </a:t>
            </a:r>
            <a:r>
              <a:rPr lang="el-GR" b="1">
                <a:solidFill>
                  <a:srgbClr val="FFFFFF"/>
                </a:solidFill>
                <a:latin typeface="Calibri" pitchFamily="34" charset="0"/>
              </a:rPr>
              <a:t>«</a:t>
            </a:r>
            <a:r>
              <a:rPr lang="el-GR" b="1">
                <a:solidFill>
                  <a:srgbClr val="DCE6F2"/>
                </a:solidFill>
                <a:latin typeface="Calibri" pitchFamily="34" charset="0"/>
              </a:rPr>
              <a:t>Προσαρμογή εργαζομένων, επιχειρήσεων και επιχειρηματικού περιβάλλοντος στις νέες αναπτυξιακές απαιτήσεις»</a:t>
            </a:r>
            <a:r>
              <a:rPr lang="el-GR">
                <a:solidFill>
                  <a:srgbClr val="DCE6F2"/>
                </a:solidFill>
                <a:latin typeface="Calibri" pitchFamily="34" charset="0"/>
              </a:rPr>
              <a:t> προϋπολογισμού </a:t>
            </a:r>
            <a:r>
              <a:rPr lang="el-GR" b="1">
                <a:solidFill>
                  <a:srgbClr val="DCE6F2"/>
                </a:solidFill>
                <a:latin typeface="Calibri" pitchFamily="34" charset="0"/>
              </a:rPr>
              <a:t>849,9 </a:t>
            </a:r>
            <a:r>
              <a:rPr lang="el-GR">
                <a:solidFill>
                  <a:srgbClr val="DCE6F2"/>
                </a:solidFill>
                <a:latin typeface="Calibri" pitchFamily="34" charset="0"/>
              </a:rPr>
              <a:t>εκ.€ </a:t>
            </a:r>
            <a:r>
              <a:rPr lang="el-GR" b="1">
                <a:solidFill>
                  <a:srgbClr val="FFFF00"/>
                </a:solidFill>
                <a:latin typeface="Calibri" pitchFamily="34" charset="0"/>
              </a:rPr>
              <a:t>- </a:t>
            </a:r>
            <a:r>
              <a:rPr lang="en-US" altLang="el-GR" b="1">
                <a:solidFill>
                  <a:srgbClr val="FFFF00"/>
                </a:solidFill>
                <a:latin typeface="Calibri" pitchFamily="34" charset="0"/>
              </a:rPr>
              <a:t>18,22%</a:t>
            </a:r>
            <a:endParaRPr lang="el-GR" b="1">
              <a:solidFill>
                <a:srgbClr val="FFFF00"/>
              </a:solidFill>
              <a:latin typeface="Calibri" pitchFamily="34" charset="0"/>
            </a:endParaRPr>
          </a:p>
          <a:p>
            <a:r>
              <a:rPr lang="el-GR" altLang="el-GR" b="1">
                <a:solidFill>
                  <a:srgbClr val="FFFFFF"/>
                </a:solidFill>
                <a:latin typeface="Calibri" pitchFamily="34" charset="0"/>
              </a:rPr>
              <a:t/>
            </a:r>
            <a:br>
              <a:rPr lang="el-GR" altLang="el-GR" b="1">
                <a:solidFill>
                  <a:srgbClr val="FFFFFF"/>
                </a:solidFill>
                <a:latin typeface="Calibri" pitchFamily="34" charset="0"/>
              </a:rPr>
            </a:br>
            <a:r>
              <a:rPr lang="el-GR" altLang="el-GR" b="1">
                <a:solidFill>
                  <a:srgbClr val="FFFFFF"/>
                </a:solidFill>
                <a:latin typeface="Calibri" pitchFamily="34" charset="0"/>
              </a:rPr>
              <a:t>ΑΠ 03: </a:t>
            </a:r>
            <a:r>
              <a:rPr lang="el-GR" b="1">
                <a:solidFill>
                  <a:srgbClr val="DCE6F2"/>
                </a:solidFill>
                <a:latin typeface="Calibri" pitchFamily="34" charset="0"/>
              </a:rPr>
              <a:t>«Ανάπτυξη μηχανισμών στήριξης της επιχειρηματικότητας»  </a:t>
            </a:r>
            <a:r>
              <a:rPr lang="el-GR">
                <a:solidFill>
                  <a:srgbClr val="DCE6F2"/>
                </a:solidFill>
                <a:latin typeface="Calibri" pitchFamily="34" charset="0"/>
              </a:rPr>
              <a:t>προϋπολογισμού </a:t>
            </a:r>
            <a:r>
              <a:rPr lang="el-GR" b="1">
                <a:solidFill>
                  <a:srgbClr val="DCE6F2"/>
                </a:solidFill>
                <a:latin typeface="Calibri" pitchFamily="34" charset="0"/>
              </a:rPr>
              <a:t>1.360,9</a:t>
            </a:r>
            <a:r>
              <a:rPr lang="el-GR">
                <a:solidFill>
                  <a:srgbClr val="DCE6F2"/>
                </a:solidFill>
                <a:latin typeface="Calibri" pitchFamily="34" charset="0"/>
              </a:rPr>
              <a:t> εκ.€ </a:t>
            </a:r>
            <a:r>
              <a:rPr lang="el-GR" b="1">
                <a:solidFill>
                  <a:srgbClr val="FFFF00"/>
                </a:solidFill>
                <a:latin typeface="Calibri" pitchFamily="34" charset="0"/>
              </a:rPr>
              <a:t>- </a:t>
            </a:r>
            <a:r>
              <a:rPr lang="en-US" altLang="el-GR" b="1">
                <a:solidFill>
                  <a:srgbClr val="FFFF00"/>
                </a:solidFill>
                <a:latin typeface="Calibri" pitchFamily="34" charset="0"/>
              </a:rPr>
              <a:t>29,17%</a:t>
            </a:r>
            <a:endParaRPr lang="el-GR" altLang="el-GR" b="1">
              <a:solidFill>
                <a:srgbClr val="FFFF00"/>
              </a:solidFill>
              <a:latin typeface="Calibri" pitchFamily="34" charset="0"/>
            </a:endParaRPr>
          </a:p>
          <a:p>
            <a:r>
              <a:rPr lang="el-GR" altLang="el-GR" b="1">
                <a:solidFill>
                  <a:srgbClr val="FFFFFF"/>
                </a:solidFill>
                <a:latin typeface="Calibri" pitchFamily="34" charset="0"/>
              </a:rPr>
              <a:t/>
            </a:r>
            <a:br>
              <a:rPr lang="el-GR" altLang="el-GR" b="1">
                <a:solidFill>
                  <a:srgbClr val="FFFFFF"/>
                </a:solidFill>
                <a:latin typeface="Calibri" pitchFamily="34" charset="0"/>
              </a:rPr>
            </a:br>
            <a:r>
              <a:rPr lang="el-GR" altLang="el-GR" b="1">
                <a:solidFill>
                  <a:srgbClr val="FFFFFF"/>
                </a:solidFill>
                <a:latin typeface="Calibri" pitchFamily="34" charset="0"/>
              </a:rPr>
              <a:t>ΑΠ 04: </a:t>
            </a:r>
            <a:r>
              <a:rPr lang="el-GR" b="1">
                <a:solidFill>
                  <a:srgbClr val="FFFFFF"/>
                </a:solidFill>
                <a:latin typeface="Calibri" pitchFamily="34" charset="0"/>
              </a:rPr>
              <a:t>«</a:t>
            </a:r>
            <a:r>
              <a:rPr lang="el-GR" b="1">
                <a:solidFill>
                  <a:srgbClr val="DCE6F2"/>
                </a:solidFill>
                <a:latin typeface="Calibri" pitchFamily="34" charset="0"/>
              </a:rPr>
              <a:t>Τεχνική Συνδρομή ΕΤΠΑ»</a:t>
            </a:r>
            <a:r>
              <a:rPr lang="el-GR">
                <a:solidFill>
                  <a:srgbClr val="DCE6F2"/>
                </a:solidFill>
                <a:latin typeface="Calibri" pitchFamily="34" charset="0"/>
              </a:rPr>
              <a:t> προϋπολογισμού </a:t>
            </a:r>
            <a:r>
              <a:rPr lang="el-GR" b="1">
                <a:solidFill>
                  <a:srgbClr val="DCE6F2"/>
                </a:solidFill>
                <a:latin typeface="Calibri" pitchFamily="34" charset="0"/>
              </a:rPr>
              <a:t>70,5 εκ.€ </a:t>
            </a:r>
            <a:r>
              <a:rPr lang="el-GR" b="1">
                <a:solidFill>
                  <a:srgbClr val="FFFF00"/>
                </a:solidFill>
                <a:latin typeface="Calibri" pitchFamily="34" charset="0"/>
              </a:rPr>
              <a:t>- </a:t>
            </a:r>
            <a:r>
              <a:rPr lang="el-GR" altLang="el-GR" b="1">
                <a:solidFill>
                  <a:srgbClr val="FFFF00"/>
                </a:solidFill>
                <a:latin typeface="Calibri" pitchFamily="34" charset="0"/>
              </a:rPr>
              <a:t>1</a:t>
            </a:r>
            <a:r>
              <a:rPr lang="en-US" altLang="el-GR" b="1">
                <a:solidFill>
                  <a:srgbClr val="FFFF00"/>
                </a:solidFill>
                <a:latin typeface="Calibri" pitchFamily="34" charset="0"/>
              </a:rPr>
              <a:t>,</a:t>
            </a:r>
            <a:r>
              <a:rPr lang="el-GR" altLang="el-GR" b="1">
                <a:solidFill>
                  <a:srgbClr val="FFFF00"/>
                </a:solidFill>
                <a:latin typeface="Calibri" pitchFamily="34" charset="0"/>
              </a:rPr>
              <a:t>5</a:t>
            </a:r>
            <a:r>
              <a:rPr lang="en-US" altLang="el-GR" b="1">
                <a:solidFill>
                  <a:srgbClr val="FFFF00"/>
                </a:solidFill>
                <a:latin typeface="Calibri" pitchFamily="34" charset="0"/>
              </a:rPr>
              <a:t>%</a:t>
            </a:r>
            <a:endParaRPr lang="el-GR" b="1">
              <a:solidFill>
                <a:srgbClr val="FFFF00"/>
              </a:solidFill>
              <a:latin typeface="Calibri" pitchFamily="34" charset="0"/>
            </a:endParaRPr>
          </a:p>
          <a:p>
            <a:pPr>
              <a:buFont typeface="Arial" charset="0"/>
              <a:buChar char="•"/>
            </a:pPr>
            <a:endParaRPr lang="el-GR" b="1">
              <a:solidFill>
                <a:srgbClr val="FFFF00"/>
              </a:solidFill>
              <a:latin typeface="Calibri" pitchFamily="34" charset="0"/>
            </a:endParaRPr>
          </a:p>
          <a:p>
            <a:r>
              <a:rPr lang="el-GR" altLang="el-GR" b="1">
                <a:solidFill>
                  <a:srgbClr val="FFFFFF"/>
                </a:solidFill>
                <a:latin typeface="Calibri" pitchFamily="34" charset="0"/>
              </a:rPr>
              <a:t>ΑΠ 05: </a:t>
            </a:r>
            <a:r>
              <a:rPr lang="el-GR" b="1">
                <a:solidFill>
                  <a:srgbClr val="FFFFFF"/>
                </a:solidFill>
                <a:latin typeface="Calibri" pitchFamily="34" charset="0"/>
              </a:rPr>
              <a:t>«</a:t>
            </a:r>
            <a:r>
              <a:rPr lang="el-GR" b="1">
                <a:solidFill>
                  <a:srgbClr val="DCE6F2"/>
                </a:solidFill>
                <a:latin typeface="Calibri" pitchFamily="34" charset="0"/>
              </a:rPr>
              <a:t>Τεχνική Συνδρομή ΕΚΤ»</a:t>
            </a:r>
            <a:r>
              <a:rPr lang="el-GR">
                <a:solidFill>
                  <a:srgbClr val="DCE6F2"/>
                </a:solidFill>
                <a:latin typeface="Calibri" pitchFamily="34" charset="0"/>
              </a:rPr>
              <a:t> προϋπολογισμού </a:t>
            </a:r>
            <a:r>
              <a:rPr lang="el-GR" b="1">
                <a:solidFill>
                  <a:srgbClr val="DCE6F2"/>
                </a:solidFill>
                <a:latin typeface="Calibri" pitchFamily="34" charset="0"/>
              </a:rPr>
              <a:t>16 εκ.€ </a:t>
            </a:r>
            <a:r>
              <a:rPr lang="el-GR" b="1">
                <a:solidFill>
                  <a:srgbClr val="FFFF00"/>
                </a:solidFill>
                <a:latin typeface="Calibri" pitchFamily="34" charset="0"/>
              </a:rPr>
              <a:t>- 0,34%</a:t>
            </a:r>
          </a:p>
        </p:txBody>
      </p:sp>
    </p:spTree>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 Θέση αριθμού διαφάνειας"/>
          <p:cNvSpPr>
            <a:spLocks noGrp="1"/>
          </p:cNvSpPr>
          <p:nvPr>
            <p:ph type="sldNum" sz="quarter" idx="12"/>
          </p:nvPr>
        </p:nvSpPr>
        <p:spPr/>
        <p:txBody>
          <a:bodyPr/>
          <a:lstStyle/>
          <a:p>
            <a:pPr>
              <a:defRPr/>
            </a:pPr>
            <a:fld id="{6B7C210A-A0F3-46E3-8735-E736FE22344A}" type="slidenum">
              <a:rPr lang="el-GR"/>
              <a:pPr>
                <a:defRPr/>
              </a:pPr>
              <a:t>18</a:t>
            </a:fld>
            <a:endParaRPr lang="el-GR"/>
          </a:p>
        </p:txBody>
      </p:sp>
      <p:sp>
        <p:nvSpPr>
          <p:cNvPr id="31746" name="Rectangle 7"/>
          <p:cNvSpPr txBox="1">
            <a:spLocks noGrp="1" noChangeArrowheads="1"/>
          </p:cNvSpPr>
          <p:nvPr/>
        </p:nvSpPr>
        <p:spPr bwMode="auto">
          <a:xfrm>
            <a:off x="6553200" y="5203825"/>
            <a:ext cx="2133600" cy="396875"/>
          </a:xfrm>
          <a:prstGeom prst="rect">
            <a:avLst/>
          </a:prstGeom>
          <a:noFill/>
          <a:ln w="9525">
            <a:noFill/>
            <a:miter lim="800000"/>
            <a:headEnd/>
            <a:tailEnd/>
          </a:ln>
        </p:spPr>
        <p:txBody>
          <a:bodyPr/>
          <a:lstStyle/>
          <a:p>
            <a:pPr algn="r">
              <a:spcBef>
                <a:spcPct val="20000"/>
              </a:spcBef>
              <a:buFont typeface="Arial" charset="0"/>
              <a:buChar char="•"/>
            </a:pPr>
            <a:fld id="{E8BBF67C-DB45-45AB-8485-5B3F1DD1D52D}" type="slidenum">
              <a:rPr lang="el-GR" altLang="el-GR" sz="1200" b="1"/>
              <a:pPr algn="r">
                <a:spcBef>
                  <a:spcPct val="20000"/>
                </a:spcBef>
                <a:buFont typeface="Arial" charset="0"/>
                <a:buChar char="•"/>
              </a:pPr>
              <a:t>18</a:t>
            </a:fld>
            <a:endParaRPr lang="el-GR" altLang="el-GR" sz="1200" b="1"/>
          </a:p>
        </p:txBody>
      </p:sp>
      <p:sp>
        <p:nvSpPr>
          <p:cNvPr id="31747" name="Title 1"/>
          <p:cNvSpPr>
            <a:spLocks noGrp="1"/>
          </p:cNvSpPr>
          <p:nvPr>
            <p:ph type="title" idx="4294967295"/>
          </p:nvPr>
        </p:nvSpPr>
        <p:spPr>
          <a:xfrm>
            <a:off x="468313" y="217488"/>
            <a:ext cx="8431212" cy="366712"/>
          </a:xfrm>
        </p:spPr>
        <p:txBody>
          <a:bodyPr lIns="0" tIns="0" rIns="0" bIns="0" anchor="t"/>
          <a:lstStyle/>
          <a:p>
            <a:pPr eaLnBrk="1" hangingPunct="1"/>
            <a:r>
              <a:rPr lang="el-GR" altLang="el-GR" sz="2000" smtClean="0">
                <a:solidFill>
                  <a:schemeClr val="hlink"/>
                </a:solidFill>
                <a:latin typeface="Arial" charset="0"/>
              </a:rPr>
              <a:t>Σύνδεση Θεματικών Στόχων με τους Άξονες Προτεραιότητας</a:t>
            </a:r>
            <a:endParaRPr lang="en-US" altLang="el-GR" sz="2000" smtClean="0">
              <a:solidFill>
                <a:schemeClr val="hlink"/>
              </a:solidFill>
              <a:latin typeface="Arial" charset="0"/>
            </a:endParaRPr>
          </a:p>
        </p:txBody>
      </p:sp>
      <p:graphicFrame>
        <p:nvGraphicFramePr>
          <p:cNvPr id="46168" name="Group 88"/>
          <p:cNvGraphicFramePr>
            <a:graphicFrameLocks noGrp="1"/>
          </p:cNvGraphicFramePr>
          <p:nvPr/>
        </p:nvGraphicFramePr>
        <p:xfrm>
          <a:off x="539750" y="1817688"/>
          <a:ext cx="8280400" cy="3822701"/>
        </p:xfrm>
        <a:graphic>
          <a:graphicData uri="http://schemas.openxmlformats.org/drawingml/2006/table">
            <a:tbl>
              <a:tblPr/>
              <a:tblGrid>
                <a:gridCol w="1976438"/>
                <a:gridCol w="700087"/>
                <a:gridCol w="701675"/>
                <a:gridCol w="739775"/>
                <a:gridCol w="739775"/>
                <a:gridCol w="738188"/>
                <a:gridCol w="739775"/>
                <a:gridCol w="649287"/>
                <a:gridCol w="647700"/>
                <a:gridCol w="647700"/>
              </a:tblGrid>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000" b="1" i="0" u="none" strike="noStrike" cap="none" normalizeH="0" baseline="0" smtClean="0">
                          <a:ln>
                            <a:noFill/>
                          </a:ln>
                          <a:solidFill>
                            <a:schemeClr val="bg1"/>
                          </a:solidFill>
                          <a:effectLst/>
                          <a:latin typeface="Arial" charset="0"/>
                        </a:rPr>
                        <a:t>Άξονες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000" b="1" i="0" u="none" strike="noStrike" cap="none" normalizeH="0" baseline="0" smtClean="0">
                          <a:ln>
                            <a:noFill/>
                          </a:ln>
                          <a:solidFill>
                            <a:schemeClr val="bg1"/>
                          </a:solidFill>
                          <a:effectLst/>
                          <a:latin typeface="Arial" charset="0"/>
                        </a:rPr>
                        <a:t>Προτεραιότητας</a:t>
                      </a:r>
                    </a:p>
                  </a:txBody>
                  <a:tcPr marL="3600" marR="3600" marT="3599" marB="0" anchor="ctr" anchorCtr="1"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solidFill>
                      <a:srgbClr val="DC6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000" b="1" i="0" u="none" strike="noStrike" cap="none" normalizeH="0" baseline="0" smtClean="0">
                          <a:ln>
                            <a:noFill/>
                          </a:ln>
                          <a:solidFill>
                            <a:schemeClr val="bg1"/>
                          </a:solidFill>
                          <a:effectLst/>
                          <a:latin typeface="Arial" charset="0"/>
                        </a:rPr>
                        <a:t>Θ.Σ.1 (Ε.Π.)</a:t>
                      </a:r>
                    </a:p>
                  </a:txBody>
                  <a:tcPr marL="72000" marR="72000" marT="5165"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solidFill>
                      <a:srgbClr val="DC6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000" b="1" i="0" u="none" strike="noStrike" cap="none" normalizeH="0" baseline="0" smtClean="0">
                          <a:ln>
                            <a:noFill/>
                          </a:ln>
                          <a:solidFill>
                            <a:schemeClr val="bg1"/>
                          </a:solidFill>
                          <a:effectLst/>
                          <a:latin typeface="Arial" charset="0"/>
                        </a:rPr>
                        <a:t>Θ.Σ.2 (Ε.Π.)</a:t>
                      </a:r>
                    </a:p>
                  </a:txBody>
                  <a:tcPr marL="72000" marR="72000" marT="5165"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solidFill>
                      <a:srgbClr val="DC6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000" b="1" i="0" u="none" strike="noStrike" cap="none" normalizeH="0" baseline="0" smtClean="0">
                          <a:ln>
                            <a:noFill/>
                          </a:ln>
                          <a:solidFill>
                            <a:schemeClr val="bg1"/>
                          </a:solidFill>
                          <a:effectLst/>
                          <a:latin typeface="Arial" charset="0"/>
                        </a:rPr>
                        <a:t>Θ.Σ.3 (Ε.Π.)</a:t>
                      </a:r>
                    </a:p>
                  </a:txBody>
                  <a:tcPr marL="72000" marR="72000" marT="5165"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solidFill>
                      <a:srgbClr val="DC6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000" b="1" i="0" u="none" strike="noStrike" cap="none" normalizeH="0" baseline="0" smtClean="0">
                          <a:ln>
                            <a:noFill/>
                          </a:ln>
                          <a:solidFill>
                            <a:schemeClr val="bg1"/>
                          </a:solidFill>
                          <a:effectLst/>
                          <a:latin typeface="Arial" charset="0"/>
                        </a:rPr>
                        <a:t>Θ.Σ.4 (Ε.Π.)</a:t>
                      </a:r>
                    </a:p>
                  </a:txBody>
                  <a:tcPr marL="72000" marR="72000" marT="5165"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solidFill>
                      <a:srgbClr val="DC6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000" b="1" i="0" u="none" strike="noStrike" cap="none" normalizeH="0" baseline="0" smtClean="0">
                          <a:ln>
                            <a:noFill/>
                          </a:ln>
                          <a:solidFill>
                            <a:schemeClr val="bg1"/>
                          </a:solidFill>
                          <a:effectLst/>
                          <a:latin typeface="Arial" charset="0"/>
                        </a:rPr>
                        <a:t>Θ.Σ.6 (Ε.Π.)</a:t>
                      </a:r>
                    </a:p>
                  </a:txBody>
                  <a:tcPr marL="72000" marR="72000" marT="5165"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solidFill>
                      <a:srgbClr val="DC6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000" b="1" i="0" u="none" strike="noStrike" cap="none" normalizeH="0" baseline="0" smtClean="0">
                          <a:ln>
                            <a:noFill/>
                          </a:ln>
                          <a:solidFill>
                            <a:schemeClr val="bg1"/>
                          </a:solidFill>
                          <a:effectLst/>
                          <a:latin typeface="Arial" charset="0"/>
                        </a:rPr>
                        <a:t>Θ.Σ.7 (Ε.Π.)</a:t>
                      </a:r>
                    </a:p>
                  </a:txBody>
                  <a:tcPr marL="72000" marR="72000" marT="5165"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solidFill>
                      <a:srgbClr val="DC6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000" b="1" i="0" u="none" strike="noStrike" cap="none" normalizeH="0" baseline="0" smtClean="0">
                          <a:ln>
                            <a:noFill/>
                          </a:ln>
                          <a:solidFill>
                            <a:schemeClr val="bg1"/>
                          </a:solidFill>
                          <a:effectLst/>
                          <a:latin typeface="Arial" charset="0"/>
                        </a:rPr>
                        <a:t>Θ.Σ.8 (Ε.Π.)</a:t>
                      </a:r>
                    </a:p>
                  </a:txBody>
                  <a:tcPr marL="72000" marR="72000" marT="5165"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solidFill>
                      <a:srgbClr val="DC6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000" b="1" i="0" u="none" strike="noStrike" cap="none" normalizeH="0" baseline="0" smtClean="0">
                          <a:ln>
                            <a:noFill/>
                          </a:ln>
                          <a:solidFill>
                            <a:schemeClr val="bg1"/>
                          </a:solidFill>
                          <a:effectLst/>
                          <a:latin typeface="Arial" charset="0"/>
                        </a:rPr>
                        <a:t>Θ.Σ.10 (Ε.Π.)</a:t>
                      </a:r>
                    </a:p>
                  </a:txBody>
                  <a:tcPr marL="72000" marR="72000" marT="5165"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solidFill>
                      <a:srgbClr val="DC6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000" b="1" i="0" u="none" strike="noStrike" cap="none" normalizeH="0" baseline="0" smtClean="0">
                          <a:ln>
                            <a:noFill/>
                          </a:ln>
                          <a:solidFill>
                            <a:schemeClr val="bg1"/>
                          </a:solidFill>
                          <a:effectLst/>
                          <a:latin typeface="Arial" charset="0"/>
                        </a:rPr>
                        <a:t>Θ.Σ.11 (Ε.Π.)</a:t>
                      </a:r>
                    </a:p>
                  </a:txBody>
                  <a:tcPr marL="72000" marR="72000" marT="5165"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solidFill>
                      <a:srgbClr val="DC6900"/>
                    </a:solidFill>
                  </a:tcPr>
                </a:tc>
              </a:tr>
              <a:tr h="730250">
                <a:tc>
                  <a:txBody>
                    <a:body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l-GR" altLang="el-GR" sz="900" b="1" i="0" u="none" strike="noStrike" cap="none" normalizeH="0" baseline="0" smtClean="0">
                          <a:ln>
                            <a:noFill/>
                          </a:ln>
                          <a:solidFill>
                            <a:srgbClr val="000000"/>
                          </a:solidFill>
                          <a:effectLst/>
                          <a:latin typeface="Arial" charset="0"/>
                        </a:rPr>
                        <a:t>01 &amp; 01Σ: Ανάπτυξη επιχειρηματικότητας με Τομεακές προτεραιότητες</a:t>
                      </a:r>
                    </a:p>
                  </a:txBody>
                  <a:tcPr marL="36000" marR="36000" marT="35994" marB="35994"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l-GR" altLang="el-GR" sz="2800" b="0" i="0" u="none" strike="noStrike" cap="none" normalizeH="0" baseline="0" smtClean="0">
                          <a:ln>
                            <a:noFill/>
                          </a:ln>
                          <a:solidFill>
                            <a:srgbClr val="C00000"/>
                          </a:solidFill>
                          <a:effectLst>
                            <a:outerShdw blurRad="38100" dist="38100" dir="2700000" algn="tl">
                              <a:srgbClr val="C0C0C0"/>
                            </a:outerShdw>
                          </a:effectLst>
                          <a:latin typeface="Calibri" pitchFamily="34" charset="0"/>
                        </a:rPr>
                        <a:t>Χ</a:t>
                      </a:r>
                    </a:p>
                    <a:p>
                      <a:pPr marL="0" marR="0" lvl="0" indent="0" algn="ctr" defTabSz="914400" rtl="0" eaLnBrk="1" fontAlgn="ctr" latinLnBrk="0" hangingPunct="1">
                        <a:lnSpc>
                          <a:spcPct val="100000"/>
                        </a:lnSpc>
                        <a:spcBef>
                          <a:spcPct val="20000"/>
                        </a:spcBef>
                        <a:spcAft>
                          <a:spcPct val="0"/>
                        </a:spcAft>
                        <a:buClrTx/>
                        <a:buSzTx/>
                        <a:buFontTx/>
                        <a:buNone/>
                        <a:tabLst/>
                      </a:pPr>
                      <a:r>
                        <a:rPr kumimoji="0" lang="el-GR" altLang="el-GR" sz="1200" b="0" i="0" u="none" strike="noStrike" cap="none" normalizeH="0" baseline="0" smtClean="0">
                          <a:ln>
                            <a:noFill/>
                          </a:ln>
                          <a:solidFill>
                            <a:srgbClr val="C00000"/>
                          </a:solidFill>
                          <a:effectLst/>
                          <a:latin typeface="Calibri" pitchFamily="34" charset="0"/>
                        </a:rPr>
                        <a:t>(β)</a:t>
                      </a:r>
                      <a:endParaRPr kumimoji="0" lang="en-US" altLang="el-GR" sz="1200" b="0" i="0" u="none" strike="noStrike" cap="none" normalizeH="0" baseline="0" smtClean="0">
                        <a:ln>
                          <a:noFill/>
                        </a:ln>
                        <a:solidFill>
                          <a:srgbClr val="C00000"/>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l-GR" altLang="el-GR" sz="2800" b="0" i="0" u="none" strike="noStrike" cap="none" normalizeH="0" baseline="0" smtClean="0">
                          <a:ln>
                            <a:noFill/>
                          </a:ln>
                          <a:solidFill>
                            <a:srgbClr val="C00000"/>
                          </a:solidFill>
                          <a:effectLst>
                            <a:outerShdw blurRad="38100" dist="38100" dir="2700000" algn="tl">
                              <a:srgbClr val="C0C0C0"/>
                            </a:outerShdw>
                          </a:effectLst>
                          <a:latin typeface="Calibri" pitchFamily="34" charset="0"/>
                        </a:rPr>
                        <a:t>Χ</a:t>
                      </a:r>
                      <a:endParaRPr kumimoji="0" lang="el-GR" altLang="el-GR" sz="1200" b="0" i="0" u="none" strike="noStrike" cap="none" normalizeH="0" baseline="0" smtClean="0">
                        <a:ln>
                          <a:noFill/>
                        </a:ln>
                        <a:solidFill>
                          <a:srgbClr val="C00000"/>
                        </a:solidFill>
                        <a:effectLst>
                          <a:outerShdw blurRad="38100" dist="38100" dir="2700000" algn="tl">
                            <a:srgbClr val="C0C0C0"/>
                          </a:outerShdw>
                        </a:effectLst>
                        <a:latin typeface="Calibri" pitchFamily="34" charset="0"/>
                      </a:endParaRPr>
                    </a:p>
                    <a:p>
                      <a:pPr marL="0" marR="0" lvl="0" indent="0" algn="ctr" defTabSz="914400" rtl="0" eaLnBrk="1" fontAlgn="ctr" latinLnBrk="0" hangingPunct="1">
                        <a:lnSpc>
                          <a:spcPct val="100000"/>
                        </a:lnSpc>
                        <a:spcBef>
                          <a:spcPct val="20000"/>
                        </a:spcBef>
                        <a:spcAft>
                          <a:spcPct val="0"/>
                        </a:spcAft>
                        <a:buClrTx/>
                        <a:buSzTx/>
                        <a:buFontTx/>
                        <a:buNone/>
                        <a:tabLst/>
                      </a:pPr>
                      <a:r>
                        <a:rPr kumimoji="0" lang="el-GR" altLang="el-GR" sz="1200" b="0" i="0" u="none" strike="noStrike" cap="none" normalizeH="0" baseline="0" smtClean="0">
                          <a:ln>
                            <a:noFill/>
                          </a:ln>
                          <a:solidFill>
                            <a:srgbClr val="C00000"/>
                          </a:solidFill>
                          <a:effectLst/>
                          <a:latin typeface="Calibri" pitchFamily="34" charset="0"/>
                        </a:rPr>
                        <a:t>(β)</a:t>
                      </a:r>
                      <a:endParaRPr kumimoji="0" lang="en-US" altLang="el-GR" sz="1200" b="0" i="0" u="none" strike="noStrike" cap="none" normalizeH="0" baseline="0" smtClean="0">
                        <a:ln>
                          <a:noFill/>
                        </a:ln>
                        <a:solidFill>
                          <a:srgbClr val="C00000"/>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l-GR" altLang="el-GR" sz="2800" b="0" i="0" u="none" strike="noStrike" cap="none" normalizeH="0" baseline="0" smtClean="0">
                          <a:ln>
                            <a:noFill/>
                          </a:ln>
                          <a:solidFill>
                            <a:srgbClr val="C00000"/>
                          </a:solidFill>
                          <a:effectLst>
                            <a:outerShdw blurRad="38100" dist="38100" dir="2700000" algn="tl">
                              <a:srgbClr val="C0C0C0"/>
                            </a:outerShdw>
                          </a:effectLst>
                          <a:latin typeface="Calibri" pitchFamily="34" charset="0"/>
                        </a:rPr>
                        <a:t>Χ</a:t>
                      </a:r>
                    </a:p>
                    <a:p>
                      <a:pPr marL="0" marR="0" lvl="0" indent="0" algn="ctr" defTabSz="914400" rtl="0" eaLnBrk="1" fontAlgn="ctr" latinLnBrk="0" hangingPunct="1">
                        <a:lnSpc>
                          <a:spcPct val="100000"/>
                        </a:lnSpc>
                        <a:spcBef>
                          <a:spcPct val="20000"/>
                        </a:spcBef>
                        <a:spcAft>
                          <a:spcPct val="0"/>
                        </a:spcAft>
                        <a:buClrTx/>
                        <a:buSzTx/>
                        <a:buFontTx/>
                        <a:buNone/>
                        <a:tabLst/>
                      </a:pPr>
                      <a:r>
                        <a:rPr kumimoji="0" lang="el-GR" altLang="el-GR" sz="1200" b="0" i="0" u="none" strike="noStrike" cap="none" normalizeH="0" baseline="0" smtClean="0">
                          <a:ln>
                            <a:noFill/>
                          </a:ln>
                          <a:solidFill>
                            <a:srgbClr val="C00000"/>
                          </a:solidFill>
                          <a:effectLst/>
                          <a:latin typeface="Calibri" pitchFamily="34" charset="0"/>
                        </a:rPr>
                        <a:t>(α, γ, δ)</a:t>
                      </a: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l-GR" altLang="el-GR" sz="2800" b="0" i="0" u="none" strike="noStrike" cap="none" normalizeH="0" baseline="0" smtClean="0">
                          <a:ln>
                            <a:noFill/>
                          </a:ln>
                          <a:solidFill>
                            <a:srgbClr val="C00000"/>
                          </a:solidFill>
                          <a:effectLst>
                            <a:outerShdw blurRad="38100" dist="38100" dir="2700000" algn="tl">
                              <a:srgbClr val="C0C0C0"/>
                            </a:outerShdw>
                          </a:effectLst>
                          <a:latin typeface="Calibri" pitchFamily="34" charset="0"/>
                        </a:rPr>
                        <a:t>Χ</a:t>
                      </a:r>
                    </a:p>
                    <a:p>
                      <a:pPr marL="0" marR="0" lvl="0" indent="0" algn="ctr" defTabSz="914400" rtl="0" eaLnBrk="1" fontAlgn="ctr" latinLnBrk="0" hangingPunct="1">
                        <a:lnSpc>
                          <a:spcPct val="100000"/>
                        </a:lnSpc>
                        <a:spcBef>
                          <a:spcPct val="20000"/>
                        </a:spcBef>
                        <a:spcAft>
                          <a:spcPct val="0"/>
                        </a:spcAft>
                        <a:buClrTx/>
                        <a:buSzTx/>
                        <a:buFontTx/>
                        <a:buNone/>
                        <a:tabLst/>
                      </a:pPr>
                      <a:r>
                        <a:rPr kumimoji="0" lang="el-GR" altLang="el-GR" sz="1200" b="0" i="0" u="none" strike="noStrike" cap="none" normalizeH="0" baseline="0" smtClean="0">
                          <a:ln>
                            <a:noFill/>
                          </a:ln>
                          <a:solidFill>
                            <a:srgbClr val="C00000"/>
                          </a:solidFill>
                          <a:effectLst/>
                          <a:latin typeface="Calibri" pitchFamily="34" charset="0"/>
                        </a:rPr>
                        <a:t>(α)</a:t>
                      </a: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l-GR" altLang="el-GR" sz="2800" b="0" i="0" u="none" strike="noStrike" cap="none" normalizeH="0" baseline="0" smtClean="0">
                          <a:ln>
                            <a:noFill/>
                          </a:ln>
                          <a:solidFill>
                            <a:srgbClr val="C00000"/>
                          </a:solidFill>
                          <a:effectLst>
                            <a:outerShdw blurRad="38100" dist="38100" dir="2700000" algn="tl">
                              <a:srgbClr val="C0C0C0"/>
                            </a:outerShdw>
                          </a:effectLst>
                          <a:latin typeface="Calibri" pitchFamily="34" charset="0"/>
                        </a:rPr>
                        <a:t>Χ</a:t>
                      </a:r>
                    </a:p>
                    <a:p>
                      <a:pPr marL="0" marR="0" lvl="0" indent="0" algn="ctr" defTabSz="914400" rtl="0" eaLnBrk="1" fontAlgn="ctr" latinLnBrk="0" hangingPunct="1">
                        <a:lnSpc>
                          <a:spcPct val="100000"/>
                        </a:lnSpc>
                        <a:spcBef>
                          <a:spcPct val="20000"/>
                        </a:spcBef>
                        <a:spcAft>
                          <a:spcPct val="0"/>
                        </a:spcAft>
                        <a:buClrTx/>
                        <a:buSzTx/>
                        <a:buFontTx/>
                        <a:buNone/>
                        <a:tabLst/>
                      </a:pPr>
                      <a:r>
                        <a:rPr kumimoji="0" lang="el-GR" altLang="el-GR" sz="1200" b="0" i="0" u="none" strike="noStrike" cap="none" normalizeH="0" baseline="0" smtClean="0">
                          <a:ln>
                            <a:noFill/>
                          </a:ln>
                          <a:solidFill>
                            <a:srgbClr val="C00000"/>
                          </a:solidFill>
                          <a:effectLst/>
                          <a:latin typeface="Calibri" pitchFamily="34" charset="0"/>
                        </a:rPr>
                        <a:t>(στ)</a:t>
                      </a: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endParaRPr kumimoji="0" lang="el-GR" altLang="el-GR" sz="2800" b="0" i="0" u="none" strike="noStrike" cap="none" normalizeH="0" baseline="0" smtClean="0">
                        <a:ln>
                          <a:noFill/>
                        </a:ln>
                        <a:solidFill>
                          <a:srgbClr val="C00000"/>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endParaRPr kumimoji="0" lang="el-GR" altLang="el-GR" sz="2800" b="0" i="0" u="none" strike="noStrike" cap="none" normalizeH="0" baseline="0" smtClean="0">
                        <a:ln>
                          <a:noFill/>
                        </a:ln>
                        <a:solidFill>
                          <a:srgbClr val="C00000"/>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endParaRPr kumimoji="0" lang="el-GR" altLang="el-GR" sz="2800" b="0" i="0" u="none" strike="noStrike" cap="none" normalizeH="0" baseline="0" smtClean="0">
                        <a:ln>
                          <a:noFill/>
                        </a:ln>
                        <a:solidFill>
                          <a:srgbClr val="C00000"/>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endParaRPr kumimoji="0" lang="el-GR" altLang="el-GR" sz="2800" b="0" i="0" u="none" strike="noStrike" cap="none" normalizeH="0" baseline="0" smtClean="0">
                        <a:ln>
                          <a:noFill/>
                        </a:ln>
                        <a:solidFill>
                          <a:srgbClr val="C00000"/>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noFill/>
                  </a:tcPr>
                </a:tc>
              </a:tr>
              <a:tr h="833438">
                <a:tc>
                  <a:txBody>
                    <a:body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l-GR" altLang="el-GR" sz="900" b="1" i="0" u="none" strike="noStrike" cap="none" normalizeH="0" baseline="0" smtClean="0">
                          <a:ln>
                            <a:noFill/>
                          </a:ln>
                          <a:solidFill>
                            <a:srgbClr val="000000"/>
                          </a:solidFill>
                          <a:effectLst/>
                          <a:latin typeface="Arial" charset="0"/>
                        </a:rPr>
                        <a:t>02 &amp; 02Σ: Προσαρμογή εργαζομένων, επιχειρήσεων και επιχειρηματικού περιβάλλοντος στις νέες αναπτυξιακές απαιτήσεις</a:t>
                      </a:r>
                    </a:p>
                  </a:txBody>
                  <a:tcPr marL="36000" marR="36000" marT="35994" marB="35994"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endParaRPr kumimoji="0" lang="el-GR" altLang="el-GR" sz="2800" b="0" i="0" u="none" strike="noStrike" cap="none" normalizeH="0" baseline="0" smtClean="0">
                        <a:ln>
                          <a:noFill/>
                        </a:ln>
                        <a:solidFill>
                          <a:srgbClr val="C00000"/>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endParaRPr kumimoji="0" lang="el-GR" altLang="el-GR" sz="2800" b="0" i="0" u="none" strike="noStrike" cap="none" normalizeH="0" baseline="0" smtClean="0">
                        <a:ln>
                          <a:noFill/>
                        </a:ln>
                        <a:solidFill>
                          <a:srgbClr val="C00000"/>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2800" b="0" i="0" u="none" strike="noStrike" cap="none" normalizeH="0" baseline="0" smtClean="0">
                        <a:ln>
                          <a:noFill/>
                        </a:ln>
                        <a:solidFill>
                          <a:schemeClr val="tx1"/>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endParaRPr kumimoji="0" lang="el-GR" altLang="el-GR" sz="2800" b="0" i="0" u="none" strike="noStrike" cap="none" normalizeH="0" baseline="0" smtClean="0">
                        <a:ln>
                          <a:noFill/>
                        </a:ln>
                        <a:solidFill>
                          <a:srgbClr val="C00000"/>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endParaRPr kumimoji="0" lang="el-GR" altLang="el-GR" sz="2800" b="0" i="0" u="none" strike="noStrike" cap="none" normalizeH="0" baseline="0" smtClean="0">
                        <a:ln>
                          <a:noFill/>
                        </a:ln>
                        <a:solidFill>
                          <a:srgbClr val="C00000"/>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endParaRPr kumimoji="0" lang="el-GR" altLang="el-GR" sz="2800" b="0" i="0" u="none" strike="noStrike" cap="none" normalizeH="0" baseline="0" smtClean="0">
                        <a:ln>
                          <a:noFill/>
                        </a:ln>
                        <a:solidFill>
                          <a:srgbClr val="C00000"/>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l-GR" altLang="el-GR" sz="2800" b="0" i="0" u="none" strike="noStrike" cap="none" normalizeH="0" baseline="0" smtClean="0">
                          <a:ln>
                            <a:noFill/>
                          </a:ln>
                          <a:solidFill>
                            <a:srgbClr val="C00000"/>
                          </a:solidFill>
                          <a:effectLst>
                            <a:outerShdw blurRad="38100" dist="38100" dir="2700000" algn="tl">
                              <a:srgbClr val="C0C0C0"/>
                            </a:outerShdw>
                          </a:effectLst>
                          <a:latin typeface="Calibri" pitchFamily="34" charset="0"/>
                        </a:rPr>
                        <a:t>Χ</a:t>
                      </a:r>
                      <a:endParaRPr kumimoji="0" lang="el-GR" altLang="el-GR" sz="1200" b="0" i="0" u="none" strike="noStrike" cap="none" normalizeH="0" baseline="0" smtClean="0">
                        <a:ln>
                          <a:noFill/>
                        </a:ln>
                        <a:solidFill>
                          <a:srgbClr val="C00000"/>
                        </a:solidFill>
                        <a:effectLst>
                          <a:outerShdw blurRad="38100" dist="38100" dir="2700000" algn="tl">
                            <a:srgbClr val="C0C0C0"/>
                          </a:outerShdw>
                        </a:effectLst>
                        <a:latin typeface="Calibri" pitchFamily="34" charset="0"/>
                      </a:endParaRPr>
                    </a:p>
                    <a:p>
                      <a:pPr marL="0" marR="0" lvl="0" indent="0" algn="ctr" defTabSz="914400" rtl="0" eaLnBrk="1" fontAlgn="b" latinLnBrk="0" hangingPunct="1">
                        <a:lnSpc>
                          <a:spcPct val="100000"/>
                        </a:lnSpc>
                        <a:spcBef>
                          <a:spcPct val="20000"/>
                        </a:spcBef>
                        <a:spcAft>
                          <a:spcPct val="0"/>
                        </a:spcAft>
                        <a:buClrTx/>
                        <a:buSzTx/>
                        <a:buFontTx/>
                        <a:buNone/>
                        <a:tabLst/>
                      </a:pPr>
                      <a:r>
                        <a:rPr kumimoji="0" lang="el-GR" altLang="el-GR" sz="1200" b="0" i="0" u="none" strike="noStrike" cap="none" normalizeH="0" baseline="0" smtClean="0">
                          <a:ln>
                            <a:noFill/>
                          </a:ln>
                          <a:solidFill>
                            <a:srgbClr val="C00000"/>
                          </a:solidFill>
                          <a:effectLst/>
                          <a:latin typeface="Calibri" pitchFamily="34" charset="0"/>
                        </a:rPr>
                        <a:t>(</a:t>
                      </a:r>
                      <a:r>
                        <a:rPr kumimoji="0" lang="en-US" altLang="el-GR" sz="1200" b="0" i="0" u="none" strike="noStrike" cap="none" normalizeH="0" baseline="0" smtClean="0">
                          <a:ln>
                            <a:noFill/>
                          </a:ln>
                          <a:solidFill>
                            <a:srgbClr val="C00000"/>
                          </a:solidFill>
                          <a:effectLst/>
                          <a:latin typeface="Calibri" pitchFamily="34" charset="0"/>
                        </a:rPr>
                        <a:t>iii</a:t>
                      </a:r>
                      <a:r>
                        <a:rPr kumimoji="0" lang="el-GR" altLang="el-GR" sz="1200" b="0" i="0" u="none" strike="noStrike" cap="none" normalizeH="0" baseline="0" smtClean="0">
                          <a:ln>
                            <a:noFill/>
                          </a:ln>
                          <a:solidFill>
                            <a:srgbClr val="C00000"/>
                          </a:solidFill>
                          <a:effectLst/>
                          <a:latin typeface="Calibri" pitchFamily="34" charset="0"/>
                        </a:rPr>
                        <a:t>, </a:t>
                      </a:r>
                      <a:r>
                        <a:rPr kumimoji="0" lang="en-US" altLang="el-GR" sz="1200" b="0" i="0" u="none" strike="noStrike" cap="none" normalizeH="0" baseline="0" smtClean="0">
                          <a:ln>
                            <a:noFill/>
                          </a:ln>
                          <a:solidFill>
                            <a:srgbClr val="C00000"/>
                          </a:solidFill>
                          <a:effectLst/>
                          <a:latin typeface="Calibri" pitchFamily="34" charset="0"/>
                        </a:rPr>
                        <a:t>v</a:t>
                      </a:r>
                      <a:r>
                        <a:rPr kumimoji="0" lang="el-GR" altLang="el-GR" sz="1200" b="0" i="0" u="none" strike="noStrike" cap="none" normalizeH="0" baseline="0" smtClean="0">
                          <a:ln>
                            <a:noFill/>
                          </a:ln>
                          <a:solidFill>
                            <a:srgbClr val="C00000"/>
                          </a:solidFill>
                          <a:effectLst/>
                          <a:latin typeface="Calibri" pitchFamily="34" charset="0"/>
                        </a:rPr>
                        <a:t>)</a:t>
                      </a: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l-GR" altLang="el-GR" sz="2800" b="0" i="0" u="none" strike="noStrike" cap="none" normalizeH="0" baseline="0" smtClean="0">
                          <a:ln>
                            <a:noFill/>
                          </a:ln>
                          <a:solidFill>
                            <a:srgbClr val="C00000"/>
                          </a:solidFill>
                          <a:effectLst>
                            <a:outerShdw blurRad="38100" dist="38100" dir="2700000" algn="tl">
                              <a:srgbClr val="C0C0C0"/>
                            </a:outerShdw>
                          </a:effectLst>
                          <a:latin typeface="Calibri" pitchFamily="34" charset="0"/>
                        </a:rPr>
                        <a:t>Χ</a:t>
                      </a:r>
                    </a:p>
                    <a:p>
                      <a:pPr marL="0" marR="0" lvl="0" indent="0" algn="ctr" defTabSz="914400" rtl="0" eaLnBrk="1" fontAlgn="b" latinLnBrk="0" hangingPunct="1">
                        <a:lnSpc>
                          <a:spcPct val="100000"/>
                        </a:lnSpc>
                        <a:spcBef>
                          <a:spcPct val="20000"/>
                        </a:spcBef>
                        <a:spcAft>
                          <a:spcPct val="0"/>
                        </a:spcAft>
                        <a:buClrTx/>
                        <a:buSzTx/>
                        <a:buFontTx/>
                        <a:buNone/>
                        <a:tabLst/>
                      </a:pPr>
                      <a:r>
                        <a:rPr kumimoji="0" lang="el-GR" altLang="el-GR" sz="1200" b="0" i="0" u="none" strike="noStrike" cap="none" normalizeH="0" baseline="0" smtClean="0">
                          <a:ln>
                            <a:noFill/>
                          </a:ln>
                          <a:solidFill>
                            <a:srgbClr val="C00000"/>
                          </a:solidFill>
                          <a:effectLst/>
                          <a:latin typeface="Calibri" pitchFamily="34" charset="0"/>
                        </a:rPr>
                        <a:t>(</a:t>
                      </a:r>
                      <a:r>
                        <a:rPr kumimoji="0" lang="en-US" altLang="el-GR" sz="1200" b="0" i="0" u="none" strike="noStrike" cap="none" normalizeH="0" baseline="0" smtClean="0">
                          <a:ln>
                            <a:noFill/>
                          </a:ln>
                          <a:solidFill>
                            <a:srgbClr val="C00000"/>
                          </a:solidFill>
                          <a:effectLst/>
                          <a:latin typeface="Calibri" pitchFamily="34" charset="0"/>
                        </a:rPr>
                        <a:t>iv</a:t>
                      </a:r>
                      <a:r>
                        <a:rPr kumimoji="0" lang="el-GR" altLang="el-GR" sz="1200" b="0" i="0" u="none" strike="noStrike" cap="none" normalizeH="0" baseline="0" smtClean="0">
                          <a:ln>
                            <a:noFill/>
                          </a:ln>
                          <a:solidFill>
                            <a:srgbClr val="C00000"/>
                          </a:solidFill>
                          <a:effectLst/>
                          <a:latin typeface="Calibri" pitchFamily="34" charset="0"/>
                        </a:rPr>
                        <a:t>)</a:t>
                      </a:r>
                      <a:endParaRPr kumimoji="0" lang="en-US" altLang="el-GR" sz="1200" b="0" i="0" u="none" strike="noStrike" cap="none" normalizeH="0" baseline="0" smtClean="0">
                        <a:ln>
                          <a:noFill/>
                        </a:ln>
                        <a:solidFill>
                          <a:srgbClr val="C00000"/>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l-GR" altLang="el-GR" sz="2800" b="0" i="0" u="none" strike="noStrike" cap="none" normalizeH="0" baseline="0" smtClean="0">
                          <a:ln>
                            <a:noFill/>
                          </a:ln>
                          <a:solidFill>
                            <a:srgbClr val="C00000"/>
                          </a:solidFill>
                          <a:effectLst>
                            <a:outerShdw blurRad="38100" dist="38100" dir="2700000" algn="tl">
                              <a:srgbClr val="C0C0C0"/>
                            </a:outerShdw>
                          </a:effectLst>
                          <a:latin typeface="Calibri" pitchFamily="34" charset="0"/>
                        </a:rPr>
                        <a:t>Χ</a:t>
                      </a:r>
                    </a:p>
                    <a:p>
                      <a:pPr marL="0" marR="0" lvl="0" indent="0" algn="ctr" defTabSz="914400" rtl="0" eaLnBrk="1" fontAlgn="b" latinLnBrk="0" hangingPunct="1">
                        <a:lnSpc>
                          <a:spcPct val="100000"/>
                        </a:lnSpc>
                        <a:spcBef>
                          <a:spcPct val="20000"/>
                        </a:spcBef>
                        <a:spcAft>
                          <a:spcPct val="0"/>
                        </a:spcAft>
                        <a:buClrTx/>
                        <a:buSzTx/>
                        <a:buFontTx/>
                        <a:buNone/>
                        <a:tabLst/>
                      </a:pPr>
                      <a:r>
                        <a:rPr kumimoji="0" lang="el-GR" altLang="el-GR" sz="1200" b="0" i="0" u="none" strike="noStrike" cap="none" normalizeH="0" baseline="0" smtClean="0">
                          <a:ln>
                            <a:noFill/>
                          </a:ln>
                          <a:solidFill>
                            <a:srgbClr val="C00000"/>
                          </a:solidFill>
                          <a:effectLst/>
                          <a:latin typeface="Calibri" pitchFamily="34" charset="0"/>
                        </a:rPr>
                        <a:t>(</a:t>
                      </a:r>
                      <a:r>
                        <a:rPr kumimoji="0" lang="en-US" altLang="el-GR" sz="1200" b="0" i="0" u="none" strike="noStrike" cap="none" normalizeH="0" baseline="0" smtClean="0">
                          <a:ln>
                            <a:noFill/>
                          </a:ln>
                          <a:solidFill>
                            <a:srgbClr val="C00000"/>
                          </a:solidFill>
                          <a:effectLst/>
                          <a:latin typeface="Calibri" pitchFamily="34" charset="0"/>
                        </a:rPr>
                        <a:t>i</a:t>
                      </a:r>
                      <a:r>
                        <a:rPr kumimoji="0" lang="el-GR" altLang="el-GR" sz="1200" b="0" i="0" u="none" strike="noStrike" cap="none" normalizeH="0" baseline="0" smtClean="0">
                          <a:ln>
                            <a:noFill/>
                          </a:ln>
                          <a:solidFill>
                            <a:srgbClr val="C00000"/>
                          </a:solidFill>
                          <a:effectLst/>
                          <a:latin typeface="Calibri" pitchFamily="34" charset="0"/>
                        </a:rPr>
                        <a:t>)</a:t>
                      </a:r>
                      <a:endParaRPr kumimoji="0" lang="en-US" altLang="el-GR" sz="1200" b="0" i="0" u="none" strike="noStrike" cap="none" normalizeH="0" baseline="0" smtClean="0">
                        <a:ln>
                          <a:noFill/>
                        </a:ln>
                        <a:solidFill>
                          <a:srgbClr val="C00000"/>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noFill/>
                  </a:tcPr>
                </a:tc>
              </a:tr>
              <a:tr h="730250">
                <a:tc>
                  <a:txBody>
                    <a:body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l-GR" altLang="el-GR" sz="900" b="1" i="0" u="none" strike="noStrike" cap="none" normalizeH="0" baseline="0" smtClean="0">
                          <a:ln>
                            <a:noFill/>
                          </a:ln>
                          <a:solidFill>
                            <a:srgbClr val="000000"/>
                          </a:solidFill>
                          <a:effectLst/>
                          <a:latin typeface="Arial" charset="0"/>
                        </a:rPr>
                        <a:t>03 &amp; 03Σ: Ανάπτυξη μηχανισμών στήριξης της επιχειρηματικότητας</a:t>
                      </a:r>
                    </a:p>
                  </a:txBody>
                  <a:tcPr marL="36000" marR="36000" marT="35994" marB="35994"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l-GR" altLang="el-GR" sz="2800" b="0" i="0" u="none" strike="noStrike" cap="none" normalizeH="0" baseline="0" smtClean="0">
                          <a:ln>
                            <a:noFill/>
                          </a:ln>
                          <a:solidFill>
                            <a:srgbClr val="C00000"/>
                          </a:solidFill>
                          <a:effectLst>
                            <a:outerShdw blurRad="38100" dist="38100" dir="2700000" algn="tl">
                              <a:srgbClr val="C0C0C0"/>
                            </a:outerShdw>
                          </a:effectLst>
                          <a:latin typeface="Calibri" pitchFamily="34" charset="0"/>
                        </a:rPr>
                        <a:t>Χ</a:t>
                      </a:r>
                    </a:p>
                    <a:p>
                      <a:pPr marL="0" marR="0" lvl="0" indent="0" algn="ctr" defTabSz="914400" rtl="0" eaLnBrk="1" fontAlgn="ctr" latinLnBrk="0" hangingPunct="1">
                        <a:lnSpc>
                          <a:spcPct val="100000"/>
                        </a:lnSpc>
                        <a:spcBef>
                          <a:spcPct val="20000"/>
                        </a:spcBef>
                        <a:spcAft>
                          <a:spcPct val="0"/>
                        </a:spcAft>
                        <a:buClrTx/>
                        <a:buSzTx/>
                        <a:buFontTx/>
                        <a:buNone/>
                        <a:tabLst/>
                      </a:pPr>
                      <a:r>
                        <a:rPr kumimoji="0" lang="el-GR" altLang="el-GR" sz="1200" b="0" i="0" u="none" strike="noStrike" cap="none" normalizeH="0" baseline="0" smtClean="0">
                          <a:ln>
                            <a:noFill/>
                          </a:ln>
                          <a:solidFill>
                            <a:srgbClr val="C00000"/>
                          </a:solidFill>
                          <a:effectLst/>
                          <a:latin typeface="Calibri" pitchFamily="34" charset="0"/>
                        </a:rPr>
                        <a:t>(α)</a:t>
                      </a:r>
                      <a:endParaRPr kumimoji="0" lang="en-US" altLang="el-GR" sz="1200" b="0" i="0" u="none" strike="noStrike" cap="none" normalizeH="0" baseline="0" smtClean="0">
                        <a:ln>
                          <a:noFill/>
                        </a:ln>
                        <a:solidFill>
                          <a:srgbClr val="C00000"/>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l-GR" altLang="el-GR" sz="2800" b="0" i="0" u="none" strike="noStrike" cap="none" normalizeH="0" baseline="0" smtClean="0">
                          <a:ln>
                            <a:noFill/>
                          </a:ln>
                          <a:solidFill>
                            <a:srgbClr val="C00000"/>
                          </a:solidFill>
                          <a:effectLst>
                            <a:outerShdw blurRad="38100" dist="38100" dir="2700000" algn="tl">
                              <a:srgbClr val="C0C0C0"/>
                            </a:outerShdw>
                          </a:effectLst>
                          <a:latin typeface="Calibri" pitchFamily="34" charset="0"/>
                        </a:rPr>
                        <a:t>Χ</a:t>
                      </a:r>
                      <a:endParaRPr kumimoji="0" lang="el-GR" altLang="el-GR" sz="1200" b="0" i="0" u="none" strike="noStrike" cap="none" normalizeH="0" baseline="0" smtClean="0">
                        <a:ln>
                          <a:noFill/>
                        </a:ln>
                        <a:solidFill>
                          <a:srgbClr val="C00000"/>
                        </a:solidFill>
                        <a:effectLst>
                          <a:outerShdw blurRad="38100" dist="38100" dir="2700000" algn="tl">
                            <a:srgbClr val="C0C0C0"/>
                          </a:outerShdw>
                        </a:effectLst>
                        <a:latin typeface="Calibri" pitchFamily="34" charset="0"/>
                      </a:endParaRPr>
                    </a:p>
                    <a:p>
                      <a:pPr marL="0" marR="0" lvl="0" indent="0" algn="ctr" defTabSz="914400" rtl="0" eaLnBrk="1" fontAlgn="ctr" latinLnBrk="0" hangingPunct="1">
                        <a:lnSpc>
                          <a:spcPct val="100000"/>
                        </a:lnSpc>
                        <a:spcBef>
                          <a:spcPct val="20000"/>
                        </a:spcBef>
                        <a:spcAft>
                          <a:spcPct val="0"/>
                        </a:spcAft>
                        <a:buClrTx/>
                        <a:buSzTx/>
                        <a:buFontTx/>
                        <a:buNone/>
                        <a:tabLst/>
                      </a:pPr>
                      <a:r>
                        <a:rPr kumimoji="0" lang="el-GR" altLang="el-GR" sz="1200" b="0" i="0" u="none" strike="noStrike" cap="none" normalizeH="0" baseline="0" smtClean="0">
                          <a:ln>
                            <a:noFill/>
                          </a:ln>
                          <a:solidFill>
                            <a:srgbClr val="C00000"/>
                          </a:solidFill>
                          <a:effectLst/>
                          <a:latin typeface="Calibri" pitchFamily="34" charset="0"/>
                        </a:rPr>
                        <a:t>(α)</a:t>
                      </a:r>
                      <a:endParaRPr kumimoji="0" lang="en-US" altLang="el-GR" sz="1200" b="0" i="0" u="none" strike="noStrike" cap="none" normalizeH="0" baseline="0" smtClean="0">
                        <a:ln>
                          <a:noFill/>
                        </a:ln>
                        <a:solidFill>
                          <a:srgbClr val="C00000"/>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endParaRPr kumimoji="0" lang="el-GR" altLang="el-GR" sz="1200" b="0" i="0" u="none" strike="noStrike" cap="none" normalizeH="0" baseline="0" smtClean="0">
                        <a:ln>
                          <a:noFill/>
                        </a:ln>
                        <a:solidFill>
                          <a:srgbClr val="C00000"/>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l-GR" altLang="el-GR" sz="2800" b="0" i="0" u="none" strike="noStrike" cap="none" normalizeH="0" baseline="0" smtClean="0">
                          <a:ln>
                            <a:noFill/>
                          </a:ln>
                          <a:solidFill>
                            <a:srgbClr val="C00000"/>
                          </a:solidFill>
                          <a:effectLst>
                            <a:outerShdw blurRad="38100" dist="38100" dir="2700000" algn="tl">
                              <a:srgbClr val="C0C0C0"/>
                            </a:outerShdw>
                          </a:effectLst>
                          <a:latin typeface="Calibri" pitchFamily="34" charset="0"/>
                        </a:rPr>
                        <a:t>Χ</a:t>
                      </a:r>
                    </a:p>
                    <a:p>
                      <a:pPr marL="0" marR="0" lvl="0" indent="0" algn="ctr" defTabSz="914400" rtl="0" eaLnBrk="1" fontAlgn="ctr" latinLnBrk="0" hangingPunct="1">
                        <a:lnSpc>
                          <a:spcPct val="100000"/>
                        </a:lnSpc>
                        <a:spcBef>
                          <a:spcPct val="20000"/>
                        </a:spcBef>
                        <a:spcAft>
                          <a:spcPct val="0"/>
                        </a:spcAft>
                        <a:buClrTx/>
                        <a:buSzTx/>
                        <a:buFontTx/>
                        <a:buNone/>
                        <a:tabLst/>
                      </a:pPr>
                      <a:r>
                        <a:rPr kumimoji="0" lang="el-GR" altLang="el-GR" sz="1200" b="0" i="0" u="none" strike="noStrike" cap="none" normalizeH="0" baseline="0" smtClean="0">
                          <a:ln>
                            <a:noFill/>
                          </a:ln>
                          <a:solidFill>
                            <a:srgbClr val="C00000"/>
                          </a:solidFill>
                          <a:effectLst/>
                          <a:latin typeface="Calibri" pitchFamily="34" charset="0"/>
                        </a:rPr>
                        <a:t>(β, γ)</a:t>
                      </a:r>
                      <a:endParaRPr kumimoji="0" lang="en-US" altLang="el-GR" sz="1200" b="0" i="0" u="none" strike="noStrike" cap="none" normalizeH="0" baseline="0" smtClean="0">
                        <a:ln>
                          <a:noFill/>
                        </a:ln>
                        <a:solidFill>
                          <a:srgbClr val="C00000"/>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l-GR" altLang="el-GR" sz="2800" b="0" i="0" u="none" strike="noStrike" cap="none" normalizeH="0" baseline="0" smtClean="0">
                          <a:ln>
                            <a:noFill/>
                          </a:ln>
                          <a:solidFill>
                            <a:srgbClr val="C00000"/>
                          </a:solidFill>
                          <a:effectLst>
                            <a:outerShdw blurRad="38100" dist="38100" dir="2700000" algn="tl">
                              <a:srgbClr val="C0C0C0"/>
                            </a:outerShdw>
                          </a:effectLst>
                          <a:latin typeface="Calibri" pitchFamily="34" charset="0"/>
                        </a:rPr>
                        <a:t>Χ</a:t>
                      </a:r>
                    </a:p>
                    <a:p>
                      <a:pPr marL="0" marR="0" lvl="0" indent="0" algn="ctr" defTabSz="914400" rtl="0" eaLnBrk="1" fontAlgn="ctr" latinLnBrk="0" hangingPunct="1">
                        <a:lnSpc>
                          <a:spcPct val="100000"/>
                        </a:lnSpc>
                        <a:spcBef>
                          <a:spcPct val="20000"/>
                        </a:spcBef>
                        <a:spcAft>
                          <a:spcPct val="0"/>
                        </a:spcAft>
                        <a:buClrTx/>
                        <a:buSzTx/>
                        <a:buFontTx/>
                        <a:buNone/>
                        <a:tabLst/>
                      </a:pPr>
                      <a:r>
                        <a:rPr kumimoji="0" lang="el-GR" altLang="el-GR" sz="1200" b="0" i="0" u="none" strike="noStrike" cap="none" normalizeH="0" baseline="0" smtClean="0">
                          <a:ln>
                            <a:noFill/>
                          </a:ln>
                          <a:solidFill>
                            <a:srgbClr val="C00000"/>
                          </a:solidFill>
                          <a:effectLst/>
                          <a:latin typeface="Calibri" pitchFamily="34" charset="0"/>
                        </a:rPr>
                        <a:t>(γ, ζ)</a:t>
                      </a: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l-GR" altLang="el-GR" sz="2800" b="0" i="0" u="none" strike="noStrike" cap="none" normalizeH="0" baseline="0" smtClean="0">
                          <a:ln>
                            <a:noFill/>
                          </a:ln>
                          <a:solidFill>
                            <a:srgbClr val="C00000"/>
                          </a:solidFill>
                          <a:effectLst>
                            <a:outerShdw blurRad="38100" dist="38100" dir="2700000" algn="tl">
                              <a:srgbClr val="C0C0C0"/>
                            </a:outerShdw>
                          </a:effectLst>
                          <a:latin typeface="Calibri" pitchFamily="34" charset="0"/>
                        </a:rPr>
                        <a:t>Χ</a:t>
                      </a:r>
                    </a:p>
                    <a:p>
                      <a:pPr marL="0" marR="0" lvl="0" indent="0" algn="ctr" defTabSz="914400" rtl="0" eaLnBrk="1" fontAlgn="ctr" latinLnBrk="0" hangingPunct="1">
                        <a:lnSpc>
                          <a:spcPct val="100000"/>
                        </a:lnSpc>
                        <a:spcBef>
                          <a:spcPct val="20000"/>
                        </a:spcBef>
                        <a:spcAft>
                          <a:spcPct val="0"/>
                        </a:spcAft>
                        <a:buClrTx/>
                        <a:buSzTx/>
                        <a:buFontTx/>
                        <a:buNone/>
                        <a:tabLst/>
                      </a:pPr>
                      <a:r>
                        <a:rPr kumimoji="0" lang="el-GR" altLang="el-GR" sz="1200" b="0" i="0" u="none" strike="noStrike" cap="none" normalizeH="0" baseline="0" smtClean="0">
                          <a:ln>
                            <a:noFill/>
                          </a:ln>
                          <a:solidFill>
                            <a:srgbClr val="C00000"/>
                          </a:solidFill>
                          <a:effectLst/>
                          <a:latin typeface="Calibri" pitchFamily="34" charset="0"/>
                        </a:rPr>
                        <a:t>(ε)</a:t>
                      </a: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endParaRPr kumimoji="0" lang="el-GR" altLang="el-GR" sz="2800" b="0" i="0" u="none" strike="noStrike" cap="none" normalizeH="0" baseline="0" smtClean="0">
                        <a:ln>
                          <a:noFill/>
                        </a:ln>
                        <a:solidFill>
                          <a:srgbClr val="C00000"/>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endParaRPr kumimoji="0" lang="el-GR" altLang="el-GR" sz="2800" b="0" i="0" u="none" strike="noStrike" cap="none" normalizeH="0" baseline="0" smtClean="0">
                        <a:ln>
                          <a:noFill/>
                        </a:ln>
                        <a:solidFill>
                          <a:srgbClr val="C00000"/>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endParaRPr kumimoji="0" lang="el-GR" altLang="el-GR" sz="1200" b="0" i="0" u="none" strike="noStrike" cap="none" normalizeH="0" baseline="0" smtClean="0">
                        <a:ln>
                          <a:noFill/>
                        </a:ln>
                        <a:solidFill>
                          <a:srgbClr val="C00000"/>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900" b="1" i="0" u="none" strike="noStrike" cap="none" normalizeH="0" baseline="0" smtClean="0">
                          <a:ln>
                            <a:noFill/>
                          </a:ln>
                          <a:solidFill>
                            <a:srgbClr val="000000"/>
                          </a:solidFill>
                          <a:effectLst/>
                          <a:latin typeface="Arial" charset="0"/>
                        </a:rPr>
                        <a:t>04 &amp; 04Σ: Τεχνική Συνδρομή ΕΤΠ</a:t>
                      </a:r>
                      <a:r>
                        <a:rPr kumimoji="0" lang="en-US" altLang="el-GR" sz="900" b="1" i="0" u="none" strike="noStrike" cap="none" normalizeH="0" baseline="0" smtClean="0">
                          <a:ln>
                            <a:noFill/>
                          </a:ln>
                          <a:solidFill>
                            <a:srgbClr val="000000"/>
                          </a:solidFill>
                          <a:effectLst/>
                          <a:latin typeface="Arial" charset="0"/>
                        </a:rPr>
                        <a:t>A</a:t>
                      </a:r>
                      <a:endParaRPr kumimoji="0" lang="el-GR" altLang="el-GR" sz="900" b="1" i="0" u="none" strike="noStrike" cap="none" normalizeH="0" baseline="0" smtClean="0">
                        <a:ln>
                          <a:noFill/>
                        </a:ln>
                        <a:solidFill>
                          <a:srgbClr val="000000"/>
                        </a:solidFill>
                        <a:effectLst/>
                        <a:latin typeface="Arial" charset="0"/>
                      </a:endParaRPr>
                    </a:p>
                  </a:txBody>
                  <a:tcPr marL="36000" marR="36000" marT="35994" marB="35994"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solidFill>
                      <a:srgbClr val="FFF0CC"/>
                    </a:solidFill>
                  </a:tcPr>
                </a:tc>
                <a:tc>
                  <a:txBody>
                    <a:bodyPr/>
                    <a:lstStyle/>
                    <a:p>
                      <a:pPr marL="0" marR="0" lvl="0" indent="0" algn="l" defTabSz="914400" rtl="0" eaLnBrk="1" fontAlgn="b" latinLnBrk="0" hangingPunct="1">
                        <a:lnSpc>
                          <a:spcPct val="100000"/>
                        </a:lnSpc>
                        <a:spcBef>
                          <a:spcPct val="20000"/>
                        </a:spcBef>
                        <a:spcAft>
                          <a:spcPct val="0"/>
                        </a:spcAft>
                        <a:buClrTx/>
                        <a:buSzTx/>
                        <a:buFontTx/>
                        <a:buNone/>
                        <a:tabLst/>
                      </a:pPr>
                      <a:endParaRPr kumimoji="0" lang="el-GR" altLang="el-GR" sz="2000" b="0" i="0" u="none" strike="noStrike" cap="none" normalizeH="0" baseline="0" smtClean="0">
                        <a:ln>
                          <a:noFill/>
                        </a:ln>
                        <a:solidFill>
                          <a:srgbClr val="C00000"/>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solidFill>
                      <a:srgbClr val="FFF0CC"/>
                    </a:solidFill>
                  </a:tcPr>
                </a:tc>
                <a:tc>
                  <a:txBody>
                    <a:bodyPr/>
                    <a:lstStyle/>
                    <a:p>
                      <a:pPr marL="0" marR="0" lvl="0" indent="0" algn="l" defTabSz="914400" rtl="0" eaLnBrk="1" fontAlgn="b" latinLnBrk="0" hangingPunct="1">
                        <a:lnSpc>
                          <a:spcPct val="100000"/>
                        </a:lnSpc>
                        <a:spcBef>
                          <a:spcPct val="20000"/>
                        </a:spcBef>
                        <a:spcAft>
                          <a:spcPct val="0"/>
                        </a:spcAft>
                        <a:buClrTx/>
                        <a:buSzTx/>
                        <a:buFontTx/>
                        <a:buNone/>
                        <a:tabLst/>
                      </a:pPr>
                      <a:endParaRPr kumimoji="0" lang="el-GR" altLang="el-GR" sz="2000" b="0" i="0" u="none" strike="noStrike" cap="none" normalizeH="0" baseline="0" smtClean="0">
                        <a:ln>
                          <a:noFill/>
                        </a:ln>
                        <a:solidFill>
                          <a:srgbClr val="C00000"/>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solidFill>
                      <a:srgbClr val="FFF0CC"/>
                    </a:solidFill>
                  </a:tcPr>
                </a:tc>
                <a:tc>
                  <a:txBody>
                    <a:bodyPr/>
                    <a:lstStyle/>
                    <a:p>
                      <a:pPr marL="0" marR="0" lvl="0" indent="0" algn="l" defTabSz="914400" rtl="0" eaLnBrk="1" fontAlgn="b" latinLnBrk="0" hangingPunct="1">
                        <a:lnSpc>
                          <a:spcPct val="100000"/>
                        </a:lnSpc>
                        <a:spcBef>
                          <a:spcPct val="20000"/>
                        </a:spcBef>
                        <a:spcAft>
                          <a:spcPct val="0"/>
                        </a:spcAft>
                        <a:buClrTx/>
                        <a:buSzTx/>
                        <a:buFontTx/>
                        <a:buNone/>
                        <a:tabLst/>
                      </a:pPr>
                      <a:endParaRPr kumimoji="0" lang="el-GR" altLang="el-GR" sz="2000" b="0" i="0" u="none" strike="noStrike" cap="none" normalizeH="0" baseline="0" smtClean="0">
                        <a:ln>
                          <a:noFill/>
                        </a:ln>
                        <a:solidFill>
                          <a:srgbClr val="C00000"/>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solidFill>
                      <a:srgbClr val="FFF0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l-GR" sz="2000" b="0" i="0" u="none" strike="noStrike" cap="none" normalizeH="0" baseline="0" smtClean="0">
                        <a:ln>
                          <a:noFill/>
                        </a:ln>
                        <a:solidFill>
                          <a:schemeClr val="tx1"/>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solidFill>
                      <a:srgbClr val="FFF0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l-GR" sz="2000" b="0" i="0" u="none" strike="noStrike" cap="none" normalizeH="0" baseline="0" smtClean="0">
                        <a:ln>
                          <a:noFill/>
                        </a:ln>
                        <a:solidFill>
                          <a:schemeClr val="tx1"/>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solidFill>
                      <a:srgbClr val="FFF0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l-GR" sz="2000" b="0" i="0" u="none" strike="noStrike" cap="none" normalizeH="0" baseline="0" smtClean="0">
                        <a:ln>
                          <a:noFill/>
                        </a:ln>
                        <a:solidFill>
                          <a:schemeClr val="tx1"/>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solidFill>
                      <a:srgbClr val="FFF0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l-GR" sz="2000" b="0" i="0" u="none" strike="noStrike" cap="none" normalizeH="0" baseline="0" smtClean="0">
                        <a:ln>
                          <a:noFill/>
                        </a:ln>
                        <a:solidFill>
                          <a:schemeClr val="tx1"/>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solidFill>
                      <a:srgbClr val="FFF0CC"/>
                    </a:solidFill>
                  </a:tcPr>
                </a:tc>
                <a:tc>
                  <a:txBody>
                    <a:bodyPr/>
                    <a:lstStyle/>
                    <a:p>
                      <a:pPr marL="0" marR="0" lvl="0" indent="0" algn="l" defTabSz="914400" rtl="0" eaLnBrk="1" fontAlgn="b" latinLnBrk="0" hangingPunct="1">
                        <a:lnSpc>
                          <a:spcPct val="100000"/>
                        </a:lnSpc>
                        <a:spcBef>
                          <a:spcPct val="20000"/>
                        </a:spcBef>
                        <a:spcAft>
                          <a:spcPct val="0"/>
                        </a:spcAft>
                        <a:buClrTx/>
                        <a:buSzTx/>
                        <a:buFontTx/>
                        <a:buNone/>
                        <a:tabLst/>
                      </a:pPr>
                      <a:endParaRPr kumimoji="0" lang="el-GR" altLang="el-GR" sz="2000" b="0" i="0" u="none" strike="noStrike" cap="none" normalizeH="0" baseline="0" smtClean="0">
                        <a:ln>
                          <a:noFill/>
                        </a:ln>
                        <a:solidFill>
                          <a:srgbClr val="C00000"/>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solidFill>
                      <a:srgbClr val="FFF0CC"/>
                    </a:solidFill>
                  </a:tcPr>
                </a:tc>
                <a:tc>
                  <a:txBody>
                    <a:bodyPr/>
                    <a:lstStyle/>
                    <a:p>
                      <a:pPr marL="0" marR="0" lvl="0" indent="0" algn="l" defTabSz="914400" rtl="0" eaLnBrk="1" fontAlgn="b" latinLnBrk="0" hangingPunct="1">
                        <a:lnSpc>
                          <a:spcPct val="100000"/>
                        </a:lnSpc>
                        <a:spcBef>
                          <a:spcPct val="20000"/>
                        </a:spcBef>
                        <a:spcAft>
                          <a:spcPct val="0"/>
                        </a:spcAft>
                        <a:buClrTx/>
                        <a:buSzTx/>
                        <a:buFontTx/>
                        <a:buNone/>
                        <a:tabLst/>
                      </a:pPr>
                      <a:endParaRPr kumimoji="0" lang="el-GR" altLang="el-GR" sz="2000" b="0" i="0" u="none" strike="noStrike" cap="none" normalizeH="0" baseline="0" smtClean="0">
                        <a:ln>
                          <a:noFill/>
                        </a:ln>
                        <a:solidFill>
                          <a:srgbClr val="C00000"/>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solidFill>
                      <a:srgbClr val="FFF0CC"/>
                    </a:solid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900" b="1" i="0" u="none" strike="noStrike" cap="none" normalizeH="0" baseline="0" smtClean="0">
                          <a:ln>
                            <a:noFill/>
                          </a:ln>
                          <a:solidFill>
                            <a:srgbClr val="000000"/>
                          </a:solidFill>
                          <a:effectLst/>
                          <a:latin typeface="Arial" charset="0"/>
                        </a:rPr>
                        <a:t>05 &amp; 05Σ: Τεχνική Συνδρομή ΕΚΤ</a:t>
                      </a:r>
                    </a:p>
                  </a:txBody>
                  <a:tcPr marL="36000" marR="36000" marT="35994" marB="35994"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solidFill>
                      <a:srgbClr val="FFF0CC"/>
                    </a:solidFill>
                  </a:tcPr>
                </a:tc>
                <a:tc>
                  <a:txBody>
                    <a:bodyPr/>
                    <a:lstStyle/>
                    <a:p>
                      <a:pPr marL="0" marR="0" lvl="0" indent="0" algn="l" defTabSz="914400" rtl="0" eaLnBrk="1" fontAlgn="b" latinLnBrk="0" hangingPunct="1">
                        <a:lnSpc>
                          <a:spcPct val="100000"/>
                        </a:lnSpc>
                        <a:spcBef>
                          <a:spcPct val="20000"/>
                        </a:spcBef>
                        <a:spcAft>
                          <a:spcPct val="0"/>
                        </a:spcAft>
                        <a:buClrTx/>
                        <a:buSzTx/>
                        <a:buFontTx/>
                        <a:buNone/>
                        <a:tabLst/>
                      </a:pPr>
                      <a:endParaRPr kumimoji="0" lang="el-GR" altLang="el-GR" sz="2000" b="0" i="0" u="none" strike="noStrike" cap="none" normalizeH="0" baseline="0" smtClean="0">
                        <a:ln>
                          <a:noFill/>
                        </a:ln>
                        <a:solidFill>
                          <a:srgbClr val="C00000"/>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solidFill>
                      <a:srgbClr val="FFF0CC"/>
                    </a:solidFill>
                  </a:tcPr>
                </a:tc>
                <a:tc>
                  <a:txBody>
                    <a:bodyPr/>
                    <a:lstStyle/>
                    <a:p>
                      <a:pPr marL="0" marR="0" lvl="0" indent="0" algn="l" defTabSz="914400" rtl="0" eaLnBrk="1" fontAlgn="b" latinLnBrk="0" hangingPunct="1">
                        <a:lnSpc>
                          <a:spcPct val="100000"/>
                        </a:lnSpc>
                        <a:spcBef>
                          <a:spcPct val="20000"/>
                        </a:spcBef>
                        <a:spcAft>
                          <a:spcPct val="0"/>
                        </a:spcAft>
                        <a:buClrTx/>
                        <a:buSzTx/>
                        <a:buFontTx/>
                        <a:buNone/>
                        <a:tabLst/>
                      </a:pPr>
                      <a:endParaRPr kumimoji="0" lang="el-GR" altLang="el-GR" sz="2000" b="0" i="0" u="none" strike="noStrike" cap="none" normalizeH="0" baseline="0" smtClean="0">
                        <a:ln>
                          <a:noFill/>
                        </a:ln>
                        <a:solidFill>
                          <a:srgbClr val="C00000"/>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solidFill>
                      <a:srgbClr val="FFF0CC"/>
                    </a:solidFill>
                  </a:tcPr>
                </a:tc>
                <a:tc>
                  <a:txBody>
                    <a:bodyPr/>
                    <a:lstStyle/>
                    <a:p>
                      <a:pPr marL="0" marR="0" lvl="0" indent="0" algn="l" defTabSz="914400" rtl="0" eaLnBrk="1" fontAlgn="b" latinLnBrk="0" hangingPunct="1">
                        <a:lnSpc>
                          <a:spcPct val="100000"/>
                        </a:lnSpc>
                        <a:spcBef>
                          <a:spcPct val="20000"/>
                        </a:spcBef>
                        <a:spcAft>
                          <a:spcPct val="0"/>
                        </a:spcAft>
                        <a:buClrTx/>
                        <a:buSzTx/>
                        <a:buFontTx/>
                        <a:buNone/>
                        <a:tabLst/>
                      </a:pPr>
                      <a:endParaRPr kumimoji="0" lang="el-GR" altLang="el-GR" sz="2000" b="0" i="0" u="none" strike="noStrike" cap="none" normalizeH="0" baseline="0" smtClean="0">
                        <a:ln>
                          <a:noFill/>
                        </a:ln>
                        <a:solidFill>
                          <a:srgbClr val="C00000"/>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solidFill>
                      <a:srgbClr val="FFF0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l-GR" sz="2000" b="0" i="0" u="none" strike="noStrike" cap="none" normalizeH="0" baseline="0" smtClean="0">
                        <a:ln>
                          <a:noFill/>
                        </a:ln>
                        <a:solidFill>
                          <a:schemeClr val="tx1"/>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solidFill>
                      <a:srgbClr val="FFF0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l-GR" sz="2000" b="0" i="0" u="none" strike="noStrike" cap="none" normalizeH="0" baseline="0" smtClean="0">
                        <a:ln>
                          <a:noFill/>
                        </a:ln>
                        <a:solidFill>
                          <a:schemeClr val="tx1"/>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solidFill>
                      <a:srgbClr val="FFF0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l-GR" sz="2000" b="0" i="0" u="none" strike="noStrike" cap="none" normalizeH="0" baseline="0" smtClean="0">
                        <a:ln>
                          <a:noFill/>
                        </a:ln>
                        <a:solidFill>
                          <a:schemeClr val="tx1"/>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solidFill>
                      <a:srgbClr val="FFF0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l-GR" sz="2000" b="0" i="0" u="none" strike="noStrike" cap="none" normalizeH="0" baseline="0" smtClean="0">
                        <a:ln>
                          <a:noFill/>
                        </a:ln>
                        <a:solidFill>
                          <a:schemeClr val="tx1"/>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solidFill>
                      <a:srgbClr val="FFF0CC"/>
                    </a:solidFill>
                  </a:tcPr>
                </a:tc>
                <a:tc>
                  <a:txBody>
                    <a:bodyPr/>
                    <a:lstStyle/>
                    <a:p>
                      <a:pPr marL="0" marR="0" lvl="0" indent="0" algn="l" defTabSz="914400" rtl="0" eaLnBrk="1" fontAlgn="b" latinLnBrk="0" hangingPunct="1">
                        <a:lnSpc>
                          <a:spcPct val="100000"/>
                        </a:lnSpc>
                        <a:spcBef>
                          <a:spcPct val="20000"/>
                        </a:spcBef>
                        <a:spcAft>
                          <a:spcPct val="0"/>
                        </a:spcAft>
                        <a:buClrTx/>
                        <a:buSzTx/>
                        <a:buFontTx/>
                        <a:buNone/>
                        <a:tabLst/>
                      </a:pPr>
                      <a:endParaRPr kumimoji="0" lang="el-GR" altLang="el-GR" sz="2000" b="0" i="0" u="none" strike="noStrike" cap="none" normalizeH="0" baseline="0" smtClean="0">
                        <a:ln>
                          <a:noFill/>
                        </a:ln>
                        <a:solidFill>
                          <a:srgbClr val="C00000"/>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solidFill>
                      <a:srgbClr val="FFF0CC"/>
                    </a:solidFill>
                  </a:tcPr>
                </a:tc>
                <a:tc>
                  <a:txBody>
                    <a:bodyPr/>
                    <a:lstStyle/>
                    <a:p>
                      <a:pPr marL="0" marR="0" lvl="0" indent="0" algn="l" defTabSz="914400" rtl="0" eaLnBrk="1" fontAlgn="b" latinLnBrk="0" hangingPunct="1">
                        <a:lnSpc>
                          <a:spcPct val="100000"/>
                        </a:lnSpc>
                        <a:spcBef>
                          <a:spcPct val="20000"/>
                        </a:spcBef>
                        <a:spcAft>
                          <a:spcPct val="0"/>
                        </a:spcAft>
                        <a:buClrTx/>
                        <a:buSzTx/>
                        <a:buFontTx/>
                        <a:buNone/>
                        <a:tabLst/>
                      </a:pPr>
                      <a:endParaRPr kumimoji="0" lang="el-GR" altLang="el-GR" sz="2000" b="0" i="0" u="none" strike="noStrike" cap="none" normalizeH="0" baseline="0" smtClean="0">
                        <a:ln>
                          <a:noFill/>
                        </a:ln>
                        <a:solidFill>
                          <a:srgbClr val="C00000"/>
                        </a:solidFill>
                        <a:effectLst/>
                        <a:latin typeface="Calibri" pitchFamily="34" charset="0"/>
                      </a:endParaRPr>
                    </a:p>
                  </a:txBody>
                  <a:tcPr marL="0" marR="0" marT="0" marB="0" anchor="ctr" horzOverflow="overflow">
                    <a:lnL w="12700" cap="flat" cmpd="sng" algn="ctr">
                      <a:solidFill>
                        <a:srgbClr val="A32020"/>
                      </a:solidFill>
                      <a:prstDash val="solid"/>
                      <a:round/>
                      <a:headEnd type="none" w="med" len="med"/>
                      <a:tailEnd type="none" w="med" len="med"/>
                    </a:lnL>
                    <a:lnR w="12700" cap="flat" cmpd="sng" algn="ctr">
                      <a:solidFill>
                        <a:srgbClr val="A32020"/>
                      </a:solidFill>
                      <a:prstDash val="solid"/>
                      <a:round/>
                      <a:headEnd type="none" w="med" len="med"/>
                      <a:tailEnd type="none" w="med" len="med"/>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a:noFill/>
                    </a:lnTlToBr>
                    <a:lnBlToTr>
                      <a:noFill/>
                    </a:lnBlToTr>
                    <a:solidFill>
                      <a:srgbClr val="FFF0CC"/>
                    </a:solidFill>
                  </a:tcPr>
                </a:tc>
              </a:tr>
            </a:tbl>
          </a:graphicData>
        </a:graphic>
      </p:graphicFrame>
      <p:sp>
        <p:nvSpPr>
          <p:cNvPr id="31827" name="Rectangle 10"/>
          <p:cNvSpPr>
            <a:spLocks noChangeArrowheads="1"/>
          </p:cNvSpPr>
          <p:nvPr/>
        </p:nvSpPr>
        <p:spPr bwMode="auto">
          <a:xfrm>
            <a:off x="539750" y="938213"/>
            <a:ext cx="3744913" cy="666750"/>
          </a:xfrm>
          <a:prstGeom prst="rect">
            <a:avLst/>
          </a:prstGeom>
          <a:noFill/>
          <a:ln w="9525">
            <a:solidFill>
              <a:srgbClr val="DC6F00"/>
            </a:solidFill>
            <a:miter lim="800000"/>
            <a:headEnd/>
            <a:tailEnd/>
          </a:ln>
        </p:spPr>
        <p:txBody>
          <a:bodyPr>
            <a:spAutoFit/>
          </a:bodyPr>
          <a:lstStyle/>
          <a:p>
            <a:pPr marL="358775" indent="-358775">
              <a:spcBef>
                <a:spcPts val="300"/>
              </a:spcBef>
              <a:spcAft>
                <a:spcPts val="300"/>
              </a:spcAft>
              <a:buFont typeface="Wingdings" pitchFamily="2" charset="2"/>
              <a:buChar char="ü"/>
            </a:pPr>
            <a:r>
              <a:rPr lang="el-GR" altLang="el-GR" sz="1600" b="1" i="1">
                <a:solidFill>
                  <a:srgbClr val="000000"/>
                </a:solidFill>
                <a:latin typeface="Calibri" pitchFamily="34" charset="0"/>
              </a:rPr>
              <a:t>9 Θεματικοί Στόχοι</a:t>
            </a:r>
          </a:p>
          <a:p>
            <a:pPr marL="358775" indent="-358775">
              <a:spcBef>
                <a:spcPts val="300"/>
              </a:spcBef>
              <a:spcAft>
                <a:spcPts val="300"/>
              </a:spcAft>
              <a:buFont typeface="Wingdings" pitchFamily="2" charset="2"/>
              <a:buChar char="ü"/>
            </a:pPr>
            <a:r>
              <a:rPr lang="el-GR" altLang="el-GR" sz="1600" b="1" i="1">
                <a:solidFill>
                  <a:srgbClr val="000000"/>
                </a:solidFill>
                <a:latin typeface="Calibri" pitchFamily="34" charset="0"/>
              </a:rPr>
              <a:t>18 Επενδυτικές Προτεραιότητες</a:t>
            </a:r>
          </a:p>
        </p:txBody>
      </p:sp>
      <p:sp>
        <p:nvSpPr>
          <p:cNvPr id="31828" name="Rectangle 11"/>
          <p:cNvSpPr>
            <a:spLocks noChangeArrowheads="1"/>
          </p:cNvSpPr>
          <p:nvPr/>
        </p:nvSpPr>
        <p:spPr bwMode="auto">
          <a:xfrm>
            <a:off x="4935538" y="793750"/>
            <a:ext cx="3884612" cy="911225"/>
          </a:xfrm>
          <a:prstGeom prst="rect">
            <a:avLst/>
          </a:prstGeom>
          <a:noFill/>
          <a:ln w="9525">
            <a:solidFill>
              <a:srgbClr val="DC6F00"/>
            </a:solidFill>
            <a:miter lim="800000"/>
            <a:headEnd/>
            <a:tailEnd/>
          </a:ln>
        </p:spPr>
        <p:txBody>
          <a:bodyPr>
            <a:spAutoFit/>
          </a:bodyPr>
          <a:lstStyle/>
          <a:p>
            <a:pPr marL="358775" indent="-358775">
              <a:spcBef>
                <a:spcPts val="300"/>
              </a:spcBef>
              <a:spcAft>
                <a:spcPts val="300"/>
              </a:spcAft>
              <a:buFont typeface="Wingdings" pitchFamily="2" charset="2"/>
              <a:buChar char="ü"/>
            </a:pPr>
            <a:r>
              <a:rPr lang="el-GR" altLang="el-GR" sz="1600" b="1" i="1">
                <a:solidFill>
                  <a:srgbClr val="000000"/>
                </a:solidFill>
                <a:latin typeface="Calibri" pitchFamily="34" charset="0"/>
              </a:rPr>
              <a:t>10</a:t>
            </a:r>
            <a:r>
              <a:rPr lang="en-US" altLang="el-GR" sz="1600" b="1" i="1">
                <a:solidFill>
                  <a:srgbClr val="000000"/>
                </a:solidFill>
                <a:latin typeface="Calibri" pitchFamily="34" charset="0"/>
              </a:rPr>
              <a:t> </a:t>
            </a:r>
            <a:r>
              <a:rPr lang="el-GR" altLang="el-GR" sz="1600" b="1" i="1">
                <a:solidFill>
                  <a:srgbClr val="000000"/>
                </a:solidFill>
                <a:latin typeface="Calibri" pitchFamily="34" charset="0"/>
              </a:rPr>
              <a:t>Άξονες Προτεραιότητας </a:t>
            </a:r>
            <a:br>
              <a:rPr lang="el-GR" altLang="el-GR" sz="1600" b="1" i="1">
                <a:solidFill>
                  <a:srgbClr val="000000"/>
                </a:solidFill>
                <a:latin typeface="Calibri" pitchFamily="34" charset="0"/>
              </a:rPr>
            </a:br>
            <a:r>
              <a:rPr lang="el-GR" altLang="el-GR" sz="1600" b="1" i="1">
                <a:solidFill>
                  <a:srgbClr val="000000"/>
                </a:solidFill>
                <a:latin typeface="Calibri" pitchFamily="34" charset="0"/>
              </a:rPr>
              <a:t> (5 </a:t>
            </a:r>
            <a:r>
              <a:rPr lang="en-US" altLang="el-GR" sz="1600" b="1" i="1">
                <a:solidFill>
                  <a:srgbClr val="000000"/>
                </a:solidFill>
                <a:latin typeface="Calibri" pitchFamily="34" charset="0"/>
              </a:rPr>
              <a:t>+ 5</a:t>
            </a:r>
            <a:r>
              <a:rPr lang="el-GR" altLang="el-GR" sz="1600" b="1" i="1">
                <a:solidFill>
                  <a:srgbClr val="000000"/>
                </a:solidFill>
                <a:latin typeface="Calibri" pitchFamily="34" charset="0"/>
              </a:rPr>
              <a:t> Συμπληρωματικοί)</a:t>
            </a:r>
          </a:p>
          <a:p>
            <a:pPr marL="358775" indent="-358775">
              <a:spcBef>
                <a:spcPts val="300"/>
              </a:spcBef>
              <a:spcAft>
                <a:spcPts val="300"/>
              </a:spcAft>
              <a:buFont typeface="Wingdings" pitchFamily="2" charset="2"/>
              <a:buChar char="ü"/>
            </a:pPr>
            <a:r>
              <a:rPr lang="el-GR" altLang="el-GR" sz="1600" b="1" i="1">
                <a:solidFill>
                  <a:srgbClr val="000000"/>
                </a:solidFill>
                <a:latin typeface="Calibri" pitchFamily="34" charset="0"/>
              </a:rPr>
              <a:t>19 </a:t>
            </a:r>
            <a:r>
              <a:rPr lang="el-GR" altLang="el-GR" sz="1400" i="1">
                <a:solidFill>
                  <a:srgbClr val="000000"/>
                </a:solidFill>
                <a:latin typeface="Calibri" pitchFamily="34" charset="0"/>
              </a:rPr>
              <a:t>(+</a:t>
            </a:r>
            <a:r>
              <a:rPr lang="en-US" altLang="el-GR" sz="1400" i="1">
                <a:solidFill>
                  <a:srgbClr val="000000"/>
                </a:solidFill>
                <a:latin typeface="Calibri" pitchFamily="34" charset="0"/>
              </a:rPr>
              <a:t>2</a:t>
            </a:r>
            <a:r>
              <a:rPr lang="el-GR" altLang="el-GR" sz="1400" i="1">
                <a:solidFill>
                  <a:srgbClr val="000000"/>
                </a:solidFill>
                <a:latin typeface="Calibri" pitchFamily="34" charset="0"/>
              </a:rPr>
              <a:t>) </a:t>
            </a:r>
            <a:r>
              <a:rPr lang="el-GR" altLang="el-GR" sz="1600" b="1" i="1">
                <a:solidFill>
                  <a:srgbClr val="000000"/>
                </a:solidFill>
                <a:latin typeface="Calibri" pitchFamily="34" charset="0"/>
              </a:rPr>
              <a:t>Ειδικοί Στόχοι </a:t>
            </a:r>
            <a:r>
              <a:rPr lang="el-GR" altLang="el-GR" sz="1400" i="1">
                <a:solidFill>
                  <a:srgbClr val="000000"/>
                </a:solidFill>
                <a:latin typeface="Calibri" pitchFamily="34" charset="0"/>
              </a:rPr>
              <a:t>(Τεχν. Συνδρομή)</a:t>
            </a:r>
            <a:endParaRPr lang="en-US" altLang="el-GR" sz="1400" i="1">
              <a:solidFill>
                <a:srgbClr val="000000"/>
              </a:solidFill>
              <a:latin typeface="Calibri" pitchFamily="34" charset="0"/>
            </a:endParaRPr>
          </a:p>
        </p:txBody>
      </p:sp>
      <p:sp>
        <p:nvSpPr>
          <p:cNvPr id="13" name="Left-Right Arrow 12"/>
          <p:cNvSpPr/>
          <p:nvPr/>
        </p:nvSpPr>
        <p:spPr bwMode="ltGray">
          <a:xfrm>
            <a:off x="4427538" y="1157288"/>
            <a:ext cx="360362" cy="187325"/>
          </a:xfrm>
          <a:prstGeom prst="leftRightArrow">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chemeClr val="bg1"/>
              </a:solidFill>
            </a:endParaRPr>
          </a:p>
        </p:txBody>
      </p:sp>
    </p:spTree>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 Θέση αριθμού διαφάνειας"/>
          <p:cNvSpPr>
            <a:spLocks noGrp="1"/>
          </p:cNvSpPr>
          <p:nvPr>
            <p:ph type="sldNum" sz="quarter" idx="12"/>
          </p:nvPr>
        </p:nvSpPr>
        <p:spPr/>
        <p:txBody>
          <a:bodyPr/>
          <a:lstStyle/>
          <a:p>
            <a:pPr>
              <a:defRPr/>
            </a:pPr>
            <a:fld id="{CF12C69A-0B43-4C5F-8751-4CBE539866DB}" type="slidenum">
              <a:rPr lang="el-GR"/>
              <a:pPr>
                <a:defRPr/>
              </a:pPr>
              <a:t>19</a:t>
            </a:fld>
            <a:endParaRPr lang="el-GR"/>
          </a:p>
        </p:txBody>
      </p:sp>
      <p:pic>
        <p:nvPicPr>
          <p:cNvPr id="32770" name="Picture 4"/>
          <p:cNvPicPr>
            <a:picLocks noChangeAspect="1" noChangeArrowheads="1"/>
          </p:cNvPicPr>
          <p:nvPr/>
        </p:nvPicPr>
        <p:blipFill>
          <a:blip r:embed="rId2"/>
          <a:srcRect/>
          <a:stretch>
            <a:fillRect/>
          </a:stretch>
        </p:blipFill>
        <p:spPr bwMode="auto">
          <a:xfrm>
            <a:off x="2044700" y="357188"/>
            <a:ext cx="5622925" cy="5338762"/>
          </a:xfrm>
          <a:prstGeom prst="rect">
            <a:avLst/>
          </a:prstGeom>
          <a:noFill/>
          <a:ln w="9525">
            <a:noFill/>
            <a:miter lim="800000"/>
            <a:headEnd/>
            <a:tailEnd/>
          </a:ln>
        </p:spPr>
      </p:pic>
      <p:sp>
        <p:nvSpPr>
          <p:cNvPr id="32771" name="Rectangle 5"/>
          <p:cNvSpPr>
            <a:spLocks noChangeArrowheads="1"/>
          </p:cNvSpPr>
          <p:nvPr/>
        </p:nvSpPr>
        <p:spPr bwMode="auto">
          <a:xfrm>
            <a:off x="107950" y="0"/>
            <a:ext cx="8820150" cy="534988"/>
          </a:xfrm>
          <a:prstGeom prst="rect">
            <a:avLst/>
          </a:prstGeom>
          <a:noFill/>
          <a:ln w="9525" algn="ctr">
            <a:noFill/>
            <a:miter lim="800000"/>
            <a:headEnd/>
            <a:tailEnd/>
          </a:ln>
        </p:spPr>
        <p:txBody>
          <a:bodyPr lIns="0" tIns="0" rIns="0" bIns="0"/>
          <a:lstStyle/>
          <a:p>
            <a:pPr>
              <a:spcBef>
                <a:spcPct val="20000"/>
              </a:spcBef>
              <a:buFont typeface="Arial" charset="0"/>
              <a:buNone/>
            </a:pPr>
            <a:r>
              <a:rPr lang="el-GR" altLang="el-GR" sz="1600" b="1" i="1">
                <a:solidFill>
                  <a:schemeClr val="hlink"/>
                </a:solidFill>
              </a:rPr>
              <a:t>Σύνδεση Αξόνων Προτεραιότητας με Θεματικούς Στόχους, Επενδυτικές Προτεραιότητες και Ειδικούς Στόχους </a:t>
            </a:r>
          </a:p>
        </p:txBody>
      </p:sp>
    </p:spTree>
  </p:cSld>
  <p:clrMapOvr>
    <a:masterClrMapping/>
  </p:clrMapOvr>
  <p:transition spd="med">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 Τίτλος"/>
          <p:cNvSpPr>
            <a:spLocks noGrp="1"/>
          </p:cNvSpPr>
          <p:nvPr>
            <p:ph type="ctrTitle"/>
          </p:nvPr>
        </p:nvSpPr>
        <p:spPr>
          <a:xfrm>
            <a:off x="685800" y="1774825"/>
            <a:ext cx="7772400" cy="1225550"/>
          </a:xfrm>
        </p:spPr>
        <p:txBody>
          <a:bodyPr/>
          <a:lstStyle/>
          <a:p>
            <a:pPr eaLnBrk="1" hangingPunct="1"/>
            <a:endParaRPr lang="el-GR" smtClean="0"/>
          </a:p>
        </p:txBody>
      </p:sp>
      <p:sp>
        <p:nvSpPr>
          <p:cNvPr id="3" name="2 - Υπότιτλος"/>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l-GR"/>
          </a:p>
        </p:txBody>
      </p:sp>
      <p:pic>
        <p:nvPicPr>
          <p:cNvPr id="15363" name="7 - Εικόνα" descr="Slide 2.png"/>
          <p:cNvPicPr>
            <a:picLocks noChangeAspect="1"/>
          </p:cNvPicPr>
          <p:nvPr/>
        </p:nvPicPr>
        <p:blipFill>
          <a:blip r:embed="rId2"/>
          <a:srcRect/>
          <a:stretch>
            <a:fillRect/>
          </a:stretch>
        </p:blipFill>
        <p:spPr bwMode="auto">
          <a:xfrm>
            <a:off x="0" y="0"/>
            <a:ext cx="9144000" cy="5715000"/>
          </a:xfrm>
          <a:prstGeom prst="rect">
            <a:avLst/>
          </a:prstGeom>
          <a:noFill/>
          <a:ln w="9525">
            <a:noFill/>
            <a:miter lim="800000"/>
            <a:headEnd/>
            <a:tailEnd/>
          </a:ln>
        </p:spPr>
      </p:pic>
      <p:pic>
        <p:nvPicPr>
          <p:cNvPr id="15364" name="8 - Εικόνα" descr="logos.png"/>
          <p:cNvPicPr>
            <a:picLocks noChangeAspect="1"/>
          </p:cNvPicPr>
          <p:nvPr/>
        </p:nvPicPr>
        <p:blipFill>
          <a:blip r:embed="rId3"/>
          <a:srcRect/>
          <a:stretch>
            <a:fillRect/>
          </a:stretch>
        </p:blipFill>
        <p:spPr bwMode="auto">
          <a:xfrm>
            <a:off x="3276600" y="5089525"/>
            <a:ext cx="2590800" cy="492125"/>
          </a:xfrm>
          <a:prstGeom prst="rect">
            <a:avLst/>
          </a:prstGeom>
          <a:noFill/>
          <a:ln w="9525">
            <a:noFill/>
            <a:miter lim="800000"/>
            <a:headEnd/>
            <a:tailEnd/>
          </a:ln>
        </p:spPr>
      </p:pic>
      <p:pic>
        <p:nvPicPr>
          <p:cNvPr id="15365" name="9 - Εικόνα" descr="Header.png"/>
          <p:cNvPicPr>
            <a:picLocks noChangeAspect="1"/>
          </p:cNvPicPr>
          <p:nvPr/>
        </p:nvPicPr>
        <p:blipFill>
          <a:blip r:embed="rId4"/>
          <a:srcRect/>
          <a:stretch>
            <a:fillRect/>
          </a:stretch>
        </p:blipFill>
        <p:spPr bwMode="auto">
          <a:xfrm>
            <a:off x="1692275" y="20638"/>
            <a:ext cx="5832475" cy="860425"/>
          </a:xfrm>
          <a:prstGeom prst="rect">
            <a:avLst/>
          </a:prstGeom>
          <a:noFill/>
          <a:ln w="9525">
            <a:noFill/>
            <a:miter lim="800000"/>
            <a:headEnd/>
            <a:tailEnd/>
          </a:ln>
        </p:spPr>
      </p:pic>
      <p:sp>
        <p:nvSpPr>
          <p:cNvPr id="12" name="2 - Θέση περιεχομένου"/>
          <p:cNvSpPr txBox="1">
            <a:spLocks/>
          </p:cNvSpPr>
          <p:nvPr/>
        </p:nvSpPr>
        <p:spPr>
          <a:xfrm>
            <a:off x="2771775" y="1849438"/>
            <a:ext cx="5761038" cy="2016125"/>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rmAutofit/>
          </a:bodyPr>
          <a:lstStyle/>
          <a:p>
            <a:pPr fontAlgn="auto">
              <a:spcBef>
                <a:spcPts val="0"/>
              </a:spcBef>
              <a:spcAft>
                <a:spcPts val="0"/>
              </a:spcAft>
              <a:defRPr/>
            </a:pPr>
            <a:endParaRPr lang="el-GR" sz="1900" dirty="0">
              <a:solidFill>
                <a:srgbClr val="003399"/>
              </a:solidFill>
            </a:endParaRPr>
          </a:p>
          <a:p>
            <a:pPr fontAlgn="auto">
              <a:spcBef>
                <a:spcPts val="0"/>
              </a:spcBef>
              <a:spcAft>
                <a:spcPts val="0"/>
              </a:spcAft>
              <a:defRPr/>
            </a:pPr>
            <a:endParaRPr lang="el-GR" sz="1900" dirty="0">
              <a:solidFill>
                <a:srgbClr val="003399"/>
              </a:solidFill>
            </a:endParaRPr>
          </a:p>
        </p:txBody>
      </p:sp>
      <p:sp>
        <p:nvSpPr>
          <p:cNvPr id="15367" name="2 - Θέση περιεχομένου"/>
          <p:cNvSpPr txBox="1">
            <a:spLocks/>
          </p:cNvSpPr>
          <p:nvPr/>
        </p:nvSpPr>
        <p:spPr bwMode="auto">
          <a:xfrm>
            <a:off x="2798763" y="1804988"/>
            <a:ext cx="5843587" cy="2060575"/>
          </a:xfrm>
          <a:prstGeom prst="rect">
            <a:avLst/>
          </a:prstGeom>
          <a:noFill/>
          <a:ln w="9525">
            <a:noFill/>
            <a:miter lim="800000"/>
            <a:headEnd/>
            <a:tailEnd/>
          </a:ln>
        </p:spPr>
        <p:txBody>
          <a:bodyPr/>
          <a:lstStyle/>
          <a:p>
            <a:endParaRPr lang="el-GR" i="1" dirty="0">
              <a:latin typeface="Calibri" pitchFamily="34" charset="0"/>
            </a:endParaRPr>
          </a:p>
          <a:p>
            <a:r>
              <a:rPr lang="el-GR" b="1" i="1" dirty="0">
                <a:solidFill>
                  <a:srgbClr val="003399"/>
                </a:solidFill>
                <a:latin typeface="Calibri" pitchFamily="34" charset="0"/>
              </a:rPr>
              <a:t>Το </a:t>
            </a:r>
            <a:r>
              <a:rPr lang="el-GR" b="1" i="1" dirty="0" err="1">
                <a:solidFill>
                  <a:srgbClr val="003399"/>
                </a:solidFill>
                <a:latin typeface="Calibri" pitchFamily="34" charset="0"/>
              </a:rPr>
              <a:t>ΕΠΑνΕΚ</a:t>
            </a:r>
            <a:r>
              <a:rPr lang="el-GR" b="1" i="1" dirty="0">
                <a:solidFill>
                  <a:srgbClr val="003399"/>
                </a:solidFill>
                <a:latin typeface="Calibri" pitchFamily="34" charset="0"/>
              </a:rPr>
              <a:t> </a:t>
            </a:r>
            <a:r>
              <a:rPr lang="el-GR" i="1" dirty="0">
                <a:solidFill>
                  <a:srgbClr val="003399"/>
                </a:solidFill>
                <a:latin typeface="Calibri" pitchFamily="34" charset="0"/>
              </a:rPr>
              <a:t>(στο πλαίσιο του ΕΣΠΑ 2014 – 2020), κατέχει κεντρική θέση στην προσπάθεια της Χώρας για τη δημιουργία και στήριξη</a:t>
            </a:r>
            <a:r>
              <a:rPr lang="el-GR" b="1" i="1" dirty="0">
                <a:solidFill>
                  <a:srgbClr val="003399"/>
                </a:solidFill>
                <a:latin typeface="Calibri" pitchFamily="34" charset="0"/>
              </a:rPr>
              <a:t> ενός νέου παραγωγικού μοντέλου που θα οδηγήσει στην ανάπτυξη και στην ενίσχυση της ανταγωνιστικότητας της ελληνικής </a:t>
            </a:r>
            <a:r>
              <a:rPr lang="el-GR" b="1" i="1" dirty="0" smtClean="0">
                <a:solidFill>
                  <a:srgbClr val="003399"/>
                </a:solidFill>
                <a:latin typeface="Calibri" pitchFamily="34" charset="0"/>
              </a:rPr>
              <a:t>οικονομίας και τη δημιουργία βιώσιμων θέσεων απασχόλησης</a:t>
            </a:r>
            <a:r>
              <a:rPr lang="en-US" b="1" i="1" dirty="0" smtClean="0">
                <a:solidFill>
                  <a:srgbClr val="003399"/>
                </a:solidFill>
                <a:latin typeface="Calibri" pitchFamily="34" charset="0"/>
              </a:rPr>
              <a:t>.</a:t>
            </a:r>
            <a:endParaRPr lang="el-GR" b="1" i="1" dirty="0">
              <a:solidFill>
                <a:srgbClr val="003399"/>
              </a:solidFill>
              <a:latin typeface="Calibri" pitchFamily="34" charset="0"/>
            </a:endParaRPr>
          </a:p>
        </p:txBody>
      </p:sp>
      <p:sp>
        <p:nvSpPr>
          <p:cNvPr id="15368" name="1 - Τίτλος"/>
          <p:cNvSpPr txBox="1">
            <a:spLocks/>
          </p:cNvSpPr>
          <p:nvPr/>
        </p:nvSpPr>
        <p:spPr bwMode="auto">
          <a:xfrm>
            <a:off x="71438" y="2209800"/>
            <a:ext cx="2124075" cy="1143000"/>
          </a:xfrm>
          <a:prstGeom prst="rect">
            <a:avLst/>
          </a:prstGeom>
          <a:noFill/>
          <a:ln w="9525">
            <a:noFill/>
            <a:miter lim="800000"/>
            <a:headEnd/>
            <a:tailEnd/>
          </a:ln>
        </p:spPr>
        <p:txBody>
          <a:bodyPr anchor="ctr"/>
          <a:lstStyle/>
          <a:p>
            <a:r>
              <a:rPr lang="el-GR" sz="2800" b="1" i="1">
                <a:solidFill>
                  <a:srgbClr val="003399"/>
                </a:solidFill>
                <a:latin typeface="Calibri" pitchFamily="34" charset="0"/>
              </a:rPr>
              <a:t>Τι είναι το ΕΠΑνΕΚ;</a:t>
            </a:r>
            <a:endParaRPr lang="el-GR" sz="2800" i="1">
              <a:solidFill>
                <a:srgbClr val="003399"/>
              </a:solidFill>
              <a:latin typeface="Calibri" pitchFamily="34" charset="0"/>
            </a:endParaRPr>
          </a:p>
        </p:txBody>
      </p:sp>
    </p:spTree>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931BAB92-EB26-47CB-9564-FB29D13656C9}" type="slidenum">
              <a:rPr lang="el-GR"/>
              <a:pPr>
                <a:defRPr/>
              </a:pPr>
              <a:t>20</a:t>
            </a:fld>
            <a:endParaRPr lang="el-GR"/>
          </a:p>
        </p:txBody>
      </p:sp>
      <p:sp>
        <p:nvSpPr>
          <p:cNvPr id="34818" name="Title 1"/>
          <p:cNvSpPr>
            <a:spLocks noGrp="1"/>
          </p:cNvSpPr>
          <p:nvPr>
            <p:ph type="title" idx="4294967295"/>
          </p:nvPr>
        </p:nvSpPr>
        <p:spPr>
          <a:xfrm>
            <a:off x="800100" y="217488"/>
            <a:ext cx="7804150" cy="374650"/>
          </a:xfrm>
        </p:spPr>
        <p:txBody>
          <a:bodyPr lIns="0" tIns="0" rIns="0" bIns="0" anchor="t"/>
          <a:lstStyle/>
          <a:p>
            <a:pPr eaLnBrk="1" hangingPunct="1"/>
            <a:r>
              <a:rPr lang="el-GR" altLang="el-GR" sz="2000" smtClean="0">
                <a:solidFill>
                  <a:schemeClr val="hlink"/>
                </a:solidFill>
                <a:latin typeface="Arial" charset="0"/>
              </a:rPr>
              <a:t>Σχέδιο Χρηματοδότησης</a:t>
            </a:r>
            <a:br>
              <a:rPr lang="el-GR" altLang="el-GR" sz="2000" smtClean="0">
                <a:solidFill>
                  <a:schemeClr val="hlink"/>
                </a:solidFill>
                <a:latin typeface="Arial" charset="0"/>
              </a:rPr>
            </a:br>
            <a:endParaRPr lang="el-GR" altLang="el-GR" sz="1800" smtClean="0">
              <a:solidFill>
                <a:schemeClr val="hlink"/>
              </a:solidFill>
              <a:latin typeface="Arial" charset="0"/>
            </a:endParaRPr>
          </a:p>
        </p:txBody>
      </p:sp>
      <p:sp>
        <p:nvSpPr>
          <p:cNvPr id="34819" name="Rectangle 5"/>
          <p:cNvSpPr>
            <a:spLocks noChangeArrowheads="1"/>
          </p:cNvSpPr>
          <p:nvPr/>
        </p:nvSpPr>
        <p:spPr bwMode="auto">
          <a:xfrm>
            <a:off x="2087563" y="517525"/>
            <a:ext cx="5653087" cy="396875"/>
          </a:xfrm>
          <a:prstGeom prst="rect">
            <a:avLst/>
          </a:prstGeom>
          <a:noFill/>
          <a:ln w="9525">
            <a:noFill/>
            <a:miter lim="800000"/>
            <a:headEnd/>
            <a:tailEnd/>
          </a:ln>
        </p:spPr>
        <p:txBody>
          <a:bodyPr wrap="none">
            <a:spAutoFit/>
          </a:bodyPr>
          <a:lstStyle/>
          <a:p>
            <a:pPr>
              <a:spcBef>
                <a:spcPct val="20000"/>
              </a:spcBef>
              <a:buFont typeface="Arial" charset="0"/>
              <a:buChar char="•"/>
            </a:pPr>
            <a:r>
              <a:rPr lang="el-GR" altLang="el-GR" sz="2000" i="1">
                <a:solidFill>
                  <a:schemeClr val="hlink"/>
                </a:solidFill>
              </a:rPr>
              <a:t>Δημόσια Δαπάνη (€) ανά Άξονα Προτεραιότητας</a:t>
            </a:r>
          </a:p>
        </p:txBody>
      </p:sp>
      <p:pic>
        <p:nvPicPr>
          <p:cNvPr id="34820" name="Picture 8"/>
          <p:cNvPicPr>
            <a:picLocks noChangeAspect="1" noChangeArrowheads="1"/>
          </p:cNvPicPr>
          <p:nvPr/>
        </p:nvPicPr>
        <p:blipFill>
          <a:blip r:embed="rId2"/>
          <a:srcRect/>
          <a:stretch>
            <a:fillRect/>
          </a:stretch>
        </p:blipFill>
        <p:spPr bwMode="auto">
          <a:xfrm>
            <a:off x="503238" y="912813"/>
            <a:ext cx="8640762" cy="4440237"/>
          </a:xfrm>
          <a:prstGeom prst="rect">
            <a:avLst/>
          </a:prstGeom>
          <a:noFill/>
          <a:ln w="9525">
            <a:noFill/>
            <a:miter lim="800000"/>
            <a:headEnd/>
            <a:tailEnd/>
          </a:ln>
        </p:spPr>
      </p:pic>
      <p:sp>
        <p:nvSpPr>
          <p:cNvPr id="34821" name="Text Box 6"/>
          <p:cNvSpPr txBox="1">
            <a:spLocks noChangeArrowheads="1"/>
          </p:cNvSpPr>
          <p:nvPr/>
        </p:nvSpPr>
        <p:spPr bwMode="auto">
          <a:xfrm>
            <a:off x="2916238" y="1201738"/>
            <a:ext cx="5256212" cy="284162"/>
          </a:xfrm>
          <a:prstGeom prst="rect">
            <a:avLst/>
          </a:prstGeom>
          <a:noFill/>
          <a:ln w="9525">
            <a:noFill/>
            <a:miter lim="800000"/>
            <a:headEnd/>
            <a:tailEnd/>
          </a:ln>
        </p:spPr>
        <p:txBody>
          <a:bodyPr>
            <a:spAutoFit/>
          </a:bodyPr>
          <a:lstStyle/>
          <a:p>
            <a:pPr algn="ctr">
              <a:lnSpc>
                <a:spcPct val="70000"/>
              </a:lnSpc>
              <a:spcBef>
                <a:spcPct val="50000"/>
              </a:spcBef>
              <a:buFont typeface="Arial" charset="0"/>
              <a:buChar char="•"/>
            </a:pPr>
            <a:r>
              <a:rPr lang="el-GR" altLang="el-GR" b="1">
                <a:solidFill>
                  <a:srgbClr val="0000FF"/>
                </a:solidFill>
              </a:rPr>
              <a:t>Συνολική Δημόσια Δαπάνη: 4.665.144.590 €</a:t>
            </a:r>
          </a:p>
        </p:txBody>
      </p:sp>
    </p:spTree>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 Θέση αριθμού διαφάνειας"/>
          <p:cNvSpPr>
            <a:spLocks noGrp="1"/>
          </p:cNvSpPr>
          <p:nvPr>
            <p:ph type="sldNum" sz="quarter" idx="12"/>
          </p:nvPr>
        </p:nvSpPr>
        <p:spPr/>
        <p:txBody>
          <a:bodyPr/>
          <a:lstStyle/>
          <a:p>
            <a:pPr>
              <a:defRPr/>
            </a:pPr>
            <a:fld id="{A82E88F8-2481-4F75-8C4D-8E152B6E72A4}" type="slidenum">
              <a:rPr lang="el-GR"/>
              <a:pPr>
                <a:defRPr/>
              </a:pPr>
              <a:t>21</a:t>
            </a:fld>
            <a:endParaRPr lang="el-GR"/>
          </a:p>
        </p:txBody>
      </p:sp>
      <p:pic>
        <p:nvPicPr>
          <p:cNvPr id="35842" name="Picture 10"/>
          <p:cNvPicPr>
            <a:picLocks noChangeAspect="1" noChangeArrowheads="1"/>
          </p:cNvPicPr>
          <p:nvPr/>
        </p:nvPicPr>
        <p:blipFill>
          <a:blip r:embed="rId2"/>
          <a:srcRect/>
          <a:stretch>
            <a:fillRect/>
          </a:stretch>
        </p:blipFill>
        <p:spPr bwMode="auto">
          <a:xfrm>
            <a:off x="323850" y="792163"/>
            <a:ext cx="8820150" cy="4513262"/>
          </a:xfrm>
          <a:prstGeom prst="rect">
            <a:avLst/>
          </a:prstGeom>
          <a:noFill/>
          <a:ln w="9525">
            <a:noFill/>
            <a:miter lim="800000"/>
            <a:headEnd/>
            <a:tailEnd/>
          </a:ln>
        </p:spPr>
      </p:pic>
      <p:sp>
        <p:nvSpPr>
          <p:cNvPr id="35843" name="Title 1"/>
          <p:cNvSpPr>
            <a:spLocks/>
          </p:cNvSpPr>
          <p:nvPr/>
        </p:nvSpPr>
        <p:spPr bwMode="auto">
          <a:xfrm>
            <a:off x="468313" y="217488"/>
            <a:ext cx="7804150" cy="374650"/>
          </a:xfrm>
          <a:prstGeom prst="rect">
            <a:avLst/>
          </a:prstGeom>
          <a:noFill/>
          <a:ln w="9525">
            <a:noFill/>
            <a:miter lim="800000"/>
            <a:headEnd/>
            <a:tailEnd/>
          </a:ln>
        </p:spPr>
        <p:txBody>
          <a:bodyPr lIns="0" tIns="0" rIns="0" bIns="0"/>
          <a:lstStyle/>
          <a:p>
            <a:pPr>
              <a:spcBef>
                <a:spcPct val="20000"/>
              </a:spcBef>
              <a:buFont typeface="Arial" charset="0"/>
              <a:buNone/>
            </a:pPr>
            <a:r>
              <a:rPr lang="el-GR" altLang="el-GR" sz="2000" b="1" i="1">
                <a:solidFill>
                  <a:schemeClr val="hlink"/>
                </a:solidFill>
              </a:rPr>
              <a:t>Σχέδιο Χρηματοδότησης</a:t>
            </a:r>
            <a:br>
              <a:rPr lang="el-GR" altLang="el-GR" sz="2000" b="1" i="1">
                <a:solidFill>
                  <a:schemeClr val="hlink"/>
                </a:solidFill>
              </a:rPr>
            </a:br>
            <a:endParaRPr lang="el-GR" altLang="el-GR" b="1" i="1">
              <a:solidFill>
                <a:schemeClr val="hlink"/>
              </a:solidFill>
            </a:endParaRPr>
          </a:p>
        </p:txBody>
      </p:sp>
      <p:sp>
        <p:nvSpPr>
          <p:cNvPr id="35844" name="Text Box 4"/>
          <p:cNvSpPr txBox="1">
            <a:spLocks noChangeArrowheads="1"/>
          </p:cNvSpPr>
          <p:nvPr/>
        </p:nvSpPr>
        <p:spPr bwMode="auto">
          <a:xfrm>
            <a:off x="755650" y="1457325"/>
            <a:ext cx="4392613" cy="823913"/>
          </a:xfrm>
          <a:prstGeom prst="rect">
            <a:avLst/>
          </a:prstGeom>
          <a:noFill/>
          <a:ln w="9525">
            <a:noFill/>
            <a:miter lim="800000"/>
            <a:headEnd/>
            <a:tailEnd/>
          </a:ln>
        </p:spPr>
        <p:txBody>
          <a:bodyPr>
            <a:spAutoFit/>
          </a:bodyPr>
          <a:lstStyle/>
          <a:p>
            <a:pPr algn="ctr">
              <a:spcBef>
                <a:spcPct val="50000"/>
              </a:spcBef>
              <a:buFont typeface="Arial" charset="0"/>
              <a:buNone/>
            </a:pPr>
            <a:r>
              <a:rPr lang="el-GR" altLang="el-GR" sz="1200" b="1" u="sng" dirty="0">
                <a:solidFill>
                  <a:srgbClr val="FFFF00"/>
                </a:solidFill>
              </a:rPr>
              <a:t>ΠΕΡΙΣΣΟΤΕΡΟ ΑΝΕΠΤΥΓΜΕΝΕΣ ΠΕΡΙΦΕΡΕΙΕΣ – 21% :</a:t>
            </a:r>
          </a:p>
          <a:p>
            <a:pPr>
              <a:spcBef>
                <a:spcPct val="50000"/>
              </a:spcBef>
              <a:buFont typeface="Arial" charset="0"/>
              <a:buChar char="•"/>
            </a:pPr>
            <a:r>
              <a:rPr lang="en-US" altLang="el-GR" sz="1200" b="1" dirty="0">
                <a:solidFill>
                  <a:srgbClr val="FFFF00"/>
                </a:solidFill>
              </a:rPr>
              <a:t>ATTIKH</a:t>
            </a:r>
          </a:p>
          <a:p>
            <a:pPr>
              <a:spcBef>
                <a:spcPct val="50000"/>
              </a:spcBef>
              <a:buFont typeface="Arial" charset="0"/>
              <a:buChar char="•"/>
            </a:pPr>
            <a:r>
              <a:rPr lang="en-US" altLang="el-GR" sz="1200" b="1" dirty="0">
                <a:solidFill>
                  <a:srgbClr val="FFFF00"/>
                </a:solidFill>
              </a:rPr>
              <a:t>N</a:t>
            </a:r>
            <a:r>
              <a:rPr lang="el-GR" altLang="el-GR" sz="1200" b="1" dirty="0">
                <a:solidFill>
                  <a:srgbClr val="FFFF00"/>
                </a:solidFill>
              </a:rPr>
              <a:t>ΟΤΙΟ ΑΙΓΑΙΟ</a:t>
            </a:r>
          </a:p>
        </p:txBody>
      </p:sp>
      <p:sp>
        <p:nvSpPr>
          <p:cNvPr id="35845" name="Text Box 5"/>
          <p:cNvSpPr txBox="1">
            <a:spLocks noChangeArrowheads="1"/>
          </p:cNvSpPr>
          <p:nvPr/>
        </p:nvSpPr>
        <p:spPr bwMode="auto">
          <a:xfrm>
            <a:off x="431800" y="3001963"/>
            <a:ext cx="2987675" cy="1922462"/>
          </a:xfrm>
          <a:prstGeom prst="rect">
            <a:avLst/>
          </a:prstGeom>
          <a:noFill/>
          <a:ln w="9525">
            <a:noFill/>
            <a:miter lim="800000"/>
            <a:headEnd/>
            <a:tailEnd/>
          </a:ln>
        </p:spPr>
        <p:txBody>
          <a:bodyPr>
            <a:spAutoFit/>
          </a:bodyPr>
          <a:lstStyle/>
          <a:p>
            <a:pPr algn="ctr">
              <a:spcBef>
                <a:spcPct val="50000"/>
              </a:spcBef>
              <a:buFont typeface="Arial" charset="0"/>
              <a:buNone/>
            </a:pPr>
            <a:r>
              <a:rPr lang="el-GR" altLang="el-GR" sz="1200" b="1" u="sng" dirty="0">
                <a:solidFill>
                  <a:srgbClr val="FFFF00"/>
                </a:solidFill>
              </a:rPr>
              <a:t>ΠΕΡΙΦΕΡΕΙΕΣ ΣΕ ΜΕΤΑΒΑΣΗ – 16%:</a:t>
            </a:r>
          </a:p>
          <a:p>
            <a:pPr>
              <a:spcBef>
                <a:spcPct val="50000"/>
              </a:spcBef>
              <a:buFont typeface="Arial" charset="0"/>
              <a:buChar char="•"/>
            </a:pPr>
            <a:r>
              <a:rPr lang="el-GR" altLang="el-GR" sz="1200" b="1" dirty="0">
                <a:solidFill>
                  <a:srgbClr val="FFFF00"/>
                </a:solidFill>
              </a:rPr>
              <a:t>ΔΥΤΙΚΗ ΜΑΚΕΔΟΝΙΑ</a:t>
            </a:r>
            <a:endParaRPr lang="en-US" altLang="el-GR" sz="1200" b="1" dirty="0">
              <a:solidFill>
                <a:srgbClr val="FFFF00"/>
              </a:solidFill>
            </a:endParaRPr>
          </a:p>
          <a:p>
            <a:pPr>
              <a:spcBef>
                <a:spcPct val="50000"/>
              </a:spcBef>
              <a:buFont typeface="Arial" charset="0"/>
              <a:buChar char="•"/>
            </a:pPr>
            <a:r>
              <a:rPr lang="el-GR" altLang="el-GR" sz="1200" b="1" dirty="0">
                <a:solidFill>
                  <a:srgbClr val="FFFF00"/>
                </a:solidFill>
              </a:rPr>
              <a:t>ΣΤΕΡΕΑ ΕΛΛΑΔΑ</a:t>
            </a:r>
          </a:p>
          <a:p>
            <a:pPr>
              <a:spcBef>
                <a:spcPct val="50000"/>
              </a:spcBef>
              <a:buFont typeface="Arial" charset="0"/>
              <a:buChar char="•"/>
            </a:pPr>
            <a:r>
              <a:rPr lang="el-GR" altLang="el-GR" sz="1200" b="1" dirty="0">
                <a:solidFill>
                  <a:srgbClr val="FFFF00"/>
                </a:solidFill>
              </a:rPr>
              <a:t>ΙΟΝΙΑ ΝΗΣΙΑ</a:t>
            </a:r>
          </a:p>
          <a:p>
            <a:pPr>
              <a:spcBef>
                <a:spcPct val="50000"/>
              </a:spcBef>
              <a:buFont typeface="Arial" charset="0"/>
              <a:buChar char="•"/>
            </a:pPr>
            <a:r>
              <a:rPr lang="el-GR" altLang="el-GR" sz="1200" b="1" dirty="0">
                <a:solidFill>
                  <a:srgbClr val="FFFF00"/>
                </a:solidFill>
              </a:rPr>
              <a:t>ΠΕΛΟΠΟΝΝΗΣΟΣ</a:t>
            </a:r>
          </a:p>
          <a:p>
            <a:pPr>
              <a:spcBef>
                <a:spcPct val="50000"/>
              </a:spcBef>
              <a:buFont typeface="Arial" charset="0"/>
              <a:buChar char="•"/>
            </a:pPr>
            <a:r>
              <a:rPr lang="el-GR" altLang="el-GR" sz="1200" b="1" dirty="0">
                <a:solidFill>
                  <a:srgbClr val="FFFF00"/>
                </a:solidFill>
              </a:rPr>
              <a:t>ΒΟΡΕΙΟ ΑΙΓΑΙΟ</a:t>
            </a:r>
          </a:p>
          <a:p>
            <a:pPr>
              <a:spcBef>
                <a:spcPct val="50000"/>
              </a:spcBef>
              <a:buFont typeface="Arial" charset="0"/>
              <a:buChar char="•"/>
            </a:pPr>
            <a:r>
              <a:rPr lang="el-GR" altLang="el-GR" sz="1200" b="1" dirty="0">
                <a:solidFill>
                  <a:srgbClr val="FFFF00"/>
                </a:solidFill>
              </a:rPr>
              <a:t>ΚΡΗΤΗ</a:t>
            </a:r>
          </a:p>
        </p:txBody>
      </p:sp>
      <p:sp>
        <p:nvSpPr>
          <p:cNvPr id="35846" name="Text Box 6"/>
          <p:cNvSpPr txBox="1">
            <a:spLocks noChangeArrowheads="1"/>
          </p:cNvSpPr>
          <p:nvPr/>
        </p:nvSpPr>
        <p:spPr bwMode="auto">
          <a:xfrm>
            <a:off x="5724525" y="3362325"/>
            <a:ext cx="3276600" cy="1830388"/>
          </a:xfrm>
          <a:prstGeom prst="rect">
            <a:avLst/>
          </a:prstGeom>
          <a:noFill/>
          <a:ln w="9525">
            <a:noFill/>
            <a:miter lim="800000"/>
            <a:headEnd/>
            <a:tailEnd/>
          </a:ln>
        </p:spPr>
        <p:txBody>
          <a:bodyPr>
            <a:spAutoFit/>
          </a:bodyPr>
          <a:lstStyle/>
          <a:p>
            <a:pPr algn="ctr">
              <a:spcBef>
                <a:spcPct val="50000"/>
              </a:spcBef>
              <a:buFont typeface="Arial" charset="0"/>
              <a:buChar char="•"/>
            </a:pPr>
            <a:r>
              <a:rPr lang="el-GR" altLang="el-GR" sz="1200" b="1" u="sng" dirty="0">
                <a:solidFill>
                  <a:srgbClr val="FFFF00"/>
                </a:solidFill>
              </a:rPr>
              <a:t>ΛΙΓΟΤΕΡΟ ΑΝΕΠΤΥΓΜΕΝΕΣ ΠΕΡΙΦΕΡΕΙΕΣ – 63%:</a:t>
            </a:r>
          </a:p>
          <a:p>
            <a:pPr>
              <a:spcBef>
                <a:spcPct val="50000"/>
              </a:spcBef>
              <a:buFont typeface="Arial" charset="0"/>
              <a:buChar char="•"/>
            </a:pPr>
            <a:r>
              <a:rPr lang="el-GR" altLang="el-GR" sz="1200" b="1" dirty="0">
                <a:solidFill>
                  <a:srgbClr val="FFFF00"/>
                </a:solidFill>
              </a:rPr>
              <a:t>ΑΝΑΤΟΛΙΚΗ ΜΑΚΕΔΟΝΙΑ &amp; ΘΡΑΚΗ</a:t>
            </a:r>
            <a:endParaRPr lang="en-US" altLang="el-GR" sz="1200" b="1" dirty="0">
              <a:solidFill>
                <a:srgbClr val="FFFF00"/>
              </a:solidFill>
            </a:endParaRPr>
          </a:p>
          <a:p>
            <a:pPr>
              <a:spcBef>
                <a:spcPct val="50000"/>
              </a:spcBef>
              <a:buFont typeface="Arial" charset="0"/>
              <a:buChar char="•"/>
            </a:pPr>
            <a:r>
              <a:rPr lang="el-GR" altLang="el-GR" sz="1200" b="1" dirty="0">
                <a:solidFill>
                  <a:srgbClr val="FFFF00"/>
                </a:solidFill>
              </a:rPr>
              <a:t>ΚΕΝΤΡΙΚΗ ΜΑΚΕΔΟΝΙΑ</a:t>
            </a:r>
          </a:p>
          <a:p>
            <a:pPr>
              <a:spcBef>
                <a:spcPct val="50000"/>
              </a:spcBef>
              <a:buFont typeface="Arial" charset="0"/>
              <a:buChar char="•"/>
            </a:pPr>
            <a:r>
              <a:rPr lang="el-GR" altLang="el-GR" sz="1200" b="1" dirty="0">
                <a:solidFill>
                  <a:srgbClr val="FFFF00"/>
                </a:solidFill>
              </a:rPr>
              <a:t>ΗΠΕΙΡΟΣ</a:t>
            </a:r>
          </a:p>
          <a:p>
            <a:pPr>
              <a:spcBef>
                <a:spcPct val="50000"/>
              </a:spcBef>
              <a:buFont typeface="Arial" charset="0"/>
              <a:buChar char="•"/>
            </a:pPr>
            <a:r>
              <a:rPr lang="el-GR" altLang="el-GR" sz="1200" b="1" dirty="0">
                <a:solidFill>
                  <a:srgbClr val="FFFF00"/>
                </a:solidFill>
              </a:rPr>
              <a:t>ΘΕΣΣΑΛΙΑ</a:t>
            </a:r>
          </a:p>
          <a:p>
            <a:pPr>
              <a:spcBef>
                <a:spcPct val="50000"/>
              </a:spcBef>
              <a:buFont typeface="Arial" charset="0"/>
              <a:buChar char="•"/>
            </a:pPr>
            <a:r>
              <a:rPr lang="el-GR" altLang="el-GR" sz="1200" b="1" dirty="0">
                <a:solidFill>
                  <a:srgbClr val="FFFF00"/>
                </a:solidFill>
              </a:rPr>
              <a:t>ΔΥΤΙΚΗ ΕΛΛΑΔΑ</a:t>
            </a:r>
          </a:p>
        </p:txBody>
      </p:sp>
      <p:sp>
        <p:nvSpPr>
          <p:cNvPr id="35847" name="Rectangle 7"/>
          <p:cNvSpPr>
            <a:spLocks noChangeArrowheads="1"/>
          </p:cNvSpPr>
          <p:nvPr/>
        </p:nvSpPr>
        <p:spPr bwMode="auto">
          <a:xfrm>
            <a:off x="395288" y="517525"/>
            <a:ext cx="5081587" cy="366713"/>
          </a:xfrm>
          <a:prstGeom prst="rect">
            <a:avLst/>
          </a:prstGeom>
          <a:noFill/>
          <a:ln w="9525">
            <a:noFill/>
            <a:miter lim="800000"/>
            <a:headEnd/>
            <a:tailEnd/>
          </a:ln>
        </p:spPr>
        <p:txBody>
          <a:bodyPr wrap="none">
            <a:spAutoFit/>
          </a:bodyPr>
          <a:lstStyle/>
          <a:p>
            <a:pPr>
              <a:spcBef>
                <a:spcPct val="20000"/>
              </a:spcBef>
              <a:buFont typeface="Arial" charset="0"/>
              <a:buNone/>
            </a:pPr>
            <a:r>
              <a:rPr lang="el-GR" altLang="el-GR" i="1">
                <a:solidFill>
                  <a:schemeClr val="hlink"/>
                </a:solidFill>
              </a:rPr>
              <a:t>Δημόσια Δαπάνη (€) ανά Κατηγορία Περιφέρειας</a:t>
            </a:r>
          </a:p>
        </p:txBody>
      </p:sp>
    </p:spTree>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 Θέση αριθμού διαφάνειας"/>
          <p:cNvSpPr>
            <a:spLocks noGrp="1"/>
          </p:cNvSpPr>
          <p:nvPr>
            <p:ph type="sldNum" sz="quarter" idx="12"/>
          </p:nvPr>
        </p:nvSpPr>
        <p:spPr/>
        <p:txBody>
          <a:bodyPr/>
          <a:lstStyle/>
          <a:p>
            <a:pPr>
              <a:defRPr/>
            </a:pPr>
            <a:fld id="{A82E88F8-2481-4F75-8C4D-8E152B6E72A4}" type="slidenum">
              <a:rPr lang="el-GR"/>
              <a:pPr>
                <a:defRPr/>
              </a:pPr>
              <a:t>22</a:t>
            </a:fld>
            <a:endParaRPr lang="el-GR"/>
          </a:p>
        </p:txBody>
      </p:sp>
      <p:sp>
        <p:nvSpPr>
          <p:cNvPr id="35843" name="Title 1"/>
          <p:cNvSpPr>
            <a:spLocks/>
          </p:cNvSpPr>
          <p:nvPr/>
        </p:nvSpPr>
        <p:spPr bwMode="auto">
          <a:xfrm>
            <a:off x="468313" y="217488"/>
            <a:ext cx="7804150" cy="374650"/>
          </a:xfrm>
          <a:prstGeom prst="rect">
            <a:avLst/>
          </a:prstGeom>
          <a:noFill/>
          <a:ln w="9525">
            <a:noFill/>
            <a:miter lim="800000"/>
            <a:headEnd/>
            <a:tailEnd/>
          </a:ln>
        </p:spPr>
        <p:txBody>
          <a:bodyPr lIns="0" tIns="0" rIns="0" bIns="0"/>
          <a:lstStyle/>
          <a:p>
            <a:pPr>
              <a:spcBef>
                <a:spcPct val="20000"/>
              </a:spcBef>
              <a:buFont typeface="Arial" charset="0"/>
              <a:buNone/>
            </a:pPr>
            <a:r>
              <a:rPr lang="el-GR" altLang="el-GR" sz="2000" b="1" i="1">
                <a:solidFill>
                  <a:schemeClr val="hlink"/>
                </a:solidFill>
              </a:rPr>
              <a:t>Σχέδιο Χρηματοδότησης</a:t>
            </a:r>
            <a:br>
              <a:rPr lang="el-GR" altLang="el-GR" sz="2000" b="1" i="1">
                <a:solidFill>
                  <a:schemeClr val="hlink"/>
                </a:solidFill>
              </a:rPr>
            </a:br>
            <a:endParaRPr lang="el-GR" altLang="el-GR" b="1" i="1">
              <a:solidFill>
                <a:schemeClr val="hlink"/>
              </a:solidFill>
            </a:endParaRPr>
          </a:p>
        </p:txBody>
      </p:sp>
      <p:sp>
        <p:nvSpPr>
          <p:cNvPr id="35847" name="Rectangle 7"/>
          <p:cNvSpPr>
            <a:spLocks noChangeArrowheads="1"/>
          </p:cNvSpPr>
          <p:nvPr/>
        </p:nvSpPr>
        <p:spPr bwMode="auto">
          <a:xfrm>
            <a:off x="395288" y="517525"/>
            <a:ext cx="5081587" cy="366713"/>
          </a:xfrm>
          <a:prstGeom prst="rect">
            <a:avLst/>
          </a:prstGeom>
          <a:noFill/>
          <a:ln w="9525">
            <a:noFill/>
            <a:miter lim="800000"/>
            <a:headEnd/>
            <a:tailEnd/>
          </a:ln>
        </p:spPr>
        <p:txBody>
          <a:bodyPr wrap="none">
            <a:spAutoFit/>
          </a:bodyPr>
          <a:lstStyle/>
          <a:p>
            <a:pPr>
              <a:spcBef>
                <a:spcPct val="20000"/>
              </a:spcBef>
              <a:buFont typeface="Arial" charset="0"/>
              <a:buNone/>
            </a:pPr>
            <a:r>
              <a:rPr lang="el-GR" altLang="el-GR" i="1">
                <a:solidFill>
                  <a:schemeClr val="hlink"/>
                </a:solidFill>
              </a:rPr>
              <a:t>Δημόσια Δαπάνη (€) ανά Κατηγορία Περιφέρειας</a:t>
            </a:r>
          </a:p>
        </p:txBody>
      </p:sp>
      <p:graphicFrame>
        <p:nvGraphicFramePr>
          <p:cNvPr id="9" name="Γράφημα 8"/>
          <p:cNvGraphicFramePr>
            <a:graphicFrameLocks/>
          </p:cNvGraphicFramePr>
          <p:nvPr>
            <p:extLst>
              <p:ext uri="{D42A27DB-BD31-4B8C-83A1-F6EECF244321}">
                <p14:modId xmlns:p14="http://schemas.microsoft.com/office/powerpoint/2010/main" val="753353516"/>
              </p:ext>
            </p:extLst>
          </p:nvPr>
        </p:nvGraphicFramePr>
        <p:xfrm>
          <a:off x="395288" y="1201316"/>
          <a:ext cx="8425184" cy="3960439"/>
        </p:xfrm>
        <a:graphic>
          <a:graphicData uri="http://schemas.openxmlformats.org/drawingml/2006/chart">
            <c:chart xmlns:c="http://schemas.openxmlformats.org/drawingml/2006/chart" xmlns:r="http://schemas.openxmlformats.org/officeDocument/2006/relationships" r:id="rId2"/>
          </a:graphicData>
        </a:graphic>
      </p:graphicFrame>
      <p:sp>
        <p:nvSpPr>
          <p:cNvPr id="2" name="Ορθογώνιο 1"/>
          <p:cNvSpPr/>
          <p:nvPr/>
        </p:nvSpPr>
        <p:spPr>
          <a:xfrm>
            <a:off x="6084168" y="4081636"/>
            <a:ext cx="2592288" cy="1061829"/>
          </a:xfrm>
          <a:prstGeom prst="rect">
            <a:avLst/>
          </a:prstGeom>
        </p:spPr>
        <p:txBody>
          <a:bodyPr wrap="square">
            <a:spAutoFit/>
          </a:bodyPr>
          <a:lstStyle/>
          <a:p>
            <a:pPr>
              <a:spcBef>
                <a:spcPct val="50000"/>
              </a:spcBef>
              <a:buFont typeface="Arial" charset="0"/>
              <a:buChar char="•"/>
            </a:pPr>
            <a:r>
              <a:rPr lang="el-GR" altLang="el-GR" sz="900" dirty="0">
                <a:solidFill>
                  <a:srgbClr val="FF0000"/>
                </a:solidFill>
              </a:rPr>
              <a:t>ΑΝΑΤΟΛΙΚΗ ΜΑΚΕΔΟΝΙΑ &amp; ΘΡΑΚΗ</a:t>
            </a:r>
            <a:endParaRPr lang="en-US" altLang="el-GR" sz="900" dirty="0">
              <a:solidFill>
                <a:srgbClr val="FF0000"/>
              </a:solidFill>
            </a:endParaRPr>
          </a:p>
          <a:p>
            <a:pPr>
              <a:spcBef>
                <a:spcPct val="50000"/>
              </a:spcBef>
              <a:buFont typeface="Arial" charset="0"/>
              <a:buChar char="•"/>
            </a:pPr>
            <a:r>
              <a:rPr lang="el-GR" altLang="el-GR" sz="900" dirty="0">
                <a:solidFill>
                  <a:srgbClr val="FF0000"/>
                </a:solidFill>
              </a:rPr>
              <a:t>ΚΕΝΤΡΙΚΗ ΜΑΚΕΔΟΝΙΑ</a:t>
            </a:r>
          </a:p>
          <a:p>
            <a:pPr>
              <a:spcBef>
                <a:spcPct val="50000"/>
              </a:spcBef>
              <a:buFont typeface="Arial" charset="0"/>
              <a:buChar char="•"/>
            </a:pPr>
            <a:r>
              <a:rPr lang="el-GR" altLang="el-GR" sz="900" dirty="0">
                <a:solidFill>
                  <a:srgbClr val="FF0000"/>
                </a:solidFill>
              </a:rPr>
              <a:t>ΗΠΕΙΡΟΣ</a:t>
            </a:r>
          </a:p>
          <a:p>
            <a:pPr>
              <a:spcBef>
                <a:spcPct val="50000"/>
              </a:spcBef>
              <a:buFont typeface="Arial" charset="0"/>
              <a:buChar char="•"/>
            </a:pPr>
            <a:r>
              <a:rPr lang="el-GR" altLang="el-GR" sz="900" dirty="0">
                <a:solidFill>
                  <a:srgbClr val="FF0000"/>
                </a:solidFill>
              </a:rPr>
              <a:t>ΘΕΣΣΑΛΙΑ</a:t>
            </a:r>
          </a:p>
          <a:p>
            <a:pPr>
              <a:spcBef>
                <a:spcPct val="50000"/>
              </a:spcBef>
              <a:buFont typeface="Arial" charset="0"/>
              <a:buChar char="•"/>
            </a:pPr>
            <a:r>
              <a:rPr lang="el-GR" altLang="el-GR" sz="900" dirty="0">
                <a:solidFill>
                  <a:srgbClr val="FF0000"/>
                </a:solidFill>
              </a:rPr>
              <a:t>ΔΥΤΙΚΗ ΕΛΛΑΔΑ</a:t>
            </a:r>
          </a:p>
        </p:txBody>
      </p:sp>
      <p:sp>
        <p:nvSpPr>
          <p:cNvPr id="3" name="Ορθογώνιο 2"/>
          <p:cNvSpPr/>
          <p:nvPr/>
        </p:nvSpPr>
        <p:spPr>
          <a:xfrm>
            <a:off x="1403648" y="3721595"/>
            <a:ext cx="2520280" cy="1061829"/>
          </a:xfrm>
          <a:prstGeom prst="rect">
            <a:avLst/>
          </a:prstGeom>
        </p:spPr>
        <p:txBody>
          <a:bodyPr wrap="square">
            <a:spAutoFit/>
          </a:bodyPr>
          <a:lstStyle/>
          <a:p>
            <a:pPr marL="285750" indent="-285750">
              <a:spcBef>
                <a:spcPct val="50000"/>
              </a:spcBef>
              <a:buFont typeface="Arial" charset="0"/>
              <a:buChar char="•"/>
            </a:pPr>
            <a:r>
              <a:rPr lang="el-GR" altLang="el-GR" sz="900" dirty="0">
                <a:solidFill>
                  <a:srgbClr val="FF0000"/>
                </a:solidFill>
              </a:rPr>
              <a:t>ΑΝΑΤΟΛΙΚΗ ΜΑΚΕΔΟΝΙΑ &amp; ΘΡΑΚΗ</a:t>
            </a:r>
            <a:endParaRPr lang="en-US" altLang="el-GR" sz="900" dirty="0">
              <a:solidFill>
                <a:srgbClr val="FF0000"/>
              </a:solidFill>
            </a:endParaRPr>
          </a:p>
          <a:p>
            <a:pPr marL="285750" indent="-285750">
              <a:spcBef>
                <a:spcPct val="50000"/>
              </a:spcBef>
              <a:buFont typeface="Arial" charset="0"/>
              <a:buChar char="•"/>
            </a:pPr>
            <a:r>
              <a:rPr lang="el-GR" altLang="el-GR" sz="900" dirty="0">
                <a:solidFill>
                  <a:srgbClr val="FF0000"/>
                </a:solidFill>
              </a:rPr>
              <a:t>ΚΕΝΤΡΙΚΗ ΜΑΚΕΔΟΝΙΑ</a:t>
            </a:r>
          </a:p>
          <a:p>
            <a:pPr marL="285750" indent="-285750">
              <a:spcBef>
                <a:spcPct val="50000"/>
              </a:spcBef>
              <a:buFont typeface="Arial" charset="0"/>
              <a:buChar char="•"/>
            </a:pPr>
            <a:r>
              <a:rPr lang="el-GR" altLang="el-GR" sz="900" dirty="0">
                <a:solidFill>
                  <a:srgbClr val="FF0000"/>
                </a:solidFill>
              </a:rPr>
              <a:t>ΗΠΕΙΡΟΣ</a:t>
            </a:r>
          </a:p>
          <a:p>
            <a:pPr marL="285750" indent="-285750">
              <a:spcBef>
                <a:spcPct val="50000"/>
              </a:spcBef>
              <a:buFont typeface="Arial" charset="0"/>
              <a:buChar char="•"/>
            </a:pPr>
            <a:r>
              <a:rPr lang="el-GR" altLang="el-GR" sz="900" dirty="0">
                <a:solidFill>
                  <a:srgbClr val="FF0000"/>
                </a:solidFill>
              </a:rPr>
              <a:t>ΘΕΣΣΑΛΙΑ</a:t>
            </a:r>
          </a:p>
          <a:p>
            <a:pPr marL="285750" indent="-285750">
              <a:spcBef>
                <a:spcPct val="50000"/>
              </a:spcBef>
              <a:buFont typeface="Arial" charset="0"/>
              <a:buChar char="•"/>
            </a:pPr>
            <a:r>
              <a:rPr lang="el-GR" altLang="el-GR" sz="900" dirty="0">
                <a:solidFill>
                  <a:srgbClr val="FF0000"/>
                </a:solidFill>
              </a:rPr>
              <a:t>ΔΥΤΙΚΗ ΕΛΛΑΔΑ</a:t>
            </a:r>
          </a:p>
        </p:txBody>
      </p:sp>
      <p:sp>
        <p:nvSpPr>
          <p:cNvPr id="12" name="Ορθογώνιο 11"/>
          <p:cNvSpPr/>
          <p:nvPr/>
        </p:nvSpPr>
        <p:spPr>
          <a:xfrm>
            <a:off x="2339752" y="2209428"/>
            <a:ext cx="1526580" cy="230832"/>
          </a:xfrm>
          <a:prstGeom prst="rect">
            <a:avLst/>
          </a:prstGeom>
        </p:spPr>
        <p:txBody>
          <a:bodyPr wrap="square">
            <a:spAutoFit/>
          </a:bodyPr>
          <a:lstStyle/>
          <a:p>
            <a:pPr marL="285750" indent="-285750">
              <a:spcBef>
                <a:spcPct val="50000"/>
              </a:spcBef>
              <a:buFont typeface="Arial" charset="0"/>
              <a:buChar char="•"/>
            </a:pPr>
            <a:r>
              <a:rPr lang="el-GR" altLang="el-GR" sz="900" dirty="0" smtClean="0">
                <a:solidFill>
                  <a:srgbClr val="FF0000"/>
                </a:solidFill>
              </a:rPr>
              <a:t>ΑΤΤΙΚΗ</a:t>
            </a:r>
            <a:endParaRPr lang="el-GR" altLang="el-GR" sz="900" dirty="0">
              <a:solidFill>
                <a:srgbClr val="FF0000"/>
              </a:solidFill>
            </a:endParaRPr>
          </a:p>
        </p:txBody>
      </p:sp>
      <p:sp>
        <p:nvSpPr>
          <p:cNvPr id="13" name="Ορθογώνιο 12"/>
          <p:cNvSpPr/>
          <p:nvPr/>
        </p:nvSpPr>
        <p:spPr>
          <a:xfrm>
            <a:off x="5076056" y="1345332"/>
            <a:ext cx="1526580" cy="230832"/>
          </a:xfrm>
          <a:prstGeom prst="rect">
            <a:avLst/>
          </a:prstGeom>
        </p:spPr>
        <p:txBody>
          <a:bodyPr wrap="square">
            <a:spAutoFit/>
          </a:bodyPr>
          <a:lstStyle/>
          <a:p>
            <a:pPr marL="285750" indent="-285750">
              <a:spcBef>
                <a:spcPct val="50000"/>
              </a:spcBef>
              <a:buFont typeface="Arial" charset="0"/>
              <a:buChar char="•"/>
            </a:pPr>
            <a:r>
              <a:rPr lang="el-GR" altLang="el-GR" sz="900" b="1" dirty="0">
                <a:solidFill>
                  <a:schemeClr val="tx2">
                    <a:lumMod val="60000"/>
                    <a:lumOff val="40000"/>
                  </a:schemeClr>
                </a:solidFill>
              </a:rPr>
              <a:t>Πιο ανεπτυγμένες</a:t>
            </a:r>
          </a:p>
        </p:txBody>
      </p:sp>
      <p:sp>
        <p:nvSpPr>
          <p:cNvPr id="14" name="Ορθογώνιο 13"/>
          <p:cNvSpPr/>
          <p:nvPr/>
        </p:nvSpPr>
        <p:spPr>
          <a:xfrm>
            <a:off x="3419872" y="1400952"/>
            <a:ext cx="1526580" cy="230832"/>
          </a:xfrm>
          <a:prstGeom prst="rect">
            <a:avLst/>
          </a:prstGeom>
        </p:spPr>
        <p:txBody>
          <a:bodyPr wrap="square">
            <a:spAutoFit/>
          </a:bodyPr>
          <a:lstStyle/>
          <a:p>
            <a:pPr marL="285750" indent="-285750">
              <a:spcBef>
                <a:spcPct val="50000"/>
              </a:spcBef>
              <a:buFont typeface="Arial" charset="0"/>
              <a:buChar char="•"/>
            </a:pPr>
            <a:r>
              <a:rPr lang="el-GR" altLang="el-GR" sz="900" b="1" dirty="0" smtClean="0">
                <a:solidFill>
                  <a:schemeClr val="tx2">
                    <a:lumMod val="60000"/>
                    <a:lumOff val="40000"/>
                  </a:schemeClr>
                </a:solidFill>
              </a:rPr>
              <a:t>Σε μετάβαση</a:t>
            </a:r>
            <a:endParaRPr lang="el-GR" altLang="el-GR" sz="900" b="1" dirty="0">
              <a:solidFill>
                <a:schemeClr val="tx2">
                  <a:lumMod val="60000"/>
                  <a:lumOff val="40000"/>
                </a:schemeClr>
              </a:solidFill>
            </a:endParaRPr>
          </a:p>
        </p:txBody>
      </p:sp>
    </p:spTree>
    <p:extLst>
      <p:ext uri="{BB962C8B-B14F-4D97-AF65-F5344CB8AC3E}">
        <p14:creationId xmlns:p14="http://schemas.microsoft.com/office/powerpoint/2010/main" val="3173629401"/>
      </p:ext>
    </p:extLst>
  </p:cSld>
  <p:clrMapOvr>
    <a:masterClrMapping/>
  </p:clrMapOvr>
  <p:transition spd="med">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5 - Θέση αριθμού διαφάνειας"/>
          <p:cNvSpPr>
            <a:spLocks noGrp="1"/>
          </p:cNvSpPr>
          <p:nvPr>
            <p:ph type="sldNum" sz="quarter" idx="12"/>
          </p:nvPr>
        </p:nvSpPr>
        <p:spPr/>
        <p:txBody>
          <a:bodyPr/>
          <a:lstStyle/>
          <a:p>
            <a:pPr>
              <a:defRPr/>
            </a:pPr>
            <a:fld id="{3CE06272-DCFD-428B-995A-3119FB9F5B7A}" type="slidenum">
              <a:rPr lang="el-GR"/>
              <a:pPr>
                <a:defRPr/>
              </a:pPr>
              <a:t>23</a:t>
            </a:fld>
            <a:endParaRPr lang="el-GR"/>
          </a:p>
        </p:txBody>
      </p:sp>
      <p:pic>
        <p:nvPicPr>
          <p:cNvPr id="37890" name="3 - Εικόνα" descr="Slide 2.png"/>
          <p:cNvPicPr>
            <a:picLocks noChangeAspect="1"/>
          </p:cNvPicPr>
          <p:nvPr/>
        </p:nvPicPr>
        <p:blipFill>
          <a:blip r:embed="rId2"/>
          <a:srcRect/>
          <a:stretch>
            <a:fillRect/>
          </a:stretch>
        </p:blipFill>
        <p:spPr bwMode="auto">
          <a:xfrm>
            <a:off x="0" y="0"/>
            <a:ext cx="9144000" cy="5715000"/>
          </a:xfrm>
          <a:prstGeom prst="rect">
            <a:avLst/>
          </a:prstGeom>
          <a:noFill/>
          <a:ln w="9525">
            <a:noFill/>
            <a:miter lim="800000"/>
            <a:headEnd/>
            <a:tailEnd/>
          </a:ln>
        </p:spPr>
      </p:pic>
      <p:pic>
        <p:nvPicPr>
          <p:cNvPr id="37891" name="4 - Εικόνα" descr="logos.png"/>
          <p:cNvPicPr>
            <a:picLocks noChangeAspect="1"/>
          </p:cNvPicPr>
          <p:nvPr/>
        </p:nvPicPr>
        <p:blipFill>
          <a:blip r:embed="rId3"/>
          <a:srcRect/>
          <a:stretch>
            <a:fillRect/>
          </a:stretch>
        </p:blipFill>
        <p:spPr bwMode="auto">
          <a:xfrm>
            <a:off x="3276600" y="5089525"/>
            <a:ext cx="2590800" cy="492125"/>
          </a:xfrm>
          <a:prstGeom prst="rect">
            <a:avLst/>
          </a:prstGeom>
          <a:noFill/>
          <a:ln w="9525">
            <a:noFill/>
            <a:miter lim="800000"/>
            <a:headEnd/>
            <a:tailEnd/>
          </a:ln>
        </p:spPr>
      </p:pic>
      <p:pic>
        <p:nvPicPr>
          <p:cNvPr id="37892" name="5 - Εικόνα" descr="Header.png"/>
          <p:cNvPicPr>
            <a:picLocks noChangeAspect="1"/>
          </p:cNvPicPr>
          <p:nvPr/>
        </p:nvPicPr>
        <p:blipFill>
          <a:blip r:embed="rId4"/>
          <a:srcRect/>
          <a:stretch>
            <a:fillRect/>
          </a:stretch>
        </p:blipFill>
        <p:spPr bwMode="auto">
          <a:xfrm>
            <a:off x="1692275" y="20638"/>
            <a:ext cx="5832475" cy="860425"/>
          </a:xfrm>
          <a:prstGeom prst="rect">
            <a:avLst/>
          </a:prstGeom>
          <a:noFill/>
          <a:ln w="9525">
            <a:noFill/>
            <a:miter lim="800000"/>
            <a:headEnd/>
            <a:tailEnd/>
          </a:ln>
        </p:spPr>
      </p:pic>
      <p:sp>
        <p:nvSpPr>
          <p:cNvPr id="37893" name="2 - Θέση περιεχομένου"/>
          <p:cNvSpPr txBox="1">
            <a:spLocks/>
          </p:cNvSpPr>
          <p:nvPr/>
        </p:nvSpPr>
        <p:spPr bwMode="auto">
          <a:xfrm>
            <a:off x="2843213" y="1489075"/>
            <a:ext cx="5843587" cy="3384550"/>
          </a:xfrm>
          <a:prstGeom prst="rect">
            <a:avLst/>
          </a:prstGeom>
          <a:noFill/>
          <a:ln w="9525">
            <a:noFill/>
            <a:miter lim="800000"/>
            <a:headEnd/>
            <a:tailEnd/>
          </a:ln>
        </p:spPr>
        <p:txBody>
          <a:bodyPr/>
          <a:lstStyle/>
          <a:p>
            <a:endParaRPr lang="el-GR" sz="1600">
              <a:solidFill>
                <a:srgbClr val="003399"/>
              </a:solidFill>
              <a:latin typeface="Calibri" pitchFamily="34" charset="0"/>
            </a:endParaRPr>
          </a:p>
        </p:txBody>
      </p:sp>
      <p:sp>
        <p:nvSpPr>
          <p:cNvPr id="37894" name="1 - Τίτλος"/>
          <p:cNvSpPr>
            <a:spLocks noGrp="1"/>
          </p:cNvSpPr>
          <p:nvPr>
            <p:ph type="title"/>
          </p:nvPr>
        </p:nvSpPr>
        <p:spPr>
          <a:xfrm>
            <a:off x="250825" y="1778000"/>
            <a:ext cx="3529013" cy="952500"/>
          </a:xfrm>
        </p:spPr>
        <p:txBody>
          <a:bodyPr/>
          <a:lstStyle/>
          <a:p>
            <a:pPr algn="l" eaLnBrk="1" hangingPunct="1"/>
            <a:r>
              <a:rPr lang="el-GR" sz="1600" b="1" smtClean="0">
                <a:solidFill>
                  <a:srgbClr val="C00000"/>
                </a:solidFill>
              </a:rPr>
              <a:t>1</a:t>
            </a:r>
            <a:r>
              <a:rPr lang="el-GR" sz="1600" b="1" baseline="30000" smtClean="0">
                <a:solidFill>
                  <a:srgbClr val="C00000"/>
                </a:solidFill>
              </a:rPr>
              <a:t>ος</a:t>
            </a:r>
            <a:r>
              <a:rPr lang="el-GR" sz="1600" b="1" smtClean="0">
                <a:solidFill>
                  <a:srgbClr val="C00000"/>
                </a:solidFill>
              </a:rPr>
              <a:t> Άξονας:</a:t>
            </a:r>
            <a:r>
              <a:rPr lang="el-GR" sz="2800" b="1" smtClean="0">
                <a:solidFill>
                  <a:srgbClr val="003399"/>
                </a:solidFill>
              </a:rPr>
              <a:t/>
            </a:r>
            <a:br>
              <a:rPr lang="el-GR" sz="2800" b="1" smtClean="0">
                <a:solidFill>
                  <a:srgbClr val="003399"/>
                </a:solidFill>
              </a:rPr>
            </a:br>
            <a:r>
              <a:rPr lang="el-GR" sz="2400" b="1" i="1" smtClean="0">
                <a:solidFill>
                  <a:srgbClr val="003399"/>
                </a:solidFill>
              </a:rPr>
              <a:t>«Ανάπτυξη επιχειρηματικότητας με Τομεακές προτεραιότητες»</a:t>
            </a:r>
            <a:endParaRPr lang="el-GR" sz="2400" i="1" smtClean="0"/>
          </a:p>
        </p:txBody>
      </p:sp>
      <p:sp>
        <p:nvSpPr>
          <p:cNvPr id="37895" name="2 - Θέση περιεχομένου"/>
          <p:cNvSpPr>
            <a:spLocks noGrp="1"/>
          </p:cNvSpPr>
          <p:nvPr>
            <p:ph idx="1"/>
          </p:nvPr>
        </p:nvSpPr>
        <p:spPr>
          <a:xfrm>
            <a:off x="3924300" y="1246188"/>
            <a:ext cx="4762500" cy="3771900"/>
          </a:xfrm>
        </p:spPr>
        <p:txBody>
          <a:bodyPr/>
          <a:lstStyle/>
          <a:p>
            <a:pPr eaLnBrk="1" hangingPunct="1">
              <a:spcAft>
                <a:spcPts val="600"/>
              </a:spcAft>
              <a:buFont typeface="Wingdings" pitchFamily="2" charset="2"/>
              <a:buChar char="ü"/>
            </a:pPr>
            <a:r>
              <a:rPr lang="el-GR" sz="1800" b="1" i="1" smtClean="0">
                <a:solidFill>
                  <a:srgbClr val="003399"/>
                </a:solidFill>
              </a:rPr>
              <a:t>ανάπτυξη της καινοτομίας </a:t>
            </a:r>
          </a:p>
          <a:p>
            <a:pPr eaLnBrk="1" hangingPunct="1">
              <a:spcAft>
                <a:spcPts val="600"/>
              </a:spcAft>
              <a:buFont typeface="Wingdings" pitchFamily="2" charset="2"/>
              <a:buChar char="ü"/>
            </a:pPr>
            <a:r>
              <a:rPr lang="el-GR" sz="1800" b="1" i="1" smtClean="0">
                <a:solidFill>
                  <a:srgbClr val="003399"/>
                </a:solidFill>
              </a:rPr>
              <a:t>προώθηση της επιχειρηματικότητας</a:t>
            </a:r>
          </a:p>
          <a:p>
            <a:pPr eaLnBrk="1" hangingPunct="1">
              <a:spcAft>
                <a:spcPts val="600"/>
              </a:spcAft>
              <a:buFont typeface="Wingdings" pitchFamily="2" charset="2"/>
              <a:buChar char="ü"/>
            </a:pPr>
            <a:r>
              <a:rPr lang="el-GR" sz="1800" b="1" i="1" smtClean="0">
                <a:solidFill>
                  <a:srgbClr val="003399"/>
                </a:solidFill>
              </a:rPr>
              <a:t>αξιοποίηση των τεχνολογιών πληροφορικής και επικοινωνιών </a:t>
            </a:r>
          </a:p>
          <a:p>
            <a:pPr eaLnBrk="1" hangingPunct="1">
              <a:spcAft>
                <a:spcPts val="600"/>
              </a:spcAft>
              <a:buFont typeface="Wingdings" pitchFamily="2" charset="2"/>
              <a:buChar char="ü"/>
            </a:pPr>
            <a:r>
              <a:rPr lang="el-GR" sz="1800" b="1" i="1" smtClean="0">
                <a:solidFill>
                  <a:srgbClr val="003399"/>
                </a:solidFill>
              </a:rPr>
              <a:t>ενίσχυση της «πράσινης» επιχειρηματικότητας </a:t>
            </a:r>
          </a:p>
          <a:p>
            <a:pPr eaLnBrk="1" hangingPunct="1">
              <a:spcAft>
                <a:spcPts val="600"/>
              </a:spcAft>
              <a:buFont typeface="Wingdings" pitchFamily="2" charset="2"/>
              <a:buChar char="ü"/>
            </a:pPr>
            <a:r>
              <a:rPr lang="el-GR" sz="1800" b="1" i="1" smtClean="0">
                <a:solidFill>
                  <a:srgbClr val="003399"/>
                </a:solidFill>
              </a:rPr>
              <a:t>υποστήριξη της ενεργειακής εξοικονόμησης και ανάπτυξη επιχειρηματικότητας των ΑΠΕ</a:t>
            </a:r>
          </a:p>
          <a:p>
            <a:pPr eaLnBrk="1" hangingPunct="1"/>
            <a:endParaRPr lang="el-GR" b="1" smtClean="0">
              <a:solidFill>
                <a:srgbClr val="003399"/>
              </a:solidFill>
            </a:endParaRPr>
          </a:p>
        </p:txBody>
      </p:sp>
      <p:grpSp>
        <p:nvGrpSpPr>
          <p:cNvPr id="37896" name="Group 18"/>
          <p:cNvGrpSpPr>
            <a:grpSpLocks/>
          </p:cNvGrpSpPr>
          <p:nvPr/>
        </p:nvGrpSpPr>
        <p:grpSpPr bwMode="auto">
          <a:xfrm>
            <a:off x="971550" y="3822700"/>
            <a:ext cx="2376488" cy="211138"/>
            <a:chOff x="340" y="1071"/>
            <a:chExt cx="1497" cy="159"/>
          </a:xfrm>
        </p:grpSpPr>
        <p:sp>
          <p:nvSpPr>
            <p:cNvPr id="19" name="Right Arrow 18"/>
            <p:cNvSpPr/>
            <p:nvPr/>
          </p:nvSpPr>
          <p:spPr bwMode="ltGray">
            <a:xfrm>
              <a:off x="340" y="1071"/>
              <a:ext cx="227" cy="159"/>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l-GR" sz="800">
                  <a:solidFill>
                    <a:schemeClr val="tx1"/>
                  </a:solidFill>
                  <a:effectLst>
                    <a:outerShdw blurRad="38100" dist="38100" dir="2700000" algn="tl">
                      <a:srgbClr val="C0C0C0"/>
                    </a:outerShdw>
                  </a:effectLst>
                </a:rPr>
                <a:t>1</a:t>
              </a:r>
            </a:p>
          </p:txBody>
        </p:sp>
        <p:sp>
          <p:nvSpPr>
            <p:cNvPr id="30" name="Right Arrow 29"/>
            <p:cNvSpPr/>
            <p:nvPr/>
          </p:nvSpPr>
          <p:spPr bwMode="ltGray">
            <a:xfrm>
              <a:off x="657" y="1071"/>
              <a:ext cx="227" cy="158"/>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l-GR" sz="800">
                  <a:solidFill>
                    <a:schemeClr val="tx1"/>
                  </a:solidFill>
                  <a:effectLst>
                    <a:outerShdw blurRad="38100" dist="38100" dir="2700000" algn="tl">
                      <a:srgbClr val="C0C0C0"/>
                    </a:outerShdw>
                  </a:effectLst>
                </a:rPr>
                <a:t>2</a:t>
              </a:r>
            </a:p>
          </p:txBody>
        </p:sp>
        <p:sp>
          <p:nvSpPr>
            <p:cNvPr id="31" name="Right Arrow 30"/>
            <p:cNvSpPr/>
            <p:nvPr/>
          </p:nvSpPr>
          <p:spPr bwMode="ltGray">
            <a:xfrm>
              <a:off x="975" y="1071"/>
              <a:ext cx="227" cy="158"/>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l-GR" sz="800">
                  <a:solidFill>
                    <a:schemeClr val="tx1"/>
                  </a:solidFill>
                  <a:effectLst>
                    <a:outerShdw blurRad="38100" dist="38100" dir="2700000" algn="tl">
                      <a:srgbClr val="C0C0C0"/>
                    </a:outerShdw>
                  </a:effectLst>
                </a:rPr>
                <a:t>3</a:t>
              </a:r>
            </a:p>
          </p:txBody>
        </p:sp>
        <p:sp>
          <p:nvSpPr>
            <p:cNvPr id="28" name="Right Arrow 27"/>
            <p:cNvSpPr/>
            <p:nvPr/>
          </p:nvSpPr>
          <p:spPr bwMode="ltGray">
            <a:xfrm>
              <a:off x="1610" y="1071"/>
              <a:ext cx="227" cy="159"/>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l-GR" sz="800">
                  <a:solidFill>
                    <a:schemeClr val="tx1"/>
                  </a:solidFill>
                  <a:effectLst>
                    <a:outerShdw blurRad="38100" dist="38100" dir="2700000" algn="tl">
                      <a:srgbClr val="C0C0C0"/>
                    </a:outerShdw>
                  </a:effectLst>
                </a:rPr>
                <a:t>6</a:t>
              </a:r>
            </a:p>
          </p:txBody>
        </p:sp>
        <p:sp>
          <p:nvSpPr>
            <p:cNvPr id="2" name="Right Arrow 27"/>
            <p:cNvSpPr/>
            <p:nvPr/>
          </p:nvSpPr>
          <p:spPr bwMode="ltGray">
            <a:xfrm>
              <a:off x="1292" y="1071"/>
              <a:ext cx="227" cy="159"/>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l-GR" sz="800">
                  <a:solidFill>
                    <a:schemeClr val="tx1"/>
                  </a:solidFill>
                  <a:effectLst>
                    <a:outerShdw blurRad="38100" dist="38100" dir="2700000" algn="tl">
                      <a:srgbClr val="C0C0C0"/>
                    </a:outerShdw>
                  </a:effectLst>
                </a:rPr>
                <a:t>4</a:t>
              </a:r>
            </a:p>
          </p:txBody>
        </p:sp>
      </p:grpSp>
      <p:sp>
        <p:nvSpPr>
          <p:cNvPr id="37897" name="Rectangle 16"/>
          <p:cNvSpPr>
            <a:spLocks noChangeArrowheads="1"/>
          </p:cNvSpPr>
          <p:nvPr/>
        </p:nvSpPr>
        <p:spPr bwMode="auto">
          <a:xfrm>
            <a:off x="250825" y="3289300"/>
            <a:ext cx="3313113" cy="360363"/>
          </a:xfrm>
          <a:prstGeom prst="rect">
            <a:avLst/>
          </a:prstGeom>
          <a:solidFill>
            <a:srgbClr val="993366"/>
          </a:solidFill>
          <a:ln w="19050">
            <a:noFill/>
            <a:miter lim="800000"/>
            <a:headEnd/>
            <a:tailEnd/>
          </a:ln>
        </p:spPr>
        <p:txBody>
          <a:bodyPr wrap="none" anchor="ctr"/>
          <a:lstStyle/>
          <a:p>
            <a:pPr algn="ctr">
              <a:spcBef>
                <a:spcPct val="20000"/>
              </a:spcBef>
              <a:buFont typeface="Arial" charset="0"/>
              <a:buNone/>
            </a:pPr>
            <a:r>
              <a:rPr lang="el-GR" altLang="el-GR">
                <a:solidFill>
                  <a:schemeClr val="bg1"/>
                </a:solidFill>
                <a:latin typeface="Calibri" pitchFamily="34" charset="0"/>
              </a:rPr>
              <a:t>Προϋπολογισμός: 2.367,8 εκ. €</a:t>
            </a:r>
          </a:p>
        </p:txBody>
      </p:sp>
      <p:sp>
        <p:nvSpPr>
          <p:cNvPr id="37898" name="Rectangle 2"/>
          <p:cNvSpPr>
            <a:spLocks noChangeArrowheads="1"/>
          </p:cNvSpPr>
          <p:nvPr/>
        </p:nvSpPr>
        <p:spPr bwMode="auto">
          <a:xfrm>
            <a:off x="396875" y="3794125"/>
            <a:ext cx="431800" cy="300038"/>
          </a:xfrm>
          <a:prstGeom prst="rect">
            <a:avLst/>
          </a:prstGeom>
          <a:solidFill>
            <a:srgbClr val="993366"/>
          </a:solidFill>
          <a:ln w="6350">
            <a:noFill/>
            <a:miter lim="800000"/>
            <a:headEnd/>
            <a:tailEnd/>
          </a:ln>
        </p:spPr>
        <p:txBody>
          <a:bodyPr lIns="63111" tIns="63111" rIns="63111" bIns="63111" anchor="ctr"/>
          <a:lstStyle/>
          <a:p>
            <a:pPr algn="ctr">
              <a:lnSpc>
                <a:spcPct val="120000"/>
              </a:lnSpc>
              <a:spcBef>
                <a:spcPct val="20000"/>
              </a:spcBef>
              <a:buSzPct val="90000"/>
              <a:buFont typeface="Arial" charset="0"/>
              <a:buNone/>
            </a:pPr>
            <a:r>
              <a:rPr lang="el-GR" altLang="el-GR" sz="1400">
                <a:solidFill>
                  <a:schemeClr val="bg1"/>
                </a:solidFill>
              </a:rPr>
              <a:t>ΘΣ</a:t>
            </a:r>
            <a:endParaRPr lang="en-US" altLang="el-GR" sz="1400">
              <a:solidFill>
                <a:schemeClr val="bg1"/>
              </a:solidFill>
            </a:endParaRPr>
          </a:p>
        </p:txBody>
      </p:sp>
    </p:spTree>
  </p:cSld>
  <p:clrMapOvr>
    <a:masterClrMapping/>
  </p:clrMapOvr>
  <p:transition spd="med">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 Θέση αριθμού διαφάνειας"/>
          <p:cNvSpPr>
            <a:spLocks noGrp="1"/>
          </p:cNvSpPr>
          <p:nvPr>
            <p:ph type="sldNum" sz="quarter" idx="12"/>
          </p:nvPr>
        </p:nvSpPr>
        <p:spPr/>
        <p:txBody>
          <a:bodyPr/>
          <a:lstStyle/>
          <a:p>
            <a:pPr>
              <a:defRPr/>
            </a:pPr>
            <a:fld id="{535528A2-2145-4DC7-867A-98072349ADCD}" type="slidenum">
              <a:rPr lang="el-GR"/>
              <a:pPr>
                <a:defRPr/>
              </a:pPr>
              <a:t>24</a:t>
            </a:fld>
            <a:endParaRPr lang="el-GR"/>
          </a:p>
        </p:txBody>
      </p:sp>
      <p:sp>
        <p:nvSpPr>
          <p:cNvPr id="38914" name="Title 1"/>
          <p:cNvSpPr>
            <a:spLocks noGrp="1"/>
          </p:cNvSpPr>
          <p:nvPr>
            <p:ph type="title" idx="4294967295"/>
          </p:nvPr>
        </p:nvSpPr>
        <p:spPr>
          <a:xfrm>
            <a:off x="395288" y="141288"/>
            <a:ext cx="8497887" cy="376237"/>
          </a:xfrm>
        </p:spPr>
        <p:txBody>
          <a:bodyPr lIns="0" tIns="0" rIns="0" bIns="0" anchor="t"/>
          <a:lstStyle/>
          <a:p>
            <a:pPr eaLnBrk="1" hangingPunct="1"/>
            <a:r>
              <a:rPr lang="el-GR" altLang="el-GR" sz="2000" smtClean="0">
                <a:solidFill>
                  <a:srgbClr val="660066"/>
                </a:solidFill>
                <a:latin typeface="Arial" charset="0"/>
              </a:rPr>
              <a:t>Σύνδεση Αξόνων Προτεραιότητας 01 &amp; 01Σ με Ειδικούς Στόχους</a:t>
            </a:r>
          </a:p>
        </p:txBody>
      </p:sp>
      <p:sp>
        <p:nvSpPr>
          <p:cNvPr id="15" name="Rectangle 2"/>
          <p:cNvSpPr>
            <a:spLocks noChangeArrowheads="1"/>
          </p:cNvSpPr>
          <p:nvPr/>
        </p:nvSpPr>
        <p:spPr bwMode="auto">
          <a:xfrm>
            <a:off x="1474788" y="985838"/>
            <a:ext cx="7200900" cy="671512"/>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marL="273050" indent="-273050">
              <a:lnSpc>
                <a:spcPct val="120000"/>
              </a:lnSpc>
              <a:buSzPct val="90000"/>
              <a:defRPr/>
            </a:pPr>
            <a:r>
              <a:rPr lang="el-GR" sz="1200"/>
              <a:t>1.1. Αύξηση επιχειρηματικών πρωτοβουλιών και συνεργασιών για την ανάπτυξη καινοτόμου επιχειρηματικότητας σύμφωνα με την εθνική στρατηγική έρευνας και καινοτομίας για έξυπνη εξειδίκευση (στρατηγική RIS3)</a:t>
            </a:r>
            <a:endParaRPr lang="en-US" sz="1200"/>
          </a:p>
        </p:txBody>
      </p:sp>
      <p:sp>
        <p:nvSpPr>
          <p:cNvPr id="19" name="Right Arrow 18"/>
          <p:cNvSpPr/>
          <p:nvPr/>
        </p:nvSpPr>
        <p:spPr bwMode="ltGray">
          <a:xfrm>
            <a:off x="1042988" y="1298575"/>
            <a:ext cx="360362" cy="209550"/>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l-GR" sz="1200">
                <a:solidFill>
                  <a:schemeClr val="tx1"/>
                </a:solidFill>
                <a:effectLst>
                  <a:outerShdw blurRad="38100" dist="38100" dir="2700000" algn="tl">
                    <a:srgbClr val="C0C0C0"/>
                  </a:outerShdw>
                </a:effectLst>
              </a:rPr>
              <a:t>1</a:t>
            </a:r>
            <a:r>
              <a:rPr lang="en-US" sz="1200">
                <a:solidFill>
                  <a:schemeClr val="tx1"/>
                </a:solidFill>
                <a:effectLst>
                  <a:outerShdw blurRad="38100" dist="38100" dir="2700000" algn="tl">
                    <a:srgbClr val="C0C0C0"/>
                  </a:outerShdw>
                </a:effectLst>
                <a:latin typeface="Arial" charset="0"/>
              </a:rPr>
              <a:t>b</a:t>
            </a:r>
            <a:endParaRPr lang="el-GR" sz="1200">
              <a:solidFill>
                <a:schemeClr val="tx1"/>
              </a:solidFill>
              <a:effectLst>
                <a:outerShdw blurRad="38100" dist="38100" dir="2700000" algn="tl">
                  <a:srgbClr val="C0C0C0"/>
                </a:outerShdw>
              </a:effectLst>
            </a:endParaRPr>
          </a:p>
        </p:txBody>
      </p:sp>
      <p:sp>
        <p:nvSpPr>
          <p:cNvPr id="38917" name="Rectangle 2"/>
          <p:cNvSpPr>
            <a:spLocks noChangeArrowheads="1"/>
          </p:cNvSpPr>
          <p:nvPr/>
        </p:nvSpPr>
        <p:spPr bwMode="auto">
          <a:xfrm rot="-5400000">
            <a:off x="-1417637" y="2809875"/>
            <a:ext cx="4200525" cy="574675"/>
          </a:xfrm>
          <a:prstGeom prst="rect">
            <a:avLst/>
          </a:prstGeom>
          <a:solidFill>
            <a:srgbClr val="993366"/>
          </a:solidFill>
          <a:ln w="6350">
            <a:solidFill>
              <a:srgbClr val="000000"/>
            </a:solidFill>
            <a:miter lim="800000"/>
            <a:headEnd/>
            <a:tailEnd/>
          </a:ln>
        </p:spPr>
        <p:txBody>
          <a:bodyPr lIns="63111" tIns="63111" rIns="63111" bIns="63111" anchor="ctr"/>
          <a:lstStyle/>
          <a:p>
            <a:pPr algn="ctr">
              <a:spcBef>
                <a:spcPts val="600"/>
              </a:spcBef>
              <a:buSzPct val="90000"/>
              <a:buFont typeface="Arial" charset="0"/>
              <a:buChar char="•"/>
            </a:pPr>
            <a:r>
              <a:rPr lang="el-GR" altLang="el-GR" sz="1200" b="1">
                <a:solidFill>
                  <a:schemeClr val="bg1"/>
                </a:solidFill>
                <a:latin typeface="Calibri" pitchFamily="34" charset="0"/>
                <a:cs typeface="Arial" charset="0"/>
              </a:rPr>
              <a:t>Άξον</a:t>
            </a:r>
            <a:r>
              <a:rPr lang="el-GR" altLang="el-GR" sz="1200" b="1">
                <a:solidFill>
                  <a:schemeClr val="bg1"/>
                </a:solidFill>
                <a:cs typeface="Arial" charset="0"/>
              </a:rPr>
              <a:t>ε</a:t>
            </a:r>
            <a:r>
              <a:rPr lang="el-GR" altLang="el-GR" sz="1200" b="1">
                <a:solidFill>
                  <a:schemeClr val="bg1"/>
                </a:solidFill>
                <a:latin typeface="Calibri" pitchFamily="34" charset="0"/>
                <a:cs typeface="Arial" charset="0"/>
              </a:rPr>
              <a:t>ς Προτεραιότητας 01 &amp; 01Σ:</a:t>
            </a:r>
            <a:br>
              <a:rPr lang="el-GR" altLang="el-GR" sz="1200" b="1">
                <a:solidFill>
                  <a:schemeClr val="bg1"/>
                </a:solidFill>
                <a:latin typeface="Calibri" pitchFamily="34" charset="0"/>
                <a:cs typeface="Arial" charset="0"/>
              </a:rPr>
            </a:br>
            <a:r>
              <a:rPr lang="el-GR" altLang="el-GR" sz="1200">
                <a:solidFill>
                  <a:schemeClr val="bg1"/>
                </a:solidFill>
                <a:latin typeface="Calibri" pitchFamily="34" charset="0"/>
                <a:cs typeface="Arial" charset="0"/>
              </a:rPr>
              <a:t>Ανάπτυξη επιχειρηματικότητας με Τομεακές προτεραιότητες</a:t>
            </a:r>
          </a:p>
        </p:txBody>
      </p:sp>
      <p:sp>
        <p:nvSpPr>
          <p:cNvPr id="30" name="Right Arrow 29"/>
          <p:cNvSpPr/>
          <p:nvPr/>
        </p:nvSpPr>
        <p:spPr bwMode="ltGray">
          <a:xfrm>
            <a:off x="1042988" y="1838325"/>
            <a:ext cx="360362" cy="207963"/>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l-GR" sz="1200">
                <a:solidFill>
                  <a:schemeClr val="tx1"/>
                </a:solidFill>
                <a:effectLst>
                  <a:outerShdw blurRad="38100" dist="38100" dir="2700000" algn="tl">
                    <a:srgbClr val="C0C0C0"/>
                  </a:outerShdw>
                </a:effectLst>
              </a:rPr>
              <a:t>2</a:t>
            </a:r>
            <a:r>
              <a:rPr lang="en-US" sz="1200">
                <a:solidFill>
                  <a:schemeClr val="tx1"/>
                </a:solidFill>
                <a:effectLst>
                  <a:outerShdw blurRad="38100" dist="38100" dir="2700000" algn="tl">
                    <a:srgbClr val="C0C0C0"/>
                  </a:outerShdw>
                </a:effectLst>
              </a:rPr>
              <a:t>b</a:t>
            </a:r>
            <a:endParaRPr lang="el-GR" sz="1200">
              <a:solidFill>
                <a:schemeClr val="tx1"/>
              </a:solidFill>
              <a:effectLst>
                <a:outerShdw blurRad="38100" dist="38100" dir="2700000" algn="tl">
                  <a:srgbClr val="C0C0C0"/>
                </a:outerShdw>
              </a:effectLst>
            </a:endParaRPr>
          </a:p>
        </p:txBody>
      </p:sp>
      <p:sp>
        <p:nvSpPr>
          <p:cNvPr id="31" name="Right Arrow 30"/>
          <p:cNvSpPr/>
          <p:nvPr/>
        </p:nvSpPr>
        <p:spPr bwMode="ltGray">
          <a:xfrm>
            <a:off x="1042988" y="2557463"/>
            <a:ext cx="360362" cy="209550"/>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l-GR" sz="1200">
                <a:solidFill>
                  <a:schemeClr val="tx1"/>
                </a:solidFill>
                <a:effectLst>
                  <a:outerShdw blurRad="38100" dist="38100" dir="2700000" algn="tl">
                    <a:srgbClr val="C0C0C0"/>
                  </a:outerShdw>
                </a:effectLst>
              </a:rPr>
              <a:t>3</a:t>
            </a:r>
            <a:r>
              <a:rPr lang="en-US" sz="1200">
                <a:solidFill>
                  <a:schemeClr val="tx1"/>
                </a:solidFill>
                <a:effectLst>
                  <a:outerShdw blurRad="38100" dist="38100" dir="2700000" algn="tl">
                    <a:srgbClr val="C0C0C0"/>
                  </a:outerShdw>
                </a:effectLst>
              </a:rPr>
              <a:t>a</a:t>
            </a:r>
            <a:endParaRPr lang="el-GR" sz="1200">
              <a:solidFill>
                <a:schemeClr val="tx1"/>
              </a:solidFill>
              <a:effectLst>
                <a:outerShdw blurRad="38100" dist="38100" dir="2700000" algn="tl">
                  <a:srgbClr val="C0C0C0"/>
                </a:outerShdw>
              </a:effectLst>
            </a:endParaRPr>
          </a:p>
        </p:txBody>
      </p:sp>
      <p:sp>
        <p:nvSpPr>
          <p:cNvPr id="13" name="Rectangle 2"/>
          <p:cNvSpPr>
            <a:spLocks noChangeArrowheads="1"/>
          </p:cNvSpPr>
          <p:nvPr/>
        </p:nvSpPr>
        <p:spPr bwMode="auto">
          <a:xfrm>
            <a:off x="1474788" y="1778000"/>
            <a:ext cx="7200900" cy="500063"/>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marL="273050" indent="-273050">
              <a:lnSpc>
                <a:spcPct val="120000"/>
              </a:lnSpc>
              <a:buSzPct val="90000"/>
              <a:defRPr/>
            </a:pPr>
            <a:r>
              <a:rPr lang="el-GR" sz="1200"/>
              <a:t>1.2. Αύξηση της προσφοράς ψηφιακών υπηρεσιών, εφαρμογών και ολοκληρωμένων λύσεων ΤΠΕ για τις επιχειρήσεις</a:t>
            </a:r>
            <a:endParaRPr lang="en-US" sz="1200"/>
          </a:p>
        </p:txBody>
      </p:sp>
      <p:sp>
        <p:nvSpPr>
          <p:cNvPr id="14" name="Rectangle 2"/>
          <p:cNvSpPr>
            <a:spLocks noChangeArrowheads="1"/>
          </p:cNvSpPr>
          <p:nvPr/>
        </p:nvSpPr>
        <p:spPr bwMode="auto">
          <a:xfrm>
            <a:off x="1474788" y="2378075"/>
            <a:ext cx="7200900" cy="623888"/>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marL="273050" indent="-273050">
              <a:lnSpc>
                <a:spcPct val="120000"/>
              </a:lnSpc>
              <a:buSzPct val="90000"/>
              <a:defRPr/>
            </a:pPr>
            <a:r>
              <a:rPr lang="el-GR" sz="1200"/>
              <a:t>1.3. Αποτελεσματικότερη αξιοποίηση νέων ιδεών και ανάπτυξη επιχειρηματικότητας, με εστίαση σε διεθνώς εμπορεύσιμα - εξαγώγιμα αγαθά και υπηρεσίες, κατά προτεραιότητα στους στρατηγικούς τομείς της χώρας</a:t>
            </a:r>
            <a:endParaRPr lang="en-US" sz="1200"/>
          </a:p>
        </p:txBody>
      </p:sp>
      <p:sp>
        <p:nvSpPr>
          <p:cNvPr id="17" name="Rectangle 2"/>
          <p:cNvSpPr>
            <a:spLocks noChangeArrowheads="1"/>
          </p:cNvSpPr>
          <p:nvPr/>
        </p:nvSpPr>
        <p:spPr bwMode="auto">
          <a:xfrm>
            <a:off x="1474788" y="3089275"/>
            <a:ext cx="7200900" cy="560388"/>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marL="273050" indent="-273050">
              <a:lnSpc>
                <a:spcPct val="120000"/>
              </a:lnSpc>
              <a:buSzPct val="90000"/>
              <a:defRPr/>
            </a:pPr>
            <a:r>
              <a:rPr lang="el-GR" sz="1200"/>
              <a:t>1.</a:t>
            </a:r>
            <a:r>
              <a:rPr lang="en-US" sz="1200"/>
              <a:t>4</a:t>
            </a:r>
            <a:r>
              <a:rPr lang="el-GR" sz="1200"/>
              <a:t>. Αναβάθμιση του επιπέδου επιχειρηματικής οργάνωσης και λειτουργίας των ΜΜΕ, κατά προτεραιότητα στους εννέα (9) στρατηγικούς τομείς της χώρας</a:t>
            </a:r>
            <a:endParaRPr lang="en-US" sz="1200"/>
          </a:p>
        </p:txBody>
      </p:sp>
      <p:sp>
        <p:nvSpPr>
          <p:cNvPr id="20" name="Rectangle 2"/>
          <p:cNvSpPr>
            <a:spLocks noChangeArrowheads="1"/>
          </p:cNvSpPr>
          <p:nvPr/>
        </p:nvSpPr>
        <p:spPr bwMode="auto">
          <a:xfrm>
            <a:off x="1474788" y="3697288"/>
            <a:ext cx="7200900" cy="419100"/>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marL="273050" indent="-273050">
              <a:lnSpc>
                <a:spcPct val="120000"/>
              </a:lnSpc>
              <a:buSzPct val="90000"/>
              <a:defRPr/>
            </a:pPr>
            <a:r>
              <a:rPr lang="el-GR" sz="1200"/>
              <a:t>1.</a:t>
            </a:r>
            <a:r>
              <a:rPr lang="en-US" sz="1200"/>
              <a:t>5</a:t>
            </a:r>
            <a:r>
              <a:rPr lang="el-GR" sz="1200"/>
              <a:t>. Αύξηση εξαγωγών ελληνικών επιχειρήσεων, κατά προτεραιότητα στους εννέα (9) στρατηγικούς τομείς της χώρας</a:t>
            </a:r>
            <a:endParaRPr lang="en-US" sz="1200"/>
          </a:p>
        </p:txBody>
      </p:sp>
      <p:sp>
        <p:nvSpPr>
          <p:cNvPr id="21" name="Rectangle 2"/>
          <p:cNvSpPr>
            <a:spLocks noChangeArrowheads="1"/>
          </p:cNvSpPr>
          <p:nvPr/>
        </p:nvSpPr>
        <p:spPr bwMode="auto">
          <a:xfrm>
            <a:off x="1474788" y="4778375"/>
            <a:ext cx="7200900" cy="419100"/>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marL="273050" indent="-273050">
              <a:lnSpc>
                <a:spcPct val="120000"/>
              </a:lnSpc>
              <a:buSzPct val="90000"/>
              <a:defRPr/>
            </a:pPr>
            <a:r>
              <a:rPr lang="el-GR" sz="1200">
                <a:cs typeface="Arial" charset="0"/>
              </a:rPr>
              <a:t>1.</a:t>
            </a:r>
            <a:r>
              <a:rPr lang="en-US" sz="1200">
                <a:cs typeface="Arial" charset="0"/>
              </a:rPr>
              <a:t>7</a:t>
            </a:r>
            <a:r>
              <a:rPr lang="el-GR" sz="1200">
                <a:cs typeface="Arial" charset="0"/>
              </a:rPr>
              <a:t>. Μείωση της παραγωγής αποβλήτων και της περιβαλλοντικής ρύπανσης από τη λειτουργία των επιχειρήσεων</a:t>
            </a:r>
            <a:endParaRPr lang="en-US" sz="1200">
              <a:cs typeface="Arial" charset="0"/>
            </a:endParaRPr>
          </a:p>
        </p:txBody>
      </p:sp>
      <p:sp>
        <p:nvSpPr>
          <p:cNvPr id="24" name="Right Arrow 23"/>
          <p:cNvSpPr/>
          <p:nvPr/>
        </p:nvSpPr>
        <p:spPr bwMode="ltGray">
          <a:xfrm>
            <a:off x="1042988" y="3157538"/>
            <a:ext cx="360362" cy="211137"/>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l-GR" sz="1200">
                <a:solidFill>
                  <a:schemeClr val="tx1"/>
                </a:solidFill>
                <a:effectLst>
                  <a:outerShdw blurRad="38100" dist="38100" dir="2700000" algn="tl">
                    <a:srgbClr val="C0C0C0"/>
                  </a:outerShdw>
                </a:effectLst>
              </a:rPr>
              <a:t>3</a:t>
            </a:r>
            <a:r>
              <a:rPr lang="en-US" sz="1200">
                <a:solidFill>
                  <a:schemeClr val="tx1"/>
                </a:solidFill>
                <a:effectLst>
                  <a:outerShdw blurRad="38100" dist="38100" dir="2700000" algn="tl">
                    <a:srgbClr val="C0C0C0"/>
                  </a:outerShdw>
                </a:effectLst>
              </a:rPr>
              <a:t>c</a:t>
            </a:r>
            <a:endParaRPr lang="el-GR" sz="1200">
              <a:solidFill>
                <a:schemeClr val="tx1"/>
              </a:solidFill>
              <a:effectLst>
                <a:outerShdw blurRad="38100" dist="38100" dir="2700000" algn="tl">
                  <a:srgbClr val="C0C0C0"/>
                </a:outerShdw>
              </a:effectLst>
            </a:endParaRPr>
          </a:p>
        </p:txBody>
      </p:sp>
      <p:sp>
        <p:nvSpPr>
          <p:cNvPr id="27" name="Right Arrow 26"/>
          <p:cNvSpPr/>
          <p:nvPr/>
        </p:nvSpPr>
        <p:spPr bwMode="ltGray">
          <a:xfrm>
            <a:off x="1042988" y="3757613"/>
            <a:ext cx="360362" cy="209550"/>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l-GR" sz="1200">
                <a:solidFill>
                  <a:schemeClr val="tx1"/>
                </a:solidFill>
                <a:effectLst>
                  <a:outerShdw blurRad="38100" dist="38100" dir="2700000" algn="tl">
                    <a:srgbClr val="C0C0C0"/>
                  </a:outerShdw>
                </a:effectLst>
              </a:rPr>
              <a:t>3</a:t>
            </a:r>
            <a:r>
              <a:rPr lang="en-US" sz="1200">
                <a:solidFill>
                  <a:schemeClr val="tx1"/>
                </a:solidFill>
                <a:effectLst>
                  <a:outerShdw blurRad="38100" dist="38100" dir="2700000" algn="tl">
                    <a:srgbClr val="C0C0C0"/>
                  </a:outerShdw>
                </a:effectLst>
              </a:rPr>
              <a:t>d</a:t>
            </a:r>
            <a:endParaRPr lang="el-GR" sz="1200">
              <a:solidFill>
                <a:schemeClr val="tx1"/>
              </a:solidFill>
              <a:effectLst>
                <a:outerShdw blurRad="38100" dist="38100" dir="2700000" algn="tl">
                  <a:srgbClr val="C0C0C0"/>
                </a:outerShdw>
              </a:effectLst>
            </a:endParaRPr>
          </a:p>
        </p:txBody>
      </p:sp>
      <p:sp>
        <p:nvSpPr>
          <p:cNvPr id="28" name="Right Arrow 27"/>
          <p:cNvSpPr/>
          <p:nvPr/>
        </p:nvSpPr>
        <p:spPr bwMode="ltGray">
          <a:xfrm>
            <a:off x="1042988" y="4867275"/>
            <a:ext cx="360362" cy="209550"/>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l-GR" sz="1200">
                <a:solidFill>
                  <a:schemeClr val="tx1"/>
                </a:solidFill>
                <a:effectLst>
                  <a:outerShdw blurRad="38100" dist="38100" dir="2700000" algn="tl">
                    <a:srgbClr val="C0C0C0"/>
                  </a:outerShdw>
                </a:effectLst>
              </a:rPr>
              <a:t>6</a:t>
            </a:r>
            <a:r>
              <a:rPr lang="en-US" sz="1200">
                <a:solidFill>
                  <a:schemeClr val="tx1"/>
                </a:solidFill>
                <a:effectLst>
                  <a:outerShdw blurRad="38100" dist="38100" dir="2700000" algn="tl">
                    <a:srgbClr val="C0C0C0"/>
                  </a:outerShdw>
                </a:effectLst>
              </a:rPr>
              <a:t>f</a:t>
            </a:r>
            <a:endParaRPr lang="el-GR" sz="1200">
              <a:solidFill>
                <a:schemeClr val="tx1"/>
              </a:solidFill>
              <a:effectLst>
                <a:outerShdw blurRad="38100" dist="38100" dir="2700000" algn="tl">
                  <a:srgbClr val="C0C0C0"/>
                </a:outerShdw>
              </a:effectLst>
            </a:endParaRPr>
          </a:p>
        </p:txBody>
      </p:sp>
      <p:sp>
        <p:nvSpPr>
          <p:cNvPr id="2" name="Right Arrow 27"/>
          <p:cNvSpPr/>
          <p:nvPr/>
        </p:nvSpPr>
        <p:spPr bwMode="ltGray">
          <a:xfrm>
            <a:off x="1042988" y="4327525"/>
            <a:ext cx="360362" cy="209550"/>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l-GR" sz="1200">
                <a:solidFill>
                  <a:schemeClr val="tx1"/>
                </a:solidFill>
                <a:effectLst>
                  <a:outerShdw blurRad="38100" dist="38100" dir="2700000" algn="tl">
                    <a:srgbClr val="C0C0C0"/>
                  </a:outerShdw>
                </a:effectLst>
              </a:rPr>
              <a:t>4</a:t>
            </a:r>
            <a:r>
              <a:rPr lang="en-US" sz="1200">
                <a:solidFill>
                  <a:schemeClr val="tx1"/>
                </a:solidFill>
                <a:effectLst>
                  <a:outerShdw blurRad="38100" dist="38100" dir="2700000" algn="tl">
                    <a:srgbClr val="C0C0C0"/>
                  </a:outerShdw>
                </a:effectLst>
              </a:rPr>
              <a:t>a</a:t>
            </a:r>
            <a:endParaRPr lang="el-GR" sz="1200">
              <a:solidFill>
                <a:schemeClr val="tx1"/>
              </a:solidFill>
              <a:effectLst>
                <a:outerShdw blurRad="38100" dist="38100" dir="2700000" algn="tl">
                  <a:srgbClr val="C0C0C0"/>
                </a:outerShdw>
              </a:effectLst>
            </a:endParaRPr>
          </a:p>
        </p:txBody>
      </p:sp>
      <p:sp>
        <p:nvSpPr>
          <p:cNvPr id="3" name="Rectangle 2"/>
          <p:cNvSpPr>
            <a:spLocks noChangeArrowheads="1"/>
          </p:cNvSpPr>
          <p:nvPr/>
        </p:nvSpPr>
        <p:spPr bwMode="auto">
          <a:xfrm>
            <a:off x="1474788" y="4238625"/>
            <a:ext cx="7200900" cy="419100"/>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marL="273050" indent="-273050">
              <a:lnSpc>
                <a:spcPct val="120000"/>
              </a:lnSpc>
              <a:buSzPct val="90000"/>
              <a:defRPr/>
            </a:pPr>
            <a:r>
              <a:rPr lang="el-GR" sz="1200">
                <a:cs typeface="Arial" charset="0"/>
              </a:rPr>
              <a:t>1.</a:t>
            </a:r>
            <a:r>
              <a:rPr lang="en-US" sz="1200">
                <a:cs typeface="Arial" charset="0"/>
              </a:rPr>
              <a:t>6</a:t>
            </a:r>
            <a:r>
              <a:rPr lang="el-GR" sz="1200">
                <a:cs typeface="Arial" charset="0"/>
              </a:rPr>
              <a:t>. Αύξηση διείσδυσης των νέων μορφών ΑΠΕ στο ενεργειακό ισοζύγιο της χώρας</a:t>
            </a:r>
            <a:endParaRPr lang="en-US" sz="1200">
              <a:cs typeface="Arial" charset="0"/>
            </a:endParaRPr>
          </a:p>
        </p:txBody>
      </p:sp>
      <p:sp>
        <p:nvSpPr>
          <p:cNvPr id="38930" name="Rectangle 2"/>
          <p:cNvSpPr>
            <a:spLocks noChangeArrowheads="1"/>
          </p:cNvSpPr>
          <p:nvPr/>
        </p:nvSpPr>
        <p:spPr bwMode="auto">
          <a:xfrm>
            <a:off x="969963" y="638175"/>
            <a:ext cx="431800" cy="239713"/>
          </a:xfrm>
          <a:prstGeom prst="rect">
            <a:avLst/>
          </a:prstGeom>
          <a:solidFill>
            <a:srgbClr val="993366"/>
          </a:solidFill>
          <a:ln w="6350">
            <a:solidFill>
              <a:srgbClr val="000000"/>
            </a:solidFill>
            <a:miter lim="800000"/>
            <a:headEnd/>
            <a:tailEnd/>
          </a:ln>
        </p:spPr>
        <p:txBody>
          <a:bodyPr lIns="63111" tIns="63111" rIns="63111" bIns="63111" anchor="ctr"/>
          <a:lstStyle/>
          <a:p>
            <a:pPr algn="ctr">
              <a:lnSpc>
                <a:spcPct val="120000"/>
              </a:lnSpc>
              <a:spcBef>
                <a:spcPct val="20000"/>
              </a:spcBef>
              <a:buSzPct val="90000"/>
              <a:buFont typeface="Arial" charset="0"/>
              <a:buNone/>
            </a:pPr>
            <a:r>
              <a:rPr lang="el-GR" altLang="el-GR" sz="1200">
                <a:solidFill>
                  <a:schemeClr val="bg1"/>
                </a:solidFill>
              </a:rPr>
              <a:t>ΕΠ</a:t>
            </a:r>
            <a:endParaRPr lang="en-US" altLang="el-GR" sz="1200">
              <a:solidFill>
                <a:schemeClr val="bg1"/>
              </a:solidFill>
            </a:endParaRPr>
          </a:p>
        </p:txBody>
      </p:sp>
      <p:sp>
        <p:nvSpPr>
          <p:cNvPr id="38931" name="Rectangle 2"/>
          <p:cNvSpPr>
            <a:spLocks noChangeArrowheads="1"/>
          </p:cNvSpPr>
          <p:nvPr/>
        </p:nvSpPr>
        <p:spPr bwMode="auto">
          <a:xfrm>
            <a:off x="1474788" y="638175"/>
            <a:ext cx="7200900" cy="239713"/>
          </a:xfrm>
          <a:prstGeom prst="rect">
            <a:avLst/>
          </a:prstGeom>
          <a:solidFill>
            <a:srgbClr val="993366"/>
          </a:solidFill>
          <a:ln w="6350">
            <a:solidFill>
              <a:srgbClr val="000000"/>
            </a:solidFill>
            <a:miter lim="800000"/>
            <a:headEnd/>
            <a:tailEnd/>
          </a:ln>
        </p:spPr>
        <p:txBody>
          <a:bodyPr lIns="63111" tIns="63111" rIns="63111" bIns="63111" anchor="ctr"/>
          <a:lstStyle/>
          <a:p>
            <a:pPr algn="ctr">
              <a:lnSpc>
                <a:spcPct val="120000"/>
              </a:lnSpc>
              <a:spcBef>
                <a:spcPct val="20000"/>
              </a:spcBef>
              <a:buSzPct val="90000"/>
              <a:buFont typeface="Arial" charset="0"/>
              <a:buNone/>
            </a:pPr>
            <a:r>
              <a:rPr lang="el-GR" altLang="el-GR" i="1">
                <a:solidFill>
                  <a:schemeClr val="bg1"/>
                </a:solidFill>
              </a:rPr>
              <a:t>Ειδικοί Στόχοι ΕΠΑνΕΚ</a:t>
            </a:r>
            <a:endParaRPr lang="en-US" altLang="el-GR" i="1">
              <a:solidFill>
                <a:schemeClr val="bg1"/>
              </a:solidFill>
            </a:endParaRPr>
          </a:p>
        </p:txBody>
      </p:sp>
    </p:spTree>
  </p:cSld>
  <p:clrMapOvr>
    <a:masterClrMapping/>
  </p:clrMapOvr>
  <p:transition spd="med">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 - Θέση αριθμού διαφάνειας"/>
          <p:cNvSpPr>
            <a:spLocks noGrp="1"/>
          </p:cNvSpPr>
          <p:nvPr>
            <p:ph type="sldNum" sz="quarter" idx="12"/>
          </p:nvPr>
        </p:nvSpPr>
        <p:spPr/>
        <p:txBody>
          <a:bodyPr/>
          <a:lstStyle/>
          <a:p>
            <a:pPr>
              <a:defRPr/>
            </a:pPr>
            <a:fld id="{D5F13359-A431-4A53-9E36-77921EFB47DE}" type="slidenum">
              <a:rPr lang="el-GR"/>
              <a:pPr>
                <a:defRPr/>
              </a:pPr>
              <a:t>25</a:t>
            </a:fld>
            <a:endParaRPr lang="el-GR"/>
          </a:p>
        </p:txBody>
      </p:sp>
      <p:pic>
        <p:nvPicPr>
          <p:cNvPr id="39938" name="7 - Εικόνα" descr="Slide 2.png"/>
          <p:cNvPicPr>
            <a:picLocks noChangeAspect="1"/>
          </p:cNvPicPr>
          <p:nvPr/>
        </p:nvPicPr>
        <p:blipFill>
          <a:blip r:embed="rId2"/>
          <a:srcRect/>
          <a:stretch>
            <a:fillRect/>
          </a:stretch>
        </p:blipFill>
        <p:spPr bwMode="auto">
          <a:xfrm>
            <a:off x="0" y="0"/>
            <a:ext cx="9144000" cy="5715000"/>
          </a:xfrm>
          <a:prstGeom prst="rect">
            <a:avLst/>
          </a:prstGeom>
          <a:noFill/>
          <a:ln w="9525">
            <a:noFill/>
            <a:miter lim="800000"/>
            <a:headEnd/>
            <a:tailEnd/>
          </a:ln>
        </p:spPr>
      </p:pic>
      <p:pic>
        <p:nvPicPr>
          <p:cNvPr id="39939" name="8 - Εικόνα" descr="logos.png"/>
          <p:cNvPicPr>
            <a:picLocks noChangeAspect="1"/>
          </p:cNvPicPr>
          <p:nvPr/>
        </p:nvPicPr>
        <p:blipFill>
          <a:blip r:embed="rId3"/>
          <a:srcRect/>
          <a:stretch>
            <a:fillRect/>
          </a:stretch>
        </p:blipFill>
        <p:spPr bwMode="auto">
          <a:xfrm>
            <a:off x="3276600" y="5089525"/>
            <a:ext cx="2590800" cy="492125"/>
          </a:xfrm>
          <a:prstGeom prst="rect">
            <a:avLst/>
          </a:prstGeom>
          <a:noFill/>
          <a:ln w="9525">
            <a:noFill/>
            <a:miter lim="800000"/>
            <a:headEnd/>
            <a:tailEnd/>
          </a:ln>
        </p:spPr>
      </p:pic>
      <p:pic>
        <p:nvPicPr>
          <p:cNvPr id="39940" name="9 - Εικόνα" descr="Header.png"/>
          <p:cNvPicPr>
            <a:picLocks noChangeAspect="1"/>
          </p:cNvPicPr>
          <p:nvPr/>
        </p:nvPicPr>
        <p:blipFill>
          <a:blip r:embed="rId4"/>
          <a:srcRect/>
          <a:stretch>
            <a:fillRect/>
          </a:stretch>
        </p:blipFill>
        <p:spPr bwMode="auto">
          <a:xfrm>
            <a:off x="1692275" y="20638"/>
            <a:ext cx="5832475" cy="860425"/>
          </a:xfrm>
          <a:prstGeom prst="rect">
            <a:avLst/>
          </a:prstGeom>
          <a:noFill/>
          <a:ln w="9525">
            <a:noFill/>
            <a:miter lim="800000"/>
            <a:headEnd/>
            <a:tailEnd/>
          </a:ln>
        </p:spPr>
      </p:pic>
      <p:sp>
        <p:nvSpPr>
          <p:cNvPr id="39941" name="2 - Θέση περιεχομένου"/>
          <p:cNvSpPr txBox="1">
            <a:spLocks/>
          </p:cNvSpPr>
          <p:nvPr/>
        </p:nvSpPr>
        <p:spPr bwMode="auto">
          <a:xfrm>
            <a:off x="2843213" y="1489075"/>
            <a:ext cx="5843587" cy="3384550"/>
          </a:xfrm>
          <a:prstGeom prst="rect">
            <a:avLst/>
          </a:prstGeom>
          <a:noFill/>
          <a:ln w="9525">
            <a:noFill/>
            <a:miter lim="800000"/>
            <a:headEnd/>
            <a:tailEnd/>
          </a:ln>
        </p:spPr>
        <p:txBody>
          <a:bodyPr/>
          <a:lstStyle/>
          <a:p>
            <a:endParaRPr lang="el-GR" sz="1600">
              <a:solidFill>
                <a:srgbClr val="003399"/>
              </a:solidFill>
              <a:latin typeface="Calibri" pitchFamily="34" charset="0"/>
            </a:endParaRPr>
          </a:p>
        </p:txBody>
      </p:sp>
      <p:sp>
        <p:nvSpPr>
          <p:cNvPr id="39942" name="Rectangle 3"/>
          <p:cNvSpPr>
            <a:spLocks/>
          </p:cNvSpPr>
          <p:nvPr/>
        </p:nvSpPr>
        <p:spPr bwMode="auto">
          <a:xfrm>
            <a:off x="827088" y="638175"/>
            <a:ext cx="8137525" cy="4019550"/>
          </a:xfrm>
          <a:prstGeom prst="rect">
            <a:avLst/>
          </a:prstGeom>
          <a:noFill/>
          <a:ln w="9525">
            <a:noFill/>
            <a:miter lim="800000"/>
            <a:headEnd/>
            <a:tailEnd/>
          </a:ln>
        </p:spPr>
        <p:txBody>
          <a:bodyPr/>
          <a:lstStyle/>
          <a:p>
            <a:pPr eaLnBrk="0" hangingPunct="0">
              <a:lnSpc>
                <a:spcPct val="105000"/>
              </a:lnSpc>
              <a:spcBef>
                <a:spcPct val="20000"/>
              </a:spcBef>
              <a:spcAft>
                <a:spcPct val="10000"/>
              </a:spcAft>
              <a:buFont typeface="Arial" charset="0"/>
              <a:buChar char="•"/>
            </a:pPr>
            <a:endParaRPr lang="en-GB" sz="2000">
              <a:latin typeface="Calibri" pitchFamily="34" charset="0"/>
              <a:cs typeface="Arial" charset="0"/>
            </a:endParaRPr>
          </a:p>
        </p:txBody>
      </p:sp>
      <p:sp>
        <p:nvSpPr>
          <p:cNvPr id="39943" name="Rectangle 4"/>
          <p:cNvSpPr>
            <a:spLocks noChangeArrowheads="1"/>
          </p:cNvSpPr>
          <p:nvPr/>
        </p:nvSpPr>
        <p:spPr bwMode="auto">
          <a:xfrm>
            <a:off x="971550" y="877888"/>
            <a:ext cx="7850188" cy="1106487"/>
          </a:xfrm>
          <a:prstGeom prst="rect">
            <a:avLst/>
          </a:prstGeom>
          <a:noFill/>
          <a:ln w="9525">
            <a:noFill/>
            <a:miter lim="800000"/>
            <a:headEnd/>
            <a:tailEnd/>
          </a:ln>
        </p:spPr>
        <p:txBody>
          <a:bodyPr>
            <a:spAutoFit/>
          </a:bodyPr>
          <a:lstStyle/>
          <a:p>
            <a:pPr marL="180975"/>
            <a:endParaRPr lang="en-US" sz="2200">
              <a:latin typeface="Calibri" pitchFamily="34" charset="0"/>
              <a:cs typeface="Arial" charset="0"/>
            </a:endParaRPr>
          </a:p>
          <a:p>
            <a:pPr marL="180975" eaLnBrk="0" hangingPunct="0">
              <a:lnSpc>
                <a:spcPct val="150000"/>
              </a:lnSpc>
              <a:spcBef>
                <a:spcPct val="50000"/>
              </a:spcBef>
              <a:buFont typeface="Arial" charset="0"/>
              <a:buNone/>
            </a:pPr>
            <a:endParaRPr lang="el-GR" sz="2200">
              <a:latin typeface="Calibri" pitchFamily="34" charset="0"/>
              <a:cs typeface="Arial" charset="0"/>
            </a:endParaRPr>
          </a:p>
        </p:txBody>
      </p:sp>
      <p:sp>
        <p:nvSpPr>
          <p:cNvPr id="39944" name="Title 1"/>
          <p:cNvSpPr>
            <a:spLocks/>
          </p:cNvSpPr>
          <p:nvPr/>
        </p:nvSpPr>
        <p:spPr bwMode="auto">
          <a:xfrm>
            <a:off x="179388" y="2065338"/>
            <a:ext cx="2663825" cy="1584325"/>
          </a:xfrm>
          <a:prstGeom prst="rect">
            <a:avLst/>
          </a:prstGeom>
          <a:noFill/>
          <a:ln w="9525">
            <a:noFill/>
            <a:miter lim="800000"/>
            <a:headEnd/>
            <a:tailEnd/>
          </a:ln>
        </p:spPr>
        <p:txBody>
          <a:bodyPr lIns="0" tIns="0" rIns="0" bIns="0"/>
          <a:lstStyle/>
          <a:p>
            <a:r>
              <a:rPr lang="el-GR" sz="2400" b="1">
                <a:solidFill>
                  <a:srgbClr val="003399"/>
                </a:solidFill>
                <a:latin typeface="Calibri" pitchFamily="34" charset="0"/>
              </a:rPr>
              <a:t>Ενδεικτικές Κατηγορίες Δράσεων των </a:t>
            </a:r>
            <a:br>
              <a:rPr lang="el-GR" sz="2400" b="1">
                <a:solidFill>
                  <a:srgbClr val="003399"/>
                </a:solidFill>
                <a:latin typeface="Calibri" pitchFamily="34" charset="0"/>
              </a:rPr>
            </a:br>
            <a:r>
              <a:rPr lang="el-GR" sz="2400" b="1">
                <a:solidFill>
                  <a:srgbClr val="003399"/>
                </a:solidFill>
                <a:latin typeface="Calibri" pitchFamily="34" charset="0"/>
              </a:rPr>
              <a:t>ΑΠ 01 &amp; 01Σ</a:t>
            </a:r>
          </a:p>
        </p:txBody>
      </p:sp>
      <p:sp>
        <p:nvSpPr>
          <p:cNvPr id="39945" name="Rectangle 4"/>
          <p:cNvSpPr>
            <a:spLocks noChangeArrowheads="1"/>
          </p:cNvSpPr>
          <p:nvPr/>
        </p:nvSpPr>
        <p:spPr bwMode="auto">
          <a:xfrm>
            <a:off x="1979613" y="804863"/>
            <a:ext cx="7092950" cy="4181475"/>
          </a:xfrm>
          <a:prstGeom prst="rect">
            <a:avLst/>
          </a:prstGeom>
          <a:noFill/>
          <a:ln w="9525" algn="ctr">
            <a:noFill/>
            <a:miter lim="800000"/>
            <a:headEnd/>
            <a:tailEnd/>
          </a:ln>
        </p:spPr>
        <p:txBody>
          <a:bodyPr>
            <a:spAutoFit/>
          </a:bodyPr>
          <a:lstStyle/>
          <a:p>
            <a:pPr marL="342900" indent="-342900">
              <a:spcBef>
                <a:spcPct val="20000"/>
              </a:spcBef>
              <a:spcAft>
                <a:spcPct val="20000"/>
              </a:spcAft>
              <a:buFont typeface="Wingdings" pitchFamily="2" charset="2"/>
              <a:buChar char="ü"/>
            </a:pPr>
            <a:r>
              <a:rPr lang="el-GR" altLang="el-GR" sz="1400" i="1" dirty="0">
                <a:solidFill>
                  <a:srgbClr val="003399"/>
                </a:solidFill>
                <a:latin typeface="Calibri" pitchFamily="34" charset="0"/>
                <a:ea typeface="Arial Unicode MS"/>
                <a:cs typeface="Arial" charset="0"/>
              </a:rPr>
              <a:t>Ενίσχυση νέων επιχειρηματικών πρωτοβουλιών για την </a:t>
            </a:r>
            <a:r>
              <a:rPr lang="el-GR" altLang="el-GR" sz="1400" b="1" i="1" dirty="0">
                <a:solidFill>
                  <a:srgbClr val="003399"/>
                </a:solidFill>
                <a:latin typeface="Calibri" pitchFamily="34" charset="0"/>
                <a:ea typeface="Arial Unicode MS"/>
                <a:cs typeface="Arial" charset="0"/>
              </a:rPr>
              <a:t>εκμετάλλευση της γνώσης</a:t>
            </a:r>
            <a:r>
              <a:rPr lang="el-GR" altLang="el-GR" sz="1400" i="1" dirty="0">
                <a:solidFill>
                  <a:srgbClr val="003399"/>
                </a:solidFill>
                <a:latin typeface="Calibri" pitchFamily="34" charset="0"/>
                <a:ea typeface="Arial Unicode MS"/>
                <a:cs typeface="Arial" charset="0"/>
              </a:rPr>
              <a:t> που προκύπτει από την επιστημονική έρευνα.</a:t>
            </a:r>
          </a:p>
          <a:p>
            <a:pPr marL="342900" indent="-342900">
              <a:spcBef>
                <a:spcPct val="20000"/>
              </a:spcBef>
              <a:spcAft>
                <a:spcPct val="20000"/>
              </a:spcAft>
              <a:buFont typeface="Wingdings" pitchFamily="2" charset="2"/>
              <a:buChar char="ü"/>
            </a:pPr>
            <a:r>
              <a:rPr lang="el-GR" altLang="el-GR" sz="1400" b="1" i="1" dirty="0">
                <a:solidFill>
                  <a:srgbClr val="003399"/>
                </a:solidFill>
                <a:latin typeface="Calibri" pitchFamily="34" charset="0"/>
                <a:ea typeface="Arial Unicode MS"/>
                <a:cs typeface="Arial" charset="0"/>
              </a:rPr>
              <a:t>Συνεργατικές δράσεις έρευνας και καινοτομίας</a:t>
            </a:r>
            <a:r>
              <a:rPr lang="el-GR" altLang="el-GR" sz="1400" i="1" dirty="0">
                <a:solidFill>
                  <a:srgbClr val="003399"/>
                </a:solidFill>
                <a:latin typeface="Calibri" pitchFamily="34" charset="0"/>
                <a:ea typeface="Arial Unicode MS"/>
                <a:cs typeface="Arial" charset="0"/>
              </a:rPr>
              <a:t> μεταξύ δημόσιου και ιδιωτικού τομέα</a:t>
            </a:r>
          </a:p>
          <a:p>
            <a:pPr marL="342900" indent="-342900">
              <a:spcBef>
                <a:spcPct val="20000"/>
              </a:spcBef>
              <a:spcAft>
                <a:spcPct val="20000"/>
              </a:spcAft>
              <a:buFont typeface="Wingdings" pitchFamily="2" charset="2"/>
              <a:buChar char="ü"/>
            </a:pPr>
            <a:r>
              <a:rPr lang="el-GR" altLang="el-GR" sz="1400" b="1" i="1" dirty="0">
                <a:solidFill>
                  <a:srgbClr val="003399"/>
                </a:solidFill>
                <a:latin typeface="Calibri" pitchFamily="34" charset="0"/>
                <a:ea typeface="Arial Unicode MS"/>
                <a:cs typeface="Arial" charset="0"/>
              </a:rPr>
              <a:t>Υποδομές εκκόλαψης</a:t>
            </a:r>
            <a:r>
              <a:rPr lang="el-GR" altLang="el-GR" sz="1400" i="1" dirty="0">
                <a:solidFill>
                  <a:srgbClr val="003399"/>
                </a:solidFill>
                <a:latin typeface="Calibri" pitchFamily="34" charset="0"/>
                <a:ea typeface="Arial Unicode MS"/>
                <a:cs typeface="Arial" charset="0"/>
              </a:rPr>
              <a:t> νέων επιχειρηματικών δραστηριοτήτων έντασης γνώσης και θερμοκοιτίδες</a:t>
            </a:r>
          </a:p>
          <a:p>
            <a:pPr marL="342900" indent="-342900">
              <a:spcBef>
                <a:spcPct val="20000"/>
              </a:spcBef>
              <a:spcAft>
                <a:spcPct val="20000"/>
              </a:spcAft>
              <a:buFont typeface="Wingdings" pitchFamily="2" charset="2"/>
              <a:buChar char="ü"/>
            </a:pPr>
            <a:r>
              <a:rPr lang="el-GR" altLang="el-GR" sz="1400" b="1" i="1" dirty="0" err="1">
                <a:solidFill>
                  <a:srgbClr val="003399"/>
                </a:solidFill>
                <a:latin typeface="Calibri" pitchFamily="34" charset="0"/>
                <a:ea typeface="Arial Unicode MS"/>
                <a:cs typeface="Arial" charset="0"/>
              </a:rPr>
              <a:t>Στοχευμένες</a:t>
            </a:r>
            <a:r>
              <a:rPr lang="el-GR" altLang="el-GR" sz="1400" b="1" i="1" dirty="0">
                <a:solidFill>
                  <a:srgbClr val="003399"/>
                </a:solidFill>
                <a:latin typeface="Calibri" pitchFamily="34" charset="0"/>
                <a:ea typeface="Arial Unicode MS"/>
                <a:cs typeface="Arial" charset="0"/>
              </a:rPr>
              <a:t> ενισχύσεις </a:t>
            </a:r>
            <a:r>
              <a:rPr lang="el-GR" altLang="el-GR" sz="1400" b="1" i="1" dirty="0" err="1">
                <a:solidFill>
                  <a:srgbClr val="003399"/>
                </a:solidFill>
                <a:latin typeface="Calibri" pitchFamily="34" charset="0"/>
                <a:ea typeface="Arial Unicode MS"/>
                <a:cs typeface="Arial" charset="0"/>
              </a:rPr>
              <a:t>ΜμΕ</a:t>
            </a:r>
            <a:r>
              <a:rPr lang="el-GR" altLang="el-GR" sz="1400" i="1" dirty="0">
                <a:solidFill>
                  <a:srgbClr val="003399"/>
                </a:solidFill>
                <a:latin typeface="Calibri" pitchFamily="34" charset="0"/>
                <a:ea typeface="Arial Unicode MS"/>
                <a:cs typeface="Arial" charset="0"/>
              </a:rPr>
              <a:t> με έμφαση στην εξωστρέφεια, την καινοτομία και την εγχώρια προστιθέμενη αξία</a:t>
            </a:r>
          </a:p>
          <a:p>
            <a:pPr marL="342900" indent="-342900">
              <a:spcBef>
                <a:spcPct val="20000"/>
              </a:spcBef>
              <a:spcAft>
                <a:spcPct val="20000"/>
              </a:spcAft>
              <a:buFont typeface="Wingdings" pitchFamily="2" charset="2"/>
              <a:buChar char="ü"/>
            </a:pPr>
            <a:r>
              <a:rPr lang="el-GR" altLang="el-GR" sz="1400" b="1" i="1" dirty="0">
                <a:solidFill>
                  <a:srgbClr val="003399"/>
                </a:solidFill>
                <a:latin typeface="Calibri" pitchFamily="34" charset="0"/>
                <a:ea typeface="Arial Unicode MS"/>
                <a:cs typeface="Arial" charset="0"/>
              </a:rPr>
              <a:t>Προώθηση συνεργασίας επιχειρήσεων</a:t>
            </a:r>
            <a:r>
              <a:rPr lang="el-GR" altLang="el-GR" sz="1400" i="1" dirty="0">
                <a:solidFill>
                  <a:srgbClr val="003399"/>
                </a:solidFill>
                <a:latin typeface="Calibri" pitchFamily="34" charset="0"/>
                <a:ea typeface="Arial Unicode MS"/>
                <a:cs typeface="Arial" charset="0"/>
              </a:rPr>
              <a:t> για την ανάπτυξη οικονομιών κλίμακας  </a:t>
            </a:r>
          </a:p>
          <a:p>
            <a:pPr marL="342900" indent="-342900">
              <a:spcBef>
                <a:spcPct val="20000"/>
              </a:spcBef>
              <a:spcAft>
                <a:spcPct val="20000"/>
              </a:spcAft>
              <a:buFont typeface="Wingdings" pitchFamily="2" charset="2"/>
              <a:buChar char="ü"/>
            </a:pPr>
            <a:r>
              <a:rPr lang="el-GR" altLang="el-GR" sz="1400" b="1" i="1" dirty="0">
                <a:solidFill>
                  <a:srgbClr val="003399"/>
                </a:solidFill>
                <a:latin typeface="Calibri" pitchFamily="34" charset="0"/>
                <a:ea typeface="Arial Unicode MS"/>
                <a:cs typeface="Arial" charset="0"/>
              </a:rPr>
              <a:t>Ενίσχυση</a:t>
            </a:r>
            <a:r>
              <a:rPr lang="el-GR" altLang="el-GR" sz="1400" i="1" dirty="0">
                <a:solidFill>
                  <a:srgbClr val="003399"/>
                </a:solidFill>
                <a:latin typeface="Calibri" pitchFamily="34" charset="0"/>
                <a:ea typeface="Arial Unicode MS"/>
                <a:cs typeface="Arial" charset="0"/>
              </a:rPr>
              <a:t> επιχειρηματικότητας σε νέες αναπτυσσόμενες θεματικές αγορές </a:t>
            </a:r>
            <a:r>
              <a:rPr lang="el-GR" altLang="el-GR" sz="1400" b="1" i="1" dirty="0">
                <a:solidFill>
                  <a:srgbClr val="003399"/>
                </a:solidFill>
                <a:latin typeface="Calibri" pitchFamily="34" charset="0"/>
                <a:ea typeface="Arial Unicode MS"/>
                <a:cs typeface="Arial" charset="0"/>
              </a:rPr>
              <a:t>Τεχνολογιών Πληροφορικής και Επικοινωνιών (ΤΠΕ) </a:t>
            </a:r>
          </a:p>
          <a:p>
            <a:pPr marL="342900" indent="-342900">
              <a:spcBef>
                <a:spcPct val="20000"/>
              </a:spcBef>
              <a:spcAft>
                <a:spcPct val="20000"/>
              </a:spcAft>
              <a:buFont typeface="Wingdings" pitchFamily="2" charset="2"/>
              <a:buChar char="ü"/>
            </a:pPr>
            <a:r>
              <a:rPr lang="el-GR" altLang="el-GR" sz="1400" b="1" i="1" dirty="0">
                <a:solidFill>
                  <a:srgbClr val="003399"/>
                </a:solidFill>
                <a:latin typeface="Calibri" pitchFamily="34" charset="0"/>
                <a:ea typeface="Arial Unicode MS"/>
                <a:cs typeface="Arial" charset="0"/>
              </a:rPr>
              <a:t>Αναβάθμιση πληροφοριακών υποδομών δημόσιας διοίκησης</a:t>
            </a:r>
            <a:r>
              <a:rPr lang="el-GR" altLang="el-GR" sz="1400" i="1" dirty="0">
                <a:solidFill>
                  <a:srgbClr val="003399"/>
                </a:solidFill>
                <a:latin typeface="Calibri" pitchFamily="34" charset="0"/>
                <a:ea typeface="Arial Unicode MS"/>
                <a:cs typeface="Arial" charset="0"/>
              </a:rPr>
              <a:t> για υποστήριξη εξωστρέφειας &amp; επιχειρηματικότητας</a:t>
            </a:r>
          </a:p>
          <a:p>
            <a:pPr marL="342900" indent="-342900">
              <a:spcBef>
                <a:spcPct val="20000"/>
              </a:spcBef>
              <a:spcAft>
                <a:spcPct val="20000"/>
              </a:spcAft>
              <a:buFont typeface="Wingdings" pitchFamily="2" charset="2"/>
              <a:buChar char="ü"/>
            </a:pPr>
            <a:r>
              <a:rPr lang="el-GR" altLang="el-GR" sz="1400" i="1" dirty="0">
                <a:solidFill>
                  <a:srgbClr val="003399"/>
                </a:solidFill>
                <a:latin typeface="Calibri" pitchFamily="34" charset="0"/>
                <a:ea typeface="Arial Unicode MS"/>
                <a:cs typeface="Arial" charset="0"/>
              </a:rPr>
              <a:t>Ενίσχυση </a:t>
            </a:r>
            <a:r>
              <a:rPr lang="el-GR" altLang="el-GR" sz="1400" b="1" i="1" dirty="0">
                <a:solidFill>
                  <a:srgbClr val="003399"/>
                </a:solidFill>
                <a:latin typeface="Calibri" pitchFamily="34" charset="0"/>
                <a:ea typeface="Arial Unicode MS"/>
                <a:cs typeface="Arial" charset="0"/>
              </a:rPr>
              <a:t>ειδικών μορφών τουρισμού</a:t>
            </a:r>
          </a:p>
          <a:p>
            <a:pPr marL="342900" indent="-342900">
              <a:spcBef>
                <a:spcPct val="20000"/>
              </a:spcBef>
              <a:spcAft>
                <a:spcPct val="20000"/>
              </a:spcAft>
              <a:buFont typeface="Wingdings" pitchFamily="2" charset="2"/>
              <a:buChar char="ü"/>
            </a:pPr>
            <a:r>
              <a:rPr lang="el-GR" altLang="el-GR" sz="1400" i="1" dirty="0">
                <a:solidFill>
                  <a:srgbClr val="003399"/>
                </a:solidFill>
                <a:latin typeface="Calibri" pitchFamily="34" charset="0"/>
                <a:ea typeface="Arial Unicode MS"/>
                <a:cs typeface="Arial" charset="0"/>
              </a:rPr>
              <a:t>Ενίσχυση επιχειρήσεων για παραγωγή ηλεκτρικής ενέργειας και θερμότητας </a:t>
            </a:r>
            <a:br>
              <a:rPr lang="el-GR" altLang="el-GR" sz="1400" i="1" dirty="0">
                <a:solidFill>
                  <a:srgbClr val="003399"/>
                </a:solidFill>
                <a:latin typeface="Calibri" pitchFamily="34" charset="0"/>
                <a:ea typeface="Arial Unicode MS"/>
                <a:cs typeface="Arial" charset="0"/>
              </a:rPr>
            </a:br>
            <a:r>
              <a:rPr lang="el-GR" altLang="el-GR" sz="1400" i="1" dirty="0">
                <a:solidFill>
                  <a:srgbClr val="003399"/>
                </a:solidFill>
                <a:latin typeface="Calibri" pitchFamily="34" charset="0"/>
                <a:ea typeface="Arial Unicode MS"/>
                <a:cs typeface="Arial" charset="0"/>
              </a:rPr>
              <a:t>(ΑΠΕ/ ΣΗΘΥΑ)</a:t>
            </a:r>
          </a:p>
        </p:txBody>
      </p:sp>
    </p:spTree>
  </p:cSld>
  <p:clrMapOvr>
    <a:masterClrMapping/>
  </p:clrMapOvr>
  <p:transition spd="med">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5 - Θέση αριθμού διαφάνειας"/>
          <p:cNvSpPr>
            <a:spLocks noGrp="1"/>
          </p:cNvSpPr>
          <p:nvPr>
            <p:ph type="sldNum" sz="quarter" idx="12"/>
          </p:nvPr>
        </p:nvSpPr>
        <p:spPr/>
        <p:txBody>
          <a:bodyPr/>
          <a:lstStyle/>
          <a:p>
            <a:pPr>
              <a:defRPr/>
            </a:pPr>
            <a:fld id="{9FC2C9BD-4996-4086-A968-244A273F7F11}" type="slidenum">
              <a:rPr lang="el-GR"/>
              <a:pPr>
                <a:defRPr/>
              </a:pPr>
              <a:t>26</a:t>
            </a:fld>
            <a:endParaRPr lang="el-GR"/>
          </a:p>
        </p:txBody>
      </p:sp>
      <p:pic>
        <p:nvPicPr>
          <p:cNvPr id="40962" name="3 - Εικόνα" descr="Slide 2.png"/>
          <p:cNvPicPr>
            <a:picLocks noChangeAspect="1"/>
          </p:cNvPicPr>
          <p:nvPr/>
        </p:nvPicPr>
        <p:blipFill>
          <a:blip r:embed="rId2"/>
          <a:srcRect/>
          <a:stretch>
            <a:fillRect/>
          </a:stretch>
        </p:blipFill>
        <p:spPr bwMode="auto">
          <a:xfrm>
            <a:off x="0" y="0"/>
            <a:ext cx="9144000" cy="5715000"/>
          </a:xfrm>
          <a:prstGeom prst="rect">
            <a:avLst/>
          </a:prstGeom>
          <a:noFill/>
          <a:ln w="9525">
            <a:noFill/>
            <a:miter lim="800000"/>
            <a:headEnd/>
            <a:tailEnd/>
          </a:ln>
        </p:spPr>
      </p:pic>
      <p:pic>
        <p:nvPicPr>
          <p:cNvPr id="40963" name="4 - Εικόνα" descr="logos.png"/>
          <p:cNvPicPr>
            <a:picLocks noChangeAspect="1"/>
          </p:cNvPicPr>
          <p:nvPr/>
        </p:nvPicPr>
        <p:blipFill>
          <a:blip r:embed="rId3"/>
          <a:srcRect/>
          <a:stretch>
            <a:fillRect/>
          </a:stretch>
        </p:blipFill>
        <p:spPr bwMode="auto">
          <a:xfrm>
            <a:off x="3276600" y="5089525"/>
            <a:ext cx="2590800" cy="492125"/>
          </a:xfrm>
          <a:prstGeom prst="rect">
            <a:avLst/>
          </a:prstGeom>
          <a:noFill/>
          <a:ln w="9525">
            <a:noFill/>
            <a:miter lim="800000"/>
            <a:headEnd/>
            <a:tailEnd/>
          </a:ln>
        </p:spPr>
      </p:pic>
      <p:pic>
        <p:nvPicPr>
          <p:cNvPr id="40964" name="5 - Εικόνα" descr="Header.png"/>
          <p:cNvPicPr>
            <a:picLocks noChangeAspect="1"/>
          </p:cNvPicPr>
          <p:nvPr/>
        </p:nvPicPr>
        <p:blipFill>
          <a:blip r:embed="rId4"/>
          <a:srcRect/>
          <a:stretch>
            <a:fillRect/>
          </a:stretch>
        </p:blipFill>
        <p:spPr bwMode="auto">
          <a:xfrm>
            <a:off x="1692275" y="20638"/>
            <a:ext cx="5832475" cy="860425"/>
          </a:xfrm>
          <a:prstGeom prst="rect">
            <a:avLst/>
          </a:prstGeom>
          <a:noFill/>
          <a:ln w="9525">
            <a:noFill/>
            <a:miter lim="800000"/>
            <a:headEnd/>
            <a:tailEnd/>
          </a:ln>
        </p:spPr>
      </p:pic>
      <p:sp>
        <p:nvSpPr>
          <p:cNvPr id="40965" name="2 - Θέση περιεχομένου"/>
          <p:cNvSpPr txBox="1">
            <a:spLocks/>
          </p:cNvSpPr>
          <p:nvPr/>
        </p:nvSpPr>
        <p:spPr bwMode="auto">
          <a:xfrm>
            <a:off x="2843213" y="1489075"/>
            <a:ext cx="5843587" cy="3384550"/>
          </a:xfrm>
          <a:prstGeom prst="rect">
            <a:avLst/>
          </a:prstGeom>
          <a:noFill/>
          <a:ln w="9525">
            <a:noFill/>
            <a:miter lim="800000"/>
            <a:headEnd/>
            <a:tailEnd/>
          </a:ln>
        </p:spPr>
        <p:txBody>
          <a:bodyPr/>
          <a:lstStyle/>
          <a:p>
            <a:endParaRPr lang="el-GR" sz="1600">
              <a:solidFill>
                <a:srgbClr val="003399"/>
              </a:solidFill>
              <a:latin typeface="Calibri" pitchFamily="34" charset="0"/>
            </a:endParaRPr>
          </a:p>
        </p:txBody>
      </p:sp>
      <p:sp>
        <p:nvSpPr>
          <p:cNvPr id="40966" name="1 - Τίτλος"/>
          <p:cNvSpPr>
            <a:spLocks noGrp="1"/>
          </p:cNvSpPr>
          <p:nvPr>
            <p:ph type="title"/>
          </p:nvPr>
        </p:nvSpPr>
        <p:spPr>
          <a:xfrm>
            <a:off x="323850" y="2136775"/>
            <a:ext cx="3455988" cy="1601788"/>
          </a:xfrm>
        </p:spPr>
        <p:txBody>
          <a:bodyPr/>
          <a:lstStyle/>
          <a:p>
            <a:pPr algn="l" eaLnBrk="1" hangingPunct="1"/>
            <a:r>
              <a:rPr lang="el-GR" sz="1600" b="1" smtClean="0">
                <a:solidFill>
                  <a:srgbClr val="C00000"/>
                </a:solidFill>
              </a:rPr>
              <a:t>2</a:t>
            </a:r>
            <a:r>
              <a:rPr lang="el-GR" sz="1600" b="1" baseline="30000" smtClean="0">
                <a:solidFill>
                  <a:srgbClr val="C00000"/>
                </a:solidFill>
              </a:rPr>
              <a:t>ος</a:t>
            </a:r>
            <a:r>
              <a:rPr lang="el-GR" sz="1600" b="1" smtClean="0">
                <a:solidFill>
                  <a:srgbClr val="C00000"/>
                </a:solidFill>
              </a:rPr>
              <a:t> Άξονας:</a:t>
            </a:r>
            <a:br>
              <a:rPr lang="el-GR" sz="1600" b="1" smtClean="0">
                <a:solidFill>
                  <a:srgbClr val="C00000"/>
                </a:solidFill>
              </a:rPr>
            </a:br>
            <a:r>
              <a:rPr lang="el-GR" sz="2000" b="1" i="1" smtClean="0">
                <a:solidFill>
                  <a:srgbClr val="003399"/>
                </a:solidFill>
              </a:rPr>
              <a:t>«Προσαρμογή εργαζομένων, επιχειρήσεων και επιχειρηματικού περιβάλλοντος στις νέες αναπτυξιακές απαιτήσεις»</a:t>
            </a:r>
            <a:r>
              <a:rPr lang="el-GR" sz="2000" i="1" smtClean="0">
                <a:solidFill>
                  <a:srgbClr val="003399"/>
                </a:solidFill>
              </a:rPr>
              <a:t> </a:t>
            </a:r>
            <a:r>
              <a:rPr lang="en-US" sz="2000" i="1" smtClean="0">
                <a:solidFill>
                  <a:srgbClr val="003399"/>
                </a:solidFill>
              </a:rPr>
              <a:t/>
            </a:r>
            <a:br>
              <a:rPr lang="en-US" sz="2000" i="1" smtClean="0">
                <a:solidFill>
                  <a:srgbClr val="003399"/>
                </a:solidFill>
              </a:rPr>
            </a:br>
            <a:endParaRPr lang="el-GR" sz="2000" i="1" smtClean="0"/>
          </a:p>
        </p:txBody>
      </p:sp>
      <p:sp>
        <p:nvSpPr>
          <p:cNvPr id="40967" name="2 - Θέση περιεχομένου"/>
          <p:cNvSpPr>
            <a:spLocks noGrp="1"/>
          </p:cNvSpPr>
          <p:nvPr>
            <p:ph idx="1"/>
          </p:nvPr>
        </p:nvSpPr>
        <p:spPr>
          <a:xfrm>
            <a:off x="3708400" y="1101725"/>
            <a:ext cx="5122863" cy="3771900"/>
          </a:xfrm>
        </p:spPr>
        <p:txBody>
          <a:bodyPr/>
          <a:lstStyle/>
          <a:p>
            <a:pPr eaLnBrk="1" hangingPunct="1">
              <a:lnSpc>
                <a:spcPct val="90000"/>
              </a:lnSpc>
              <a:spcAft>
                <a:spcPts val="600"/>
              </a:spcAft>
              <a:buFont typeface="Wingdings" pitchFamily="2" charset="2"/>
              <a:buChar char="ü"/>
            </a:pPr>
            <a:r>
              <a:rPr lang="el-GR" sz="1800" i="1" smtClean="0">
                <a:solidFill>
                  <a:srgbClr val="003399"/>
                </a:solidFill>
              </a:rPr>
              <a:t>ενίσχυση </a:t>
            </a:r>
            <a:r>
              <a:rPr lang="el-GR" sz="1800" b="1" i="1" smtClean="0">
                <a:solidFill>
                  <a:srgbClr val="003399"/>
                </a:solidFill>
              </a:rPr>
              <a:t>νέων επιχειρηματικών δραστηριοτήτων</a:t>
            </a:r>
            <a:r>
              <a:rPr lang="el-GR" sz="1800" i="1" smtClean="0">
                <a:solidFill>
                  <a:srgbClr val="003399"/>
                </a:solidFill>
              </a:rPr>
              <a:t>, για την </a:t>
            </a:r>
            <a:r>
              <a:rPr lang="el-GR" sz="1800" b="1" i="1" smtClean="0">
                <a:solidFill>
                  <a:srgbClr val="003399"/>
                </a:solidFill>
              </a:rPr>
              <a:t>δημιουργία θέσεων απασχόλησης.</a:t>
            </a:r>
          </a:p>
          <a:p>
            <a:pPr eaLnBrk="1" hangingPunct="1">
              <a:lnSpc>
                <a:spcPct val="90000"/>
              </a:lnSpc>
              <a:spcAft>
                <a:spcPts val="600"/>
              </a:spcAft>
              <a:buFont typeface="Wingdings" pitchFamily="2" charset="2"/>
              <a:buChar char="ü"/>
            </a:pPr>
            <a:r>
              <a:rPr lang="el-GR" sz="1800" b="1" i="1" smtClean="0">
                <a:solidFill>
                  <a:srgbClr val="003399"/>
                </a:solidFill>
              </a:rPr>
              <a:t>στήριξη επιχειρήσεων και εργαζομένων</a:t>
            </a:r>
            <a:r>
              <a:rPr lang="el-GR" sz="1800" i="1" smtClean="0">
                <a:solidFill>
                  <a:srgbClr val="003399"/>
                </a:solidFill>
              </a:rPr>
              <a:t>, ώστε να προσαρμοστούν στις νέες αναπτυξιακές απαιτήσεις της χώρας.</a:t>
            </a:r>
          </a:p>
          <a:p>
            <a:pPr eaLnBrk="1" hangingPunct="1">
              <a:lnSpc>
                <a:spcPct val="90000"/>
              </a:lnSpc>
              <a:spcAft>
                <a:spcPts val="600"/>
              </a:spcAft>
              <a:buFont typeface="Wingdings" pitchFamily="2" charset="2"/>
              <a:buChar char="ü"/>
            </a:pPr>
            <a:r>
              <a:rPr lang="el-GR" sz="1800" i="1" smtClean="0">
                <a:solidFill>
                  <a:srgbClr val="003399"/>
                </a:solidFill>
              </a:rPr>
              <a:t>αποτελεσματική </a:t>
            </a:r>
            <a:r>
              <a:rPr lang="el-GR" sz="1800" b="1" i="1" smtClean="0">
                <a:solidFill>
                  <a:srgbClr val="003399"/>
                </a:solidFill>
              </a:rPr>
              <a:t>σύνδεση </a:t>
            </a:r>
            <a:r>
              <a:rPr lang="el-GR" sz="1800" i="1" smtClean="0">
                <a:solidFill>
                  <a:srgbClr val="003399"/>
                </a:solidFill>
              </a:rPr>
              <a:t>εκπαιδευτικού συστήματος με τις </a:t>
            </a:r>
            <a:r>
              <a:rPr lang="el-GR" sz="1800" b="1" i="1" smtClean="0">
                <a:solidFill>
                  <a:srgbClr val="003399"/>
                </a:solidFill>
              </a:rPr>
              <a:t>ανάγκες</a:t>
            </a:r>
            <a:r>
              <a:rPr lang="el-GR" sz="1800" i="1" smtClean="0">
                <a:solidFill>
                  <a:srgbClr val="003399"/>
                </a:solidFill>
              </a:rPr>
              <a:t> της αγοράς.</a:t>
            </a:r>
          </a:p>
          <a:p>
            <a:pPr eaLnBrk="1" hangingPunct="1">
              <a:lnSpc>
                <a:spcPct val="90000"/>
              </a:lnSpc>
              <a:spcAft>
                <a:spcPts val="600"/>
              </a:spcAft>
              <a:buFont typeface="Wingdings" pitchFamily="2" charset="2"/>
              <a:buChar char="ü"/>
            </a:pPr>
            <a:r>
              <a:rPr lang="el-GR" sz="1800" i="1" smtClean="0">
                <a:solidFill>
                  <a:srgbClr val="003399"/>
                </a:solidFill>
              </a:rPr>
              <a:t>ενίσχυση </a:t>
            </a:r>
            <a:r>
              <a:rPr lang="el-GR" sz="1800" b="1" i="1" smtClean="0">
                <a:solidFill>
                  <a:srgbClr val="003399"/>
                </a:solidFill>
              </a:rPr>
              <a:t>ικανότητας της δημόσιας διοίκησης </a:t>
            </a:r>
            <a:r>
              <a:rPr lang="el-GR" sz="1800" i="1" smtClean="0">
                <a:solidFill>
                  <a:srgbClr val="003399"/>
                </a:solidFill>
              </a:rPr>
              <a:t>και των μηχανισμών της </a:t>
            </a:r>
            <a:r>
              <a:rPr lang="el-GR" sz="1800" b="1" i="1" smtClean="0">
                <a:solidFill>
                  <a:srgbClr val="003399"/>
                </a:solidFill>
              </a:rPr>
              <a:t>που θα εξασφαλίσουν ένα περιβάλλον φιλικότερο για την επιχειρηματική δραστηριότητα.</a:t>
            </a:r>
          </a:p>
          <a:p>
            <a:pPr eaLnBrk="1" hangingPunct="1">
              <a:lnSpc>
                <a:spcPct val="90000"/>
              </a:lnSpc>
              <a:spcAft>
                <a:spcPts val="600"/>
              </a:spcAft>
              <a:buFont typeface="Wingdings" pitchFamily="2" charset="2"/>
              <a:buChar char="ü"/>
            </a:pPr>
            <a:endParaRPr lang="el-GR" sz="1800" b="1" i="1" smtClean="0">
              <a:solidFill>
                <a:srgbClr val="003399"/>
              </a:solidFill>
            </a:endParaRPr>
          </a:p>
        </p:txBody>
      </p:sp>
      <p:sp>
        <p:nvSpPr>
          <p:cNvPr id="19" name="Right Arrow 18"/>
          <p:cNvSpPr/>
          <p:nvPr/>
        </p:nvSpPr>
        <p:spPr bwMode="ltGray">
          <a:xfrm>
            <a:off x="1187450" y="4470400"/>
            <a:ext cx="360363" cy="211138"/>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l-GR" sz="1200">
                <a:solidFill>
                  <a:schemeClr val="tx1"/>
                </a:solidFill>
                <a:effectLst>
                  <a:outerShdw blurRad="38100" dist="38100" dir="2700000" algn="tl">
                    <a:srgbClr val="C0C0C0"/>
                  </a:outerShdw>
                </a:effectLst>
              </a:rPr>
              <a:t>8</a:t>
            </a:r>
          </a:p>
        </p:txBody>
      </p:sp>
      <p:sp>
        <p:nvSpPr>
          <p:cNvPr id="30" name="Right Arrow 29"/>
          <p:cNvSpPr/>
          <p:nvPr/>
        </p:nvSpPr>
        <p:spPr bwMode="ltGray">
          <a:xfrm>
            <a:off x="1619250" y="4470400"/>
            <a:ext cx="360363" cy="209550"/>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l-GR" sz="1200">
                <a:solidFill>
                  <a:schemeClr val="tx1"/>
                </a:solidFill>
                <a:effectLst>
                  <a:outerShdw blurRad="38100" dist="38100" dir="2700000" algn="tl">
                    <a:srgbClr val="C0C0C0"/>
                  </a:outerShdw>
                </a:effectLst>
              </a:rPr>
              <a:t>10</a:t>
            </a:r>
          </a:p>
        </p:txBody>
      </p:sp>
      <p:sp>
        <p:nvSpPr>
          <p:cNvPr id="31" name="Right Arrow 30"/>
          <p:cNvSpPr/>
          <p:nvPr/>
        </p:nvSpPr>
        <p:spPr bwMode="ltGray">
          <a:xfrm>
            <a:off x="2051050" y="4470400"/>
            <a:ext cx="360363" cy="209550"/>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l-GR" sz="1200">
                <a:solidFill>
                  <a:schemeClr val="tx1"/>
                </a:solidFill>
                <a:effectLst>
                  <a:outerShdw blurRad="38100" dist="38100" dir="2700000" algn="tl">
                    <a:srgbClr val="C0C0C0"/>
                  </a:outerShdw>
                </a:effectLst>
              </a:rPr>
              <a:t>11</a:t>
            </a:r>
          </a:p>
        </p:txBody>
      </p:sp>
      <p:sp>
        <p:nvSpPr>
          <p:cNvPr id="40971" name="Rectangle 16"/>
          <p:cNvSpPr>
            <a:spLocks noChangeArrowheads="1"/>
          </p:cNvSpPr>
          <p:nvPr/>
        </p:nvSpPr>
        <p:spPr bwMode="auto">
          <a:xfrm>
            <a:off x="250825" y="3794125"/>
            <a:ext cx="3313113" cy="360363"/>
          </a:xfrm>
          <a:prstGeom prst="rect">
            <a:avLst/>
          </a:prstGeom>
          <a:solidFill>
            <a:srgbClr val="993366"/>
          </a:solidFill>
          <a:ln w="19050">
            <a:noFill/>
            <a:miter lim="800000"/>
            <a:headEnd/>
            <a:tailEnd/>
          </a:ln>
        </p:spPr>
        <p:txBody>
          <a:bodyPr wrap="none" anchor="ctr"/>
          <a:lstStyle/>
          <a:p>
            <a:pPr algn="ctr">
              <a:spcBef>
                <a:spcPct val="20000"/>
              </a:spcBef>
              <a:buFont typeface="Arial" charset="0"/>
              <a:buNone/>
            </a:pPr>
            <a:r>
              <a:rPr lang="el-GR" altLang="el-GR" sz="2000">
                <a:solidFill>
                  <a:schemeClr val="bg1"/>
                </a:solidFill>
                <a:latin typeface="Calibri" pitchFamily="34" charset="0"/>
              </a:rPr>
              <a:t>Προϋπολογισμός: 849,9 εκ. €</a:t>
            </a:r>
          </a:p>
        </p:txBody>
      </p:sp>
      <p:sp>
        <p:nvSpPr>
          <p:cNvPr id="40972" name="Rectangle 2"/>
          <p:cNvSpPr>
            <a:spLocks noChangeArrowheads="1"/>
          </p:cNvSpPr>
          <p:nvPr/>
        </p:nvSpPr>
        <p:spPr bwMode="auto">
          <a:xfrm>
            <a:off x="539750" y="4441825"/>
            <a:ext cx="431800" cy="300038"/>
          </a:xfrm>
          <a:prstGeom prst="rect">
            <a:avLst/>
          </a:prstGeom>
          <a:solidFill>
            <a:srgbClr val="993366"/>
          </a:solidFill>
          <a:ln w="6350">
            <a:noFill/>
            <a:miter lim="800000"/>
            <a:headEnd/>
            <a:tailEnd/>
          </a:ln>
        </p:spPr>
        <p:txBody>
          <a:bodyPr lIns="63111" tIns="63111" rIns="63111" bIns="63111" anchor="ctr"/>
          <a:lstStyle/>
          <a:p>
            <a:pPr algn="ctr">
              <a:lnSpc>
                <a:spcPct val="120000"/>
              </a:lnSpc>
              <a:spcBef>
                <a:spcPct val="20000"/>
              </a:spcBef>
              <a:buSzPct val="90000"/>
              <a:buFont typeface="Arial" charset="0"/>
              <a:buNone/>
            </a:pPr>
            <a:r>
              <a:rPr lang="el-GR" altLang="el-GR" sz="1400">
                <a:solidFill>
                  <a:schemeClr val="bg1"/>
                </a:solidFill>
              </a:rPr>
              <a:t>ΘΣ</a:t>
            </a:r>
            <a:endParaRPr lang="en-US" altLang="el-GR" sz="1400">
              <a:solidFill>
                <a:schemeClr val="bg1"/>
              </a:solidFill>
            </a:endParaRPr>
          </a:p>
        </p:txBody>
      </p:sp>
    </p:spTree>
  </p:cSld>
  <p:clrMapOvr>
    <a:masterClrMapping/>
  </p:clrMapOvr>
  <p:transition spd="med">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5 - Θέση αριθμού διαφάνειας"/>
          <p:cNvSpPr>
            <a:spLocks noGrp="1"/>
          </p:cNvSpPr>
          <p:nvPr>
            <p:ph type="sldNum" sz="quarter" idx="12"/>
          </p:nvPr>
        </p:nvSpPr>
        <p:spPr/>
        <p:txBody>
          <a:bodyPr/>
          <a:lstStyle/>
          <a:p>
            <a:pPr>
              <a:defRPr/>
            </a:pPr>
            <a:fld id="{8102EED9-C7B7-40CD-8FC2-89F81B0F4096}" type="slidenum">
              <a:rPr lang="el-GR"/>
              <a:pPr>
                <a:defRPr/>
              </a:pPr>
              <a:t>27</a:t>
            </a:fld>
            <a:endParaRPr lang="el-GR"/>
          </a:p>
        </p:txBody>
      </p:sp>
      <p:sp>
        <p:nvSpPr>
          <p:cNvPr id="15" name="Rectangle 2"/>
          <p:cNvSpPr>
            <a:spLocks noChangeArrowheads="1"/>
          </p:cNvSpPr>
          <p:nvPr/>
        </p:nvSpPr>
        <p:spPr bwMode="auto">
          <a:xfrm>
            <a:off x="1698625" y="1897063"/>
            <a:ext cx="6904038" cy="815975"/>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marL="355600" indent="-355600">
              <a:lnSpc>
                <a:spcPct val="120000"/>
              </a:lnSpc>
              <a:buSzPct val="90000"/>
              <a:defRPr/>
            </a:pPr>
            <a:r>
              <a:rPr lang="el-GR" sz="1400">
                <a:solidFill>
                  <a:srgbClr val="003399"/>
                </a:solidFill>
                <a:latin typeface="Calibri" pitchFamily="34" charset="0"/>
              </a:rPr>
              <a:t>2.2. </a:t>
            </a:r>
            <a:r>
              <a:rPr lang="el-GR" sz="1500" i="1">
                <a:solidFill>
                  <a:srgbClr val="003399"/>
                </a:solidFill>
                <a:latin typeface="Calibri" pitchFamily="34" charset="0"/>
                <a:cs typeface="Arial" charset="0"/>
              </a:rPr>
              <a:t>Προσαρμογή των επιχειρήσεων και των εργαζόμενων τους στις νέες αναπτυξιακές απαιτήσεις, ειδικότερα των επιχειρήσεων που διαθέτουν τα ζητούμενα χαρακτηριστικά του νέου αναπτυξιακού υποδείγματος της χώρας</a:t>
            </a:r>
            <a:endParaRPr lang="en-US" sz="1500" i="1">
              <a:solidFill>
                <a:srgbClr val="003399"/>
              </a:solidFill>
              <a:latin typeface="Calibri" pitchFamily="34" charset="0"/>
              <a:cs typeface="Arial" charset="0"/>
            </a:endParaRPr>
          </a:p>
        </p:txBody>
      </p:sp>
      <p:sp>
        <p:nvSpPr>
          <p:cNvPr id="19" name="Right Arrow 18"/>
          <p:cNvSpPr/>
          <p:nvPr/>
        </p:nvSpPr>
        <p:spPr bwMode="ltGray">
          <a:xfrm>
            <a:off x="1187450" y="2138363"/>
            <a:ext cx="431800" cy="207962"/>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l-GR" sz="1200">
                <a:solidFill>
                  <a:schemeClr val="tx1"/>
                </a:solidFill>
                <a:effectLst>
                  <a:outerShdw blurRad="38100" dist="38100" dir="2700000" algn="tl">
                    <a:srgbClr val="C0C0C0"/>
                  </a:outerShdw>
                </a:effectLst>
              </a:rPr>
              <a:t>8</a:t>
            </a:r>
            <a:r>
              <a:rPr lang="en-US" sz="1200">
                <a:solidFill>
                  <a:schemeClr val="tx1"/>
                </a:solidFill>
                <a:effectLst>
                  <a:outerShdw blurRad="38100" dist="38100" dir="2700000" algn="tl">
                    <a:srgbClr val="C0C0C0"/>
                  </a:outerShdw>
                </a:effectLst>
              </a:rPr>
              <a:t>v</a:t>
            </a:r>
            <a:endParaRPr lang="el-GR" sz="1200">
              <a:solidFill>
                <a:schemeClr val="tx1"/>
              </a:solidFill>
              <a:effectLst>
                <a:outerShdw blurRad="38100" dist="38100" dir="2700000" algn="tl">
                  <a:srgbClr val="C0C0C0"/>
                </a:outerShdw>
              </a:effectLst>
            </a:endParaRPr>
          </a:p>
        </p:txBody>
      </p:sp>
      <p:sp>
        <p:nvSpPr>
          <p:cNvPr id="41988" name="Rectangle 2"/>
          <p:cNvSpPr>
            <a:spLocks noChangeArrowheads="1"/>
          </p:cNvSpPr>
          <p:nvPr/>
        </p:nvSpPr>
        <p:spPr bwMode="auto">
          <a:xfrm rot="-5400000">
            <a:off x="-1255712" y="2347913"/>
            <a:ext cx="4021137" cy="719137"/>
          </a:xfrm>
          <a:prstGeom prst="rect">
            <a:avLst/>
          </a:prstGeom>
          <a:solidFill>
            <a:srgbClr val="993366"/>
          </a:solidFill>
          <a:ln w="6350" algn="ctr">
            <a:solidFill>
              <a:srgbClr val="000000"/>
            </a:solidFill>
            <a:miter lim="800000"/>
            <a:headEnd/>
            <a:tailEnd/>
          </a:ln>
        </p:spPr>
        <p:txBody>
          <a:bodyPr lIns="63111" tIns="63111" rIns="63111" bIns="63111" anchor="ctr"/>
          <a:lstStyle/>
          <a:p>
            <a:pPr algn="ctr">
              <a:spcBef>
                <a:spcPts val="600"/>
              </a:spcBef>
              <a:buSzPct val="90000"/>
              <a:buFont typeface="Arial" charset="0"/>
              <a:buChar char="•"/>
            </a:pPr>
            <a:r>
              <a:rPr lang="el-GR" altLang="el-GR" sz="1200">
                <a:solidFill>
                  <a:schemeClr val="bg1"/>
                </a:solidFill>
                <a:latin typeface="Calibri" pitchFamily="34" charset="0"/>
                <a:cs typeface="Arial" charset="0"/>
              </a:rPr>
              <a:t>Άξονες Προτεραιότητας 02 &amp; 02Σ:</a:t>
            </a:r>
            <a:br>
              <a:rPr lang="el-GR" altLang="el-GR" sz="1200">
                <a:solidFill>
                  <a:schemeClr val="bg1"/>
                </a:solidFill>
                <a:latin typeface="Calibri" pitchFamily="34" charset="0"/>
                <a:cs typeface="Arial" charset="0"/>
              </a:rPr>
            </a:br>
            <a:r>
              <a:rPr lang="el-GR" altLang="el-GR" sz="1200">
                <a:solidFill>
                  <a:schemeClr val="bg1"/>
                </a:solidFill>
                <a:latin typeface="Calibri" pitchFamily="34" charset="0"/>
                <a:cs typeface="Arial" charset="0"/>
              </a:rPr>
              <a:t>Προσαρμογή εργαζομένων, επιχειρήσεων και επιχειρηματικού περιβάλλοντος στις νέες αναπτυξιακές απαιτήσεις</a:t>
            </a:r>
          </a:p>
        </p:txBody>
      </p:sp>
      <p:sp>
        <p:nvSpPr>
          <p:cNvPr id="30" name="Right Arrow 29"/>
          <p:cNvSpPr/>
          <p:nvPr/>
        </p:nvSpPr>
        <p:spPr bwMode="ltGray">
          <a:xfrm>
            <a:off x="1187450" y="2947988"/>
            <a:ext cx="431800" cy="209550"/>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l-GR" sz="1200">
                <a:solidFill>
                  <a:schemeClr val="tx1"/>
                </a:solidFill>
                <a:effectLst>
                  <a:outerShdw blurRad="38100" dist="38100" dir="2700000" algn="tl">
                    <a:srgbClr val="C0C0C0"/>
                  </a:outerShdw>
                </a:effectLst>
              </a:rPr>
              <a:t>10</a:t>
            </a:r>
            <a:r>
              <a:rPr lang="en-US" sz="1200">
                <a:solidFill>
                  <a:schemeClr val="tx1"/>
                </a:solidFill>
                <a:effectLst>
                  <a:outerShdw blurRad="38100" dist="38100" dir="2700000" algn="tl">
                    <a:srgbClr val="C0C0C0"/>
                  </a:outerShdw>
                </a:effectLst>
              </a:rPr>
              <a:t>iv</a:t>
            </a:r>
            <a:endParaRPr lang="el-GR" sz="1200">
              <a:solidFill>
                <a:schemeClr val="tx1"/>
              </a:solidFill>
              <a:effectLst>
                <a:outerShdw blurRad="38100" dist="38100" dir="2700000" algn="tl">
                  <a:srgbClr val="C0C0C0"/>
                </a:outerShdw>
              </a:effectLst>
            </a:endParaRPr>
          </a:p>
        </p:txBody>
      </p:sp>
      <p:sp>
        <p:nvSpPr>
          <p:cNvPr id="31" name="Right Arrow 30"/>
          <p:cNvSpPr/>
          <p:nvPr/>
        </p:nvSpPr>
        <p:spPr bwMode="ltGray">
          <a:xfrm>
            <a:off x="1187450" y="3759200"/>
            <a:ext cx="431800" cy="209550"/>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l-GR" sz="1200">
                <a:solidFill>
                  <a:schemeClr val="tx1"/>
                </a:solidFill>
                <a:effectLst>
                  <a:outerShdw blurRad="38100" dist="38100" dir="2700000" algn="tl">
                    <a:srgbClr val="C0C0C0"/>
                  </a:outerShdw>
                </a:effectLst>
              </a:rPr>
              <a:t>11</a:t>
            </a:r>
            <a:r>
              <a:rPr lang="en-US" sz="1200">
                <a:solidFill>
                  <a:schemeClr val="tx1"/>
                </a:solidFill>
                <a:effectLst>
                  <a:outerShdw blurRad="38100" dist="38100" dir="2700000" algn="tl">
                    <a:srgbClr val="C0C0C0"/>
                  </a:outerShdw>
                </a:effectLst>
              </a:rPr>
              <a:t>i</a:t>
            </a:r>
            <a:endParaRPr lang="el-GR" sz="1200">
              <a:solidFill>
                <a:schemeClr val="tx1"/>
              </a:solidFill>
              <a:effectLst>
                <a:outerShdw blurRad="38100" dist="38100" dir="2700000" algn="tl">
                  <a:srgbClr val="C0C0C0"/>
                </a:outerShdw>
              </a:effectLst>
            </a:endParaRPr>
          </a:p>
        </p:txBody>
      </p:sp>
      <p:sp>
        <p:nvSpPr>
          <p:cNvPr id="13" name="Rectangle 2"/>
          <p:cNvSpPr>
            <a:spLocks noChangeArrowheads="1"/>
          </p:cNvSpPr>
          <p:nvPr/>
        </p:nvSpPr>
        <p:spPr bwMode="auto">
          <a:xfrm>
            <a:off x="1690688" y="2859088"/>
            <a:ext cx="6911975" cy="479425"/>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marL="355600" indent="-355600">
              <a:lnSpc>
                <a:spcPct val="120000"/>
              </a:lnSpc>
              <a:buSzPct val="90000"/>
              <a:defRPr/>
            </a:pPr>
            <a:r>
              <a:rPr lang="el-GR" sz="1400">
                <a:latin typeface="Calibri" pitchFamily="34" charset="0"/>
                <a:cs typeface="Arial" charset="0"/>
              </a:rPr>
              <a:t>2.3. </a:t>
            </a:r>
            <a:r>
              <a:rPr lang="el-GR" sz="1500" i="1">
                <a:solidFill>
                  <a:srgbClr val="003399"/>
                </a:solidFill>
                <a:latin typeface="Calibri" pitchFamily="34" charset="0"/>
                <a:cs typeface="Arial" charset="0"/>
              </a:rPr>
              <a:t>Ενίσχυση συμμετοχής των επιχειρήσεων στα συστήματα εκπαίδευσης και κατάρτισης </a:t>
            </a:r>
            <a:endParaRPr lang="en-US" sz="1500" i="1">
              <a:solidFill>
                <a:srgbClr val="003399"/>
              </a:solidFill>
              <a:latin typeface="Calibri" pitchFamily="34" charset="0"/>
              <a:cs typeface="Arial" charset="0"/>
            </a:endParaRPr>
          </a:p>
        </p:txBody>
      </p:sp>
      <p:sp>
        <p:nvSpPr>
          <p:cNvPr id="14" name="Rectangle 2"/>
          <p:cNvSpPr>
            <a:spLocks noChangeArrowheads="1"/>
          </p:cNvSpPr>
          <p:nvPr/>
        </p:nvSpPr>
        <p:spPr bwMode="auto">
          <a:xfrm>
            <a:off x="1690688" y="3638550"/>
            <a:ext cx="6911975" cy="514350"/>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marL="355600" indent="-355600">
              <a:lnSpc>
                <a:spcPct val="120000"/>
              </a:lnSpc>
              <a:buSzPct val="90000"/>
              <a:defRPr/>
            </a:pPr>
            <a:r>
              <a:rPr lang="el-GR" altLang="el-GR" sz="1400">
                <a:latin typeface="Calibri" pitchFamily="34" charset="0"/>
                <a:cs typeface="Arial" charset="0"/>
              </a:rPr>
              <a:t>2.4. </a:t>
            </a:r>
            <a:r>
              <a:rPr lang="el-GR" altLang="el-GR" sz="1500" i="1">
                <a:solidFill>
                  <a:srgbClr val="003399"/>
                </a:solidFill>
                <a:latin typeface="Calibri" pitchFamily="34" charset="0"/>
                <a:cs typeface="Arial" charset="0"/>
              </a:rPr>
              <a:t>Βελτίωση επιχειρηματικού περιβάλλοντος μέσω αναβάθμισης της ικανότητας της δημόσιας διοίκησης να υποστηρίζει την επιχειρηματικότητα</a:t>
            </a:r>
            <a:endParaRPr lang="en-US" altLang="el-GR" sz="1500" i="1">
              <a:solidFill>
                <a:srgbClr val="003399"/>
              </a:solidFill>
              <a:latin typeface="Calibri" pitchFamily="34" charset="0"/>
              <a:cs typeface="Arial" charset="0"/>
            </a:endParaRPr>
          </a:p>
        </p:txBody>
      </p:sp>
      <p:sp>
        <p:nvSpPr>
          <p:cNvPr id="2" name="Rectangle 2"/>
          <p:cNvSpPr>
            <a:spLocks noChangeArrowheads="1"/>
          </p:cNvSpPr>
          <p:nvPr/>
        </p:nvSpPr>
        <p:spPr bwMode="auto">
          <a:xfrm>
            <a:off x="1692275" y="1177925"/>
            <a:ext cx="6910388" cy="477838"/>
          </a:xfrm>
          <a:prstGeom prst="rect">
            <a:avLst/>
          </a:prstGeom>
          <a:solidFill>
            <a:schemeClr val="bg1">
              <a:lumMod val="95000"/>
            </a:schemeClr>
          </a:solidFill>
          <a:ln w="6350">
            <a:solidFill>
              <a:srgbClr val="000000"/>
            </a:solidFill>
            <a:miter lim="800000"/>
            <a:headEnd/>
            <a:tailEnd/>
          </a:ln>
        </p:spPr>
        <p:txBody>
          <a:bodyPr lIns="63111" tIns="63111" rIns="63111" bIns="63111" anchor="ctr"/>
          <a:lstStyle/>
          <a:p>
            <a:pPr>
              <a:lnSpc>
                <a:spcPct val="120000"/>
              </a:lnSpc>
              <a:buSzPct val="90000"/>
              <a:defRPr/>
            </a:pPr>
            <a:r>
              <a:rPr lang="el-GR" altLang="el-GR" sz="1600" i="1">
                <a:solidFill>
                  <a:srgbClr val="003399"/>
                </a:solidFill>
                <a:latin typeface="Calibri" pitchFamily="34" charset="0"/>
                <a:cs typeface="Arial" charset="0"/>
              </a:rPr>
              <a:t>2.1.</a:t>
            </a:r>
            <a:r>
              <a:rPr lang="el-GR" altLang="el-GR" sz="1300" i="1">
                <a:solidFill>
                  <a:srgbClr val="003399"/>
                </a:solidFill>
                <a:latin typeface="Calibri" pitchFamily="34" charset="0"/>
                <a:cs typeface="Arial" charset="0"/>
              </a:rPr>
              <a:t> </a:t>
            </a:r>
            <a:r>
              <a:rPr lang="el-GR" altLang="el-GR" sz="1600" i="1">
                <a:solidFill>
                  <a:srgbClr val="003399"/>
                </a:solidFill>
                <a:latin typeface="Calibri" pitchFamily="34" charset="0"/>
                <a:cs typeface="Arial" charset="0"/>
              </a:rPr>
              <a:t>Αύξηση της υγιούς νεοφυούς επιχειρηματικότητας και αυτοαπασχόλησης</a:t>
            </a:r>
          </a:p>
        </p:txBody>
      </p:sp>
      <p:sp>
        <p:nvSpPr>
          <p:cNvPr id="3" name="Right Arrow 18"/>
          <p:cNvSpPr/>
          <p:nvPr/>
        </p:nvSpPr>
        <p:spPr bwMode="ltGray">
          <a:xfrm>
            <a:off x="1187450" y="1298575"/>
            <a:ext cx="431800" cy="207963"/>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l-GR" sz="1200">
                <a:solidFill>
                  <a:schemeClr val="tx1"/>
                </a:solidFill>
                <a:effectLst>
                  <a:outerShdw blurRad="38100" dist="38100" dir="2700000" algn="tl">
                    <a:srgbClr val="C0C0C0"/>
                  </a:outerShdw>
                </a:effectLst>
              </a:rPr>
              <a:t>8</a:t>
            </a:r>
            <a:r>
              <a:rPr lang="en-US" sz="1200">
                <a:solidFill>
                  <a:schemeClr val="tx1"/>
                </a:solidFill>
                <a:effectLst>
                  <a:outerShdw blurRad="38100" dist="38100" dir="2700000" algn="tl">
                    <a:srgbClr val="C0C0C0"/>
                  </a:outerShdw>
                </a:effectLst>
              </a:rPr>
              <a:t>iii</a:t>
            </a:r>
            <a:endParaRPr lang="el-GR" sz="1200">
              <a:solidFill>
                <a:schemeClr val="tx1"/>
              </a:solidFill>
              <a:effectLst>
                <a:outerShdw blurRad="38100" dist="38100" dir="2700000" algn="tl">
                  <a:srgbClr val="C0C0C0"/>
                </a:outerShdw>
              </a:effectLst>
            </a:endParaRPr>
          </a:p>
        </p:txBody>
      </p:sp>
      <p:sp>
        <p:nvSpPr>
          <p:cNvPr id="41995" name="Title 1"/>
          <p:cNvSpPr>
            <a:spLocks/>
          </p:cNvSpPr>
          <p:nvPr/>
        </p:nvSpPr>
        <p:spPr bwMode="auto">
          <a:xfrm>
            <a:off x="395288" y="201613"/>
            <a:ext cx="8496300" cy="374650"/>
          </a:xfrm>
          <a:prstGeom prst="rect">
            <a:avLst/>
          </a:prstGeom>
          <a:noFill/>
          <a:ln w="9525" algn="ctr">
            <a:noFill/>
            <a:miter lim="800000"/>
            <a:headEnd/>
            <a:tailEnd/>
          </a:ln>
        </p:spPr>
        <p:txBody>
          <a:bodyPr lIns="0" tIns="0" rIns="0" bIns="0"/>
          <a:lstStyle/>
          <a:p>
            <a:pPr algn="ctr">
              <a:spcBef>
                <a:spcPct val="20000"/>
              </a:spcBef>
              <a:buFont typeface="Arial" charset="0"/>
              <a:buNone/>
            </a:pPr>
            <a:r>
              <a:rPr lang="el-GR" altLang="el-GR">
                <a:solidFill>
                  <a:srgbClr val="660066"/>
                </a:solidFill>
                <a:latin typeface="Calibri" pitchFamily="34" charset="0"/>
              </a:rPr>
              <a:t>Σύνδεση Αξόνων Προτεραιότητας 02 &amp; 02Σ με Ειδικούς Στόχους</a:t>
            </a:r>
          </a:p>
        </p:txBody>
      </p:sp>
      <p:sp>
        <p:nvSpPr>
          <p:cNvPr id="41996" name="Rectangle 2"/>
          <p:cNvSpPr>
            <a:spLocks noChangeArrowheads="1"/>
          </p:cNvSpPr>
          <p:nvPr/>
        </p:nvSpPr>
        <p:spPr bwMode="auto">
          <a:xfrm>
            <a:off x="1187450" y="576263"/>
            <a:ext cx="431800" cy="336550"/>
          </a:xfrm>
          <a:prstGeom prst="rect">
            <a:avLst/>
          </a:prstGeom>
          <a:solidFill>
            <a:srgbClr val="993366"/>
          </a:solidFill>
          <a:ln w="6350">
            <a:solidFill>
              <a:srgbClr val="000000"/>
            </a:solidFill>
            <a:miter lim="800000"/>
            <a:headEnd/>
            <a:tailEnd/>
          </a:ln>
        </p:spPr>
        <p:txBody>
          <a:bodyPr lIns="63111" tIns="63111" rIns="63111" bIns="63111" anchor="ctr"/>
          <a:lstStyle/>
          <a:p>
            <a:pPr algn="ctr">
              <a:lnSpc>
                <a:spcPct val="120000"/>
              </a:lnSpc>
              <a:spcBef>
                <a:spcPct val="20000"/>
              </a:spcBef>
              <a:buSzPct val="90000"/>
              <a:buFont typeface="Arial" charset="0"/>
              <a:buNone/>
            </a:pPr>
            <a:r>
              <a:rPr lang="el-GR" altLang="el-GR" sz="1200">
                <a:solidFill>
                  <a:schemeClr val="bg1"/>
                </a:solidFill>
                <a:latin typeface="Calibri" pitchFamily="34" charset="0"/>
              </a:rPr>
              <a:t>ΕΠ</a:t>
            </a:r>
            <a:endParaRPr lang="en-US" altLang="el-GR" sz="1200">
              <a:solidFill>
                <a:schemeClr val="bg1"/>
              </a:solidFill>
              <a:latin typeface="Calibri" pitchFamily="34" charset="0"/>
            </a:endParaRPr>
          </a:p>
        </p:txBody>
      </p:sp>
      <p:sp>
        <p:nvSpPr>
          <p:cNvPr id="41997" name="Rectangle 2"/>
          <p:cNvSpPr>
            <a:spLocks noChangeArrowheads="1"/>
          </p:cNvSpPr>
          <p:nvPr/>
        </p:nvSpPr>
        <p:spPr bwMode="auto">
          <a:xfrm>
            <a:off x="1692275" y="576263"/>
            <a:ext cx="6910388" cy="409575"/>
          </a:xfrm>
          <a:prstGeom prst="rect">
            <a:avLst/>
          </a:prstGeom>
          <a:solidFill>
            <a:srgbClr val="993366"/>
          </a:solidFill>
          <a:ln w="6350">
            <a:solidFill>
              <a:srgbClr val="000000"/>
            </a:solidFill>
            <a:miter lim="800000"/>
            <a:headEnd/>
            <a:tailEnd/>
          </a:ln>
        </p:spPr>
        <p:txBody>
          <a:bodyPr lIns="63111" tIns="63111" rIns="63111" bIns="63111" anchor="ctr"/>
          <a:lstStyle/>
          <a:p>
            <a:pPr algn="ctr">
              <a:lnSpc>
                <a:spcPct val="120000"/>
              </a:lnSpc>
              <a:spcBef>
                <a:spcPct val="20000"/>
              </a:spcBef>
              <a:buSzPct val="90000"/>
              <a:buFont typeface="Arial" charset="0"/>
              <a:buNone/>
            </a:pPr>
            <a:r>
              <a:rPr lang="el-GR" altLang="el-GR" sz="2000" i="1">
                <a:solidFill>
                  <a:schemeClr val="bg1"/>
                </a:solidFill>
                <a:latin typeface="Calibri" pitchFamily="34" charset="0"/>
              </a:rPr>
              <a:t>Ειδικοί Στόχοι ΕΠΑνΕΚ</a:t>
            </a:r>
            <a:endParaRPr lang="en-US" altLang="el-GR" sz="2000" i="1">
              <a:solidFill>
                <a:schemeClr val="bg1"/>
              </a:solidFill>
              <a:latin typeface="Calibri" pitchFamily="34" charset="0"/>
            </a:endParaRPr>
          </a:p>
        </p:txBody>
      </p:sp>
    </p:spTree>
  </p:cSld>
  <p:clrMapOvr>
    <a:masterClrMapping/>
  </p:clrMapOvr>
  <p:transition spd="med">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 Θέση αριθμού διαφάνειας"/>
          <p:cNvSpPr>
            <a:spLocks noGrp="1"/>
          </p:cNvSpPr>
          <p:nvPr>
            <p:ph type="sldNum" sz="quarter" idx="12"/>
          </p:nvPr>
        </p:nvSpPr>
        <p:spPr/>
        <p:txBody>
          <a:bodyPr/>
          <a:lstStyle/>
          <a:p>
            <a:pPr>
              <a:defRPr/>
            </a:pPr>
            <a:fld id="{14A88B65-2E02-4F1A-90E2-ABA1E26E03C7}" type="slidenum">
              <a:rPr lang="el-GR"/>
              <a:pPr>
                <a:defRPr/>
              </a:pPr>
              <a:t>28</a:t>
            </a:fld>
            <a:endParaRPr lang="el-GR"/>
          </a:p>
        </p:txBody>
      </p:sp>
      <p:pic>
        <p:nvPicPr>
          <p:cNvPr id="43010" name="7 - Εικόνα" descr="Slide 2.png"/>
          <p:cNvPicPr>
            <a:picLocks noChangeAspect="1"/>
          </p:cNvPicPr>
          <p:nvPr/>
        </p:nvPicPr>
        <p:blipFill>
          <a:blip r:embed="rId2"/>
          <a:srcRect/>
          <a:stretch>
            <a:fillRect/>
          </a:stretch>
        </p:blipFill>
        <p:spPr bwMode="auto">
          <a:xfrm>
            <a:off x="0" y="0"/>
            <a:ext cx="9144000" cy="5715000"/>
          </a:xfrm>
          <a:prstGeom prst="rect">
            <a:avLst/>
          </a:prstGeom>
          <a:noFill/>
          <a:ln w="9525">
            <a:noFill/>
            <a:miter lim="800000"/>
            <a:headEnd/>
            <a:tailEnd/>
          </a:ln>
        </p:spPr>
      </p:pic>
      <p:pic>
        <p:nvPicPr>
          <p:cNvPr id="43011" name="8 - Εικόνα" descr="logos.png"/>
          <p:cNvPicPr>
            <a:picLocks noChangeAspect="1"/>
          </p:cNvPicPr>
          <p:nvPr/>
        </p:nvPicPr>
        <p:blipFill>
          <a:blip r:embed="rId3"/>
          <a:srcRect/>
          <a:stretch>
            <a:fillRect/>
          </a:stretch>
        </p:blipFill>
        <p:spPr bwMode="auto">
          <a:xfrm>
            <a:off x="3276600" y="5089525"/>
            <a:ext cx="2590800" cy="492125"/>
          </a:xfrm>
          <a:prstGeom prst="rect">
            <a:avLst/>
          </a:prstGeom>
          <a:noFill/>
          <a:ln w="9525">
            <a:noFill/>
            <a:miter lim="800000"/>
            <a:headEnd/>
            <a:tailEnd/>
          </a:ln>
        </p:spPr>
      </p:pic>
      <p:pic>
        <p:nvPicPr>
          <p:cNvPr id="43012" name="9 - Εικόνα" descr="Header.png"/>
          <p:cNvPicPr>
            <a:picLocks noChangeAspect="1"/>
          </p:cNvPicPr>
          <p:nvPr/>
        </p:nvPicPr>
        <p:blipFill>
          <a:blip r:embed="rId4"/>
          <a:srcRect/>
          <a:stretch>
            <a:fillRect/>
          </a:stretch>
        </p:blipFill>
        <p:spPr bwMode="auto">
          <a:xfrm>
            <a:off x="1692275" y="20638"/>
            <a:ext cx="5832475" cy="860425"/>
          </a:xfrm>
          <a:prstGeom prst="rect">
            <a:avLst/>
          </a:prstGeom>
          <a:noFill/>
          <a:ln w="9525">
            <a:noFill/>
            <a:miter lim="800000"/>
            <a:headEnd/>
            <a:tailEnd/>
          </a:ln>
        </p:spPr>
      </p:pic>
      <p:sp>
        <p:nvSpPr>
          <p:cNvPr id="43013" name="Rectangle 3"/>
          <p:cNvSpPr>
            <a:spLocks/>
          </p:cNvSpPr>
          <p:nvPr/>
        </p:nvSpPr>
        <p:spPr bwMode="auto">
          <a:xfrm>
            <a:off x="827088" y="638175"/>
            <a:ext cx="8137525" cy="4019550"/>
          </a:xfrm>
          <a:prstGeom prst="rect">
            <a:avLst/>
          </a:prstGeom>
          <a:noFill/>
          <a:ln w="9525">
            <a:noFill/>
            <a:miter lim="800000"/>
            <a:headEnd/>
            <a:tailEnd/>
          </a:ln>
        </p:spPr>
        <p:txBody>
          <a:bodyPr/>
          <a:lstStyle/>
          <a:p>
            <a:pPr eaLnBrk="0" hangingPunct="0">
              <a:lnSpc>
                <a:spcPct val="105000"/>
              </a:lnSpc>
              <a:spcBef>
                <a:spcPct val="20000"/>
              </a:spcBef>
              <a:spcAft>
                <a:spcPct val="10000"/>
              </a:spcAft>
              <a:buFont typeface="Arial" charset="0"/>
              <a:buChar char="•"/>
            </a:pPr>
            <a:endParaRPr lang="en-GB" sz="2000">
              <a:latin typeface="Calibri" pitchFamily="34" charset="0"/>
              <a:cs typeface="Arial" charset="0"/>
            </a:endParaRPr>
          </a:p>
        </p:txBody>
      </p:sp>
      <p:sp>
        <p:nvSpPr>
          <p:cNvPr id="43014" name="Rectangle 4"/>
          <p:cNvSpPr>
            <a:spLocks noChangeArrowheads="1"/>
          </p:cNvSpPr>
          <p:nvPr/>
        </p:nvSpPr>
        <p:spPr bwMode="auto">
          <a:xfrm>
            <a:off x="971550" y="877888"/>
            <a:ext cx="7850188" cy="1106487"/>
          </a:xfrm>
          <a:prstGeom prst="rect">
            <a:avLst/>
          </a:prstGeom>
          <a:noFill/>
          <a:ln w="9525">
            <a:noFill/>
            <a:miter lim="800000"/>
            <a:headEnd/>
            <a:tailEnd/>
          </a:ln>
        </p:spPr>
        <p:txBody>
          <a:bodyPr>
            <a:spAutoFit/>
          </a:bodyPr>
          <a:lstStyle/>
          <a:p>
            <a:pPr marL="180975"/>
            <a:endParaRPr lang="en-US" sz="2200">
              <a:latin typeface="Calibri" pitchFamily="34" charset="0"/>
              <a:cs typeface="Arial" charset="0"/>
            </a:endParaRPr>
          </a:p>
          <a:p>
            <a:pPr marL="180975" eaLnBrk="0" hangingPunct="0">
              <a:lnSpc>
                <a:spcPct val="150000"/>
              </a:lnSpc>
              <a:spcBef>
                <a:spcPct val="50000"/>
              </a:spcBef>
              <a:buFont typeface="Arial" charset="0"/>
              <a:buNone/>
            </a:pPr>
            <a:endParaRPr lang="el-GR" sz="2200">
              <a:latin typeface="Calibri" pitchFamily="34" charset="0"/>
              <a:cs typeface="Arial" charset="0"/>
            </a:endParaRPr>
          </a:p>
        </p:txBody>
      </p:sp>
      <p:sp>
        <p:nvSpPr>
          <p:cNvPr id="43015" name="Title 1"/>
          <p:cNvSpPr>
            <a:spLocks/>
          </p:cNvSpPr>
          <p:nvPr/>
        </p:nvSpPr>
        <p:spPr bwMode="auto">
          <a:xfrm>
            <a:off x="179388" y="2209800"/>
            <a:ext cx="2663825" cy="1511300"/>
          </a:xfrm>
          <a:prstGeom prst="rect">
            <a:avLst/>
          </a:prstGeom>
          <a:noFill/>
          <a:ln w="9525">
            <a:noFill/>
            <a:miter lim="800000"/>
            <a:headEnd/>
            <a:tailEnd/>
          </a:ln>
        </p:spPr>
        <p:txBody>
          <a:bodyPr lIns="0" tIns="0" rIns="0" bIns="0"/>
          <a:lstStyle/>
          <a:p>
            <a:r>
              <a:rPr lang="el-GR" sz="2400" b="1">
                <a:solidFill>
                  <a:srgbClr val="003399"/>
                </a:solidFill>
                <a:latin typeface="Calibri" pitchFamily="34" charset="0"/>
              </a:rPr>
              <a:t>Ενδεικτικές Κατηγορίες Δράσεων των </a:t>
            </a:r>
            <a:br>
              <a:rPr lang="el-GR" sz="2400" b="1">
                <a:solidFill>
                  <a:srgbClr val="003399"/>
                </a:solidFill>
                <a:latin typeface="Calibri" pitchFamily="34" charset="0"/>
              </a:rPr>
            </a:br>
            <a:r>
              <a:rPr lang="el-GR" sz="2400" b="1">
                <a:solidFill>
                  <a:srgbClr val="003399"/>
                </a:solidFill>
                <a:latin typeface="Calibri" pitchFamily="34" charset="0"/>
              </a:rPr>
              <a:t>ΑΠ 02 &amp; 02Σ</a:t>
            </a:r>
          </a:p>
        </p:txBody>
      </p:sp>
      <p:sp>
        <p:nvSpPr>
          <p:cNvPr id="43016" name="Rectangle 4"/>
          <p:cNvSpPr>
            <a:spLocks noChangeArrowheads="1"/>
          </p:cNvSpPr>
          <p:nvPr/>
        </p:nvSpPr>
        <p:spPr bwMode="auto">
          <a:xfrm>
            <a:off x="1979613" y="1109663"/>
            <a:ext cx="7092950" cy="2885405"/>
          </a:xfrm>
          <a:prstGeom prst="rect">
            <a:avLst/>
          </a:prstGeom>
          <a:noFill/>
          <a:ln w="9525" algn="ctr">
            <a:noFill/>
            <a:miter lim="800000"/>
            <a:headEnd/>
            <a:tailEnd/>
          </a:ln>
        </p:spPr>
        <p:txBody>
          <a:bodyPr>
            <a:spAutoFit/>
          </a:bodyPr>
          <a:lstStyle/>
          <a:p>
            <a:pPr marL="342900" indent="-342900">
              <a:spcBef>
                <a:spcPct val="25000"/>
              </a:spcBef>
              <a:spcAft>
                <a:spcPct val="45000"/>
              </a:spcAft>
              <a:buFont typeface="Wingdings" pitchFamily="2" charset="2"/>
              <a:buChar char="ü"/>
            </a:pPr>
            <a:r>
              <a:rPr lang="el-GR" altLang="el-GR" sz="1500" i="1" dirty="0">
                <a:solidFill>
                  <a:srgbClr val="003399"/>
                </a:solidFill>
                <a:latin typeface="Calibri" pitchFamily="34" charset="0"/>
                <a:ea typeface="Arial Unicode MS"/>
                <a:cs typeface="Arial" charset="0"/>
              </a:rPr>
              <a:t>Υποστήριξη </a:t>
            </a:r>
            <a:r>
              <a:rPr lang="el-GR" altLang="el-GR" sz="1500" b="1" i="1" dirty="0">
                <a:solidFill>
                  <a:srgbClr val="003399"/>
                </a:solidFill>
                <a:latin typeface="Calibri" pitchFamily="34" charset="0"/>
                <a:ea typeface="Arial Unicode MS"/>
                <a:cs typeface="Arial" charset="0"/>
              </a:rPr>
              <a:t>σχεδίων προσαρμογής &amp; αναδιάρθρωσης</a:t>
            </a:r>
            <a:r>
              <a:rPr lang="el-GR" altLang="el-GR" sz="1500" i="1" dirty="0">
                <a:solidFill>
                  <a:srgbClr val="003399"/>
                </a:solidFill>
                <a:latin typeface="Calibri" pitchFamily="34" charset="0"/>
                <a:ea typeface="Arial Unicode MS"/>
                <a:cs typeface="Arial" charset="0"/>
              </a:rPr>
              <a:t>  επιχειρήσεων και βελτίωσης των γνώσεων και δεξιοτήτων του ανθρώπινου δυναμικού τους </a:t>
            </a:r>
          </a:p>
          <a:p>
            <a:pPr marL="342900" indent="-342900">
              <a:spcBef>
                <a:spcPct val="25000"/>
              </a:spcBef>
              <a:spcAft>
                <a:spcPct val="45000"/>
              </a:spcAft>
              <a:buFont typeface="Wingdings" pitchFamily="2" charset="2"/>
              <a:buChar char="ü"/>
            </a:pPr>
            <a:r>
              <a:rPr lang="el-GR" altLang="el-GR" sz="1500" b="1" i="1" dirty="0">
                <a:solidFill>
                  <a:srgbClr val="003399"/>
                </a:solidFill>
                <a:latin typeface="Calibri" pitchFamily="34" charset="0"/>
                <a:ea typeface="Arial Unicode MS"/>
                <a:cs typeface="Arial" charset="0"/>
              </a:rPr>
              <a:t>Ενίσχυση νέων επιχειρηματικών δραστηριοτήτων</a:t>
            </a:r>
            <a:r>
              <a:rPr lang="el-GR" altLang="el-GR" sz="1500" i="1" dirty="0">
                <a:solidFill>
                  <a:srgbClr val="003399"/>
                </a:solidFill>
                <a:latin typeface="Calibri" pitchFamily="34" charset="0"/>
                <a:ea typeface="Arial Unicode MS"/>
                <a:cs typeface="Arial" charset="0"/>
              </a:rPr>
              <a:t>, με δημιουργία θέσεων απασχόλησης.</a:t>
            </a:r>
          </a:p>
          <a:p>
            <a:pPr marL="342900" indent="-342900">
              <a:spcBef>
                <a:spcPct val="25000"/>
              </a:spcBef>
              <a:spcAft>
                <a:spcPct val="45000"/>
              </a:spcAft>
              <a:buFont typeface="Wingdings" pitchFamily="2" charset="2"/>
              <a:buChar char="ü"/>
            </a:pPr>
            <a:r>
              <a:rPr lang="el-GR" altLang="el-GR" sz="1500" i="1" dirty="0">
                <a:solidFill>
                  <a:srgbClr val="003399"/>
                </a:solidFill>
                <a:latin typeface="Calibri" pitchFamily="34" charset="0"/>
                <a:ea typeface="Arial Unicode MS"/>
                <a:cs typeface="Arial" charset="0"/>
              </a:rPr>
              <a:t>Σχέδια για την </a:t>
            </a:r>
            <a:r>
              <a:rPr lang="el-GR" altLang="el-GR" sz="1500" b="1" i="1" dirty="0">
                <a:solidFill>
                  <a:srgbClr val="003399"/>
                </a:solidFill>
                <a:latin typeface="Calibri" pitchFamily="34" charset="0"/>
                <a:ea typeface="Arial Unicode MS"/>
                <a:cs typeface="Arial" charset="0"/>
              </a:rPr>
              <a:t>αναβάθμιση επαγγελματικών προσόντων</a:t>
            </a:r>
            <a:r>
              <a:rPr lang="el-GR" altLang="el-GR" sz="1500" i="1" dirty="0">
                <a:solidFill>
                  <a:srgbClr val="003399"/>
                </a:solidFill>
                <a:latin typeface="Calibri" pitchFamily="34" charset="0"/>
                <a:ea typeface="Arial Unicode MS"/>
                <a:cs typeface="Arial" charset="0"/>
              </a:rPr>
              <a:t> και </a:t>
            </a:r>
            <a:r>
              <a:rPr lang="el-GR" altLang="el-GR" sz="1500" b="1" i="1" dirty="0">
                <a:solidFill>
                  <a:srgbClr val="003399"/>
                </a:solidFill>
                <a:latin typeface="Calibri" pitchFamily="34" charset="0"/>
                <a:ea typeface="Arial Unicode MS"/>
                <a:cs typeface="Arial" charset="0"/>
              </a:rPr>
              <a:t>δεξιοτήτων</a:t>
            </a:r>
            <a:r>
              <a:rPr lang="el-GR" altLang="el-GR" sz="1500" i="1" dirty="0">
                <a:solidFill>
                  <a:srgbClr val="003399"/>
                </a:solidFill>
                <a:latin typeface="Calibri" pitchFamily="34" charset="0"/>
                <a:ea typeface="Arial Unicode MS"/>
                <a:cs typeface="Arial" charset="0"/>
              </a:rPr>
              <a:t> εργαζομένων σε συνδυασμό με πιστοποίηση  τους βάσει αναγνωρισμένων προτύπων</a:t>
            </a:r>
          </a:p>
          <a:p>
            <a:pPr marL="342900" indent="-342900">
              <a:spcBef>
                <a:spcPct val="25000"/>
              </a:spcBef>
              <a:spcAft>
                <a:spcPct val="45000"/>
              </a:spcAft>
              <a:buFont typeface="Wingdings" pitchFamily="2" charset="2"/>
              <a:buChar char="ü"/>
            </a:pPr>
            <a:r>
              <a:rPr lang="el-GR" altLang="el-GR" sz="1500" b="1" i="1" dirty="0" smtClean="0">
                <a:solidFill>
                  <a:srgbClr val="003399"/>
                </a:solidFill>
                <a:latin typeface="Calibri" pitchFamily="34" charset="0"/>
                <a:ea typeface="Arial Unicode MS"/>
                <a:cs typeface="Arial" charset="0"/>
              </a:rPr>
              <a:t>Ανάπτυξη βασικών εργαλείων και εφαρμογών στη δημόσια διοίκηση για τη βελτίωση του επιχειρηματικού περιβάλλοντος </a:t>
            </a:r>
            <a:r>
              <a:rPr lang="el-GR" altLang="el-GR" sz="1500" i="1" dirty="0" smtClean="0">
                <a:solidFill>
                  <a:srgbClr val="003399"/>
                </a:solidFill>
                <a:latin typeface="Calibri" pitchFamily="34" charset="0"/>
                <a:ea typeface="Arial Unicode MS"/>
                <a:cs typeface="Arial" charset="0"/>
              </a:rPr>
              <a:t>(π.χ. απλοποίηση θεσμικού πλαισίου, διαλειτουργικότητα υπηρεσιών, εποπτεία αγοράς, προτυποποίηση κ.ά.).</a:t>
            </a:r>
            <a:endParaRPr lang="el-GR" altLang="el-GR" sz="1500" i="1" dirty="0">
              <a:solidFill>
                <a:srgbClr val="003399"/>
              </a:solidFill>
              <a:latin typeface="Calibri" pitchFamily="34" charset="0"/>
              <a:ea typeface="Arial Unicode MS"/>
              <a:cs typeface="Arial" charset="0"/>
            </a:endParaRPr>
          </a:p>
        </p:txBody>
      </p:sp>
    </p:spTree>
  </p:cSld>
  <p:clrMapOvr>
    <a:masterClrMapping/>
  </p:clrMapOvr>
  <p:transition spd="med">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5 - Θέση αριθμού διαφάνειας"/>
          <p:cNvSpPr>
            <a:spLocks noGrp="1"/>
          </p:cNvSpPr>
          <p:nvPr>
            <p:ph type="sldNum" sz="quarter" idx="12"/>
          </p:nvPr>
        </p:nvSpPr>
        <p:spPr/>
        <p:txBody>
          <a:bodyPr/>
          <a:lstStyle/>
          <a:p>
            <a:pPr>
              <a:defRPr/>
            </a:pPr>
            <a:fld id="{DED19123-8E20-45E6-8B03-012D8807CE8A}" type="slidenum">
              <a:rPr lang="el-GR"/>
              <a:pPr>
                <a:defRPr/>
              </a:pPr>
              <a:t>29</a:t>
            </a:fld>
            <a:endParaRPr lang="el-GR"/>
          </a:p>
        </p:txBody>
      </p:sp>
      <p:pic>
        <p:nvPicPr>
          <p:cNvPr id="44034" name="4 - Εικόνα" descr="Slide 2.png"/>
          <p:cNvPicPr>
            <a:picLocks noChangeAspect="1"/>
          </p:cNvPicPr>
          <p:nvPr/>
        </p:nvPicPr>
        <p:blipFill>
          <a:blip r:embed="rId2"/>
          <a:srcRect/>
          <a:stretch>
            <a:fillRect/>
          </a:stretch>
        </p:blipFill>
        <p:spPr bwMode="auto">
          <a:xfrm>
            <a:off x="0" y="0"/>
            <a:ext cx="9144000" cy="5715000"/>
          </a:xfrm>
          <a:prstGeom prst="rect">
            <a:avLst/>
          </a:prstGeom>
          <a:noFill/>
          <a:ln w="9525">
            <a:noFill/>
            <a:miter lim="800000"/>
            <a:headEnd/>
            <a:tailEnd/>
          </a:ln>
        </p:spPr>
      </p:pic>
      <p:pic>
        <p:nvPicPr>
          <p:cNvPr id="44035" name="5 - Εικόνα" descr="logos.png"/>
          <p:cNvPicPr>
            <a:picLocks noChangeAspect="1"/>
          </p:cNvPicPr>
          <p:nvPr/>
        </p:nvPicPr>
        <p:blipFill>
          <a:blip r:embed="rId3"/>
          <a:srcRect/>
          <a:stretch>
            <a:fillRect/>
          </a:stretch>
        </p:blipFill>
        <p:spPr bwMode="auto">
          <a:xfrm>
            <a:off x="3276600" y="5089525"/>
            <a:ext cx="2590800" cy="492125"/>
          </a:xfrm>
          <a:prstGeom prst="rect">
            <a:avLst/>
          </a:prstGeom>
          <a:noFill/>
          <a:ln w="9525">
            <a:noFill/>
            <a:miter lim="800000"/>
            <a:headEnd/>
            <a:tailEnd/>
          </a:ln>
        </p:spPr>
      </p:pic>
      <p:pic>
        <p:nvPicPr>
          <p:cNvPr id="44036" name="6 - Εικόνα" descr="Header.png"/>
          <p:cNvPicPr>
            <a:picLocks noChangeAspect="1"/>
          </p:cNvPicPr>
          <p:nvPr/>
        </p:nvPicPr>
        <p:blipFill>
          <a:blip r:embed="rId4"/>
          <a:srcRect/>
          <a:stretch>
            <a:fillRect/>
          </a:stretch>
        </p:blipFill>
        <p:spPr bwMode="auto">
          <a:xfrm>
            <a:off x="1692275" y="20638"/>
            <a:ext cx="5832475" cy="860425"/>
          </a:xfrm>
          <a:prstGeom prst="rect">
            <a:avLst/>
          </a:prstGeom>
          <a:noFill/>
          <a:ln w="9525">
            <a:noFill/>
            <a:miter lim="800000"/>
            <a:headEnd/>
            <a:tailEnd/>
          </a:ln>
        </p:spPr>
      </p:pic>
      <p:sp>
        <p:nvSpPr>
          <p:cNvPr id="44037" name="2 - Θέση περιεχομένου"/>
          <p:cNvSpPr txBox="1">
            <a:spLocks/>
          </p:cNvSpPr>
          <p:nvPr/>
        </p:nvSpPr>
        <p:spPr bwMode="auto">
          <a:xfrm>
            <a:off x="2843213" y="1489075"/>
            <a:ext cx="5843587" cy="3384550"/>
          </a:xfrm>
          <a:prstGeom prst="rect">
            <a:avLst/>
          </a:prstGeom>
          <a:noFill/>
          <a:ln w="9525">
            <a:noFill/>
            <a:miter lim="800000"/>
            <a:headEnd/>
            <a:tailEnd/>
          </a:ln>
        </p:spPr>
        <p:txBody>
          <a:bodyPr/>
          <a:lstStyle/>
          <a:p>
            <a:endParaRPr lang="el-GR" sz="1600">
              <a:solidFill>
                <a:srgbClr val="003399"/>
              </a:solidFill>
              <a:latin typeface="Calibri" pitchFamily="34" charset="0"/>
            </a:endParaRPr>
          </a:p>
        </p:txBody>
      </p:sp>
      <p:sp>
        <p:nvSpPr>
          <p:cNvPr id="44038" name="1 - Τίτλος"/>
          <p:cNvSpPr>
            <a:spLocks noGrp="1"/>
          </p:cNvSpPr>
          <p:nvPr>
            <p:ph type="title"/>
          </p:nvPr>
        </p:nvSpPr>
        <p:spPr>
          <a:xfrm>
            <a:off x="179388" y="1704975"/>
            <a:ext cx="3097212" cy="1384300"/>
          </a:xfrm>
        </p:spPr>
        <p:txBody>
          <a:bodyPr/>
          <a:lstStyle/>
          <a:p>
            <a:pPr algn="l" eaLnBrk="1" hangingPunct="1"/>
            <a:r>
              <a:rPr lang="el-GR" sz="1600" b="1" i="1" smtClean="0">
                <a:solidFill>
                  <a:srgbClr val="C00000"/>
                </a:solidFill>
              </a:rPr>
              <a:t>3</a:t>
            </a:r>
            <a:r>
              <a:rPr lang="el-GR" sz="1600" b="1" i="1" baseline="30000" smtClean="0">
                <a:solidFill>
                  <a:srgbClr val="C00000"/>
                </a:solidFill>
              </a:rPr>
              <a:t>ος</a:t>
            </a:r>
            <a:r>
              <a:rPr lang="el-GR" sz="1600" b="1" i="1" smtClean="0">
                <a:solidFill>
                  <a:srgbClr val="C00000"/>
                </a:solidFill>
              </a:rPr>
              <a:t> Άξονας:</a:t>
            </a:r>
            <a:r>
              <a:rPr lang="el-GR" sz="2000" b="1" smtClean="0">
                <a:solidFill>
                  <a:srgbClr val="C00000"/>
                </a:solidFill>
              </a:rPr>
              <a:t/>
            </a:r>
            <a:br>
              <a:rPr lang="el-GR" sz="2000" b="1" smtClean="0">
                <a:solidFill>
                  <a:srgbClr val="C00000"/>
                </a:solidFill>
              </a:rPr>
            </a:br>
            <a:r>
              <a:rPr lang="el-GR" sz="2000" b="1" i="1" smtClean="0">
                <a:solidFill>
                  <a:srgbClr val="003399"/>
                </a:solidFill>
              </a:rPr>
              <a:t>«Ανάπτυξη μηχανισμών στήριξης της επιχειρηματικότητας»</a:t>
            </a:r>
            <a:endParaRPr lang="el-GR" sz="2000" i="1" smtClean="0"/>
          </a:p>
        </p:txBody>
      </p:sp>
      <p:sp>
        <p:nvSpPr>
          <p:cNvPr id="44039" name="2 - Θέση περιεχομένου"/>
          <p:cNvSpPr>
            <a:spLocks noGrp="1"/>
          </p:cNvSpPr>
          <p:nvPr>
            <p:ph idx="1"/>
          </p:nvPr>
        </p:nvSpPr>
        <p:spPr>
          <a:xfrm>
            <a:off x="3563938" y="769938"/>
            <a:ext cx="5122862" cy="4175125"/>
          </a:xfrm>
        </p:spPr>
        <p:txBody>
          <a:bodyPr/>
          <a:lstStyle/>
          <a:p>
            <a:pPr eaLnBrk="1" hangingPunct="1">
              <a:spcAft>
                <a:spcPts val="600"/>
              </a:spcAft>
              <a:buFont typeface="Wingdings" pitchFamily="2" charset="2"/>
              <a:buChar char="ü"/>
            </a:pPr>
            <a:r>
              <a:rPr lang="el-GR" sz="1800" i="1" smtClean="0">
                <a:solidFill>
                  <a:srgbClr val="003399"/>
                </a:solidFill>
              </a:rPr>
              <a:t>Ενίσχυση </a:t>
            </a:r>
            <a:r>
              <a:rPr lang="el-GR" sz="1800" b="1" i="1" smtClean="0">
                <a:solidFill>
                  <a:srgbClr val="003399"/>
                </a:solidFill>
              </a:rPr>
              <a:t>υποδομών έρευνας &amp; καινοτομίας</a:t>
            </a:r>
            <a:r>
              <a:rPr lang="el-GR" sz="1800" i="1" smtClean="0">
                <a:solidFill>
                  <a:srgbClr val="003399"/>
                </a:solidFill>
              </a:rPr>
              <a:t>, και προαγωγή κέντρων ικανότητας.</a:t>
            </a:r>
          </a:p>
          <a:p>
            <a:pPr eaLnBrk="1" hangingPunct="1">
              <a:spcAft>
                <a:spcPts val="600"/>
              </a:spcAft>
              <a:buFont typeface="Wingdings" pitchFamily="2" charset="2"/>
              <a:buChar char="ü"/>
            </a:pPr>
            <a:r>
              <a:rPr lang="el-GR" sz="1800" i="1" smtClean="0">
                <a:solidFill>
                  <a:srgbClr val="003399"/>
                </a:solidFill>
              </a:rPr>
              <a:t>Επέκταση υποδομών </a:t>
            </a:r>
            <a:r>
              <a:rPr lang="el-GR" sz="1800" b="1" i="1" smtClean="0">
                <a:solidFill>
                  <a:srgbClr val="003399"/>
                </a:solidFill>
              </a:rPr>
              <a:t>ευρυζωνικών υπηρεσιών </a:t>
            </a:r>
            <a:r>
              <a:rPr lang="el-GR" sz="1800" i="1" smtClean="0">
                <a:solidFill>
                  <a:srgbClr val="003399"/>
                </a:solidFill>
              </a:rPr>
              <a:t>και </a:t>
            </a:r>
            <a:r>
              <a:rPr lang="el-GR" sz="1800" b="1" i="1" smtClean="0">
                <a:solidFill>
                  <a:srgbClr val="003399"/>
                </a:solidFill>
              </a:rPr>
              <a:t>δικτύων υψηλών ταχυτήτων</a:t>
            </a:r>
            <a:r>
              <a:rPr lang="el-GR" sz="1800" i="1" smtClean="0">
                <a:solidFill>
                  <a:srgbClr val="003399"/>
                </a:solidFill>
              </a:rPr>
              <a:t>.</a:t>
            </a:r>
          </a:p>
          <a:p>
            <a:pPr eaLnBrk="1" hangingPunct="1">
              <a:spcAft>
                <a:spcPts val="600"/>
              </a:spcAft>
              <a:buFont typeface="Wingdings" pitchFamily="2" charset="2"/>
              <a:buChar char="ü"/>
            </a:pPr>
            <a:r>
              <a:rPr lang="el-GR" sz="1800" i="1" smtClean="0">
                <a:solidFill>
                  <a:srgbClr val="003399"/>
                </a:solidFill>
              </a:rPr>
              <a:t> Ενίσχυση υποδομών για τη βελτίωση της </a:t>
            </a:r>
            <a:r>
              <a:rPr lang="el-GR" sz="1800" b="1" i="1" smtClean="0">
                <a:solidFill>
                  <a:srgbClr val="003399"/>
                </a:solidFill>
              </a:rPr>
              <a:t>ενεργειακής απόδοσης, εξοικονόμησης ενέργειας </a:t>
            </a:r>
            <a:r>
              <a:rPr lang="el-GR" sz="1800" i="1" smtClean="0">
                <a:solidFill>
                  <a:srgbClr val="003399"/>
                </a:solidFill>
              </a:rPr>
              <a:t>και</a:t>
            </a:r>
            <a:r>
              <a:rPr lang="el-GR" sz="1800" b="1" i="1" smtClean="0">
                <a:solidFill>
                  <a:srgbClr val="003399"/>
                </a:solidFill>
              </a:rPr>
              <a:t> περιβαλλοντικής διαχείρισης</a:t>
            </a:r>
            <a:r>
              <a:rPr lang="el-GR" sz="1800" i="1" smtClean="0">
                <a:solidFill>
                  <a:srgbClr val="003399"/>
                </a:solidFill>
              </a:rPr>
              <a:t>. </a:t>
            </a:r>
          </a:p>
          <a:p>
            <a:pPr eaLnBrk="1" hangingPunct="1">
              <a:spcAft>
                <a:spcPts val="600"/>
              </a:spcAft>
              <a:buFont typeface="Wingdings" pitchFamily="2" charset="2"/>
              <a:buChar char="ü"/>
            </a:pPr>
            <a:r>
              <a:rPr lang="el-GR" sz="1800" i="1" smtClean="0">
                <a:solidFill>
                  <a:srgbClr val="003399"/>
                </a:solidFill>
              </a:rPr>
              <a:t> Ανάπτυξη </a:t>
            </a:r>
            <a:r>
              <a:rPr lang="el-GR" sz="1800" b="1" i="1" smtClean="0">
                <a:solidFill>
                  <a:srgbClr val="003399"/>
                </a:solidFill>
              </a:rPr>
              <a:t>υποδομών δικτύων </a:t>
            </a:r>
            <a:r>
              <a:rPr lang="el-GR" sz="1800" i="1" smtClean="0">
                <a:solidFill>
                  <a:srgbClr val="003399"/>
                </a:solidFill>
              </a:rPr>
              <a:t>γ</a:t>
            </a:r>
            <a:r>
              <a:rPr lang="en-GB" sz="1800" i="1" smtClean="0">
                <a:solidFill>
                  <a:srgbClr val="003399"/>
                </a:solidFill>
              </a:rPr>
              <a:t>ια την αποτελεσματικότερη διαχείριση της </a:t>
            </a:r>
            <a:r>
              <a:rPr lang="en-GB" sz="1800" b="1" i="1" smtClean="0">
                <a:solidFill>
                  <a:srgbClr val="003399"/>
                </a:solidFill>
              </a:rPr>
              <a:t>διανομής ενέργειας</a:t>
            </a:r>
            <a:r>
              <a:rPr lang="el-GR" sz="1800" b="1" i="1" smtClean="0">
                <a:solidFill>
                  <a:srgbClr val="003399"/>
                </a:solidFill>
              </a:rPr>
              <a:t> </a:t>
            </a:r>
          </a:p>
          <a:p>
            <a:pPr eaLnBrk="1" hangingPunct="1">
              <a:buFont typeface="Wingdings" pitchFamily="2" charset="2"/>
              <a:buChar char="ü"/>
            </a:pPr>
            <a:r>
              <a:rPr lang="el-GR" sz="1800" i="1" smtClean="0">
                <a:solidFill>
                  <a:srgbClr val="003399"/>
                </a:solidFill>
              </a:rPr>
              <a:t>Ανάπτυξη υποδομών προστασίας και </a:t>
            </a:r>
            <a:r>
              <a:rPr lang="el-GR" sz="1800" b="1" i="1" smtClean="0">
                <a:solidFill>
                  <a:srgbClr val="003399"/>
                </a:solidFill>
              </a:rPr>
              <a:t>αξιοποίησης του φυσικού κεφαλαίου </a:t>
            </a:r>
            <a:r>
              <a:rPr lang="el-GR" sz="1800" i="1" smtClean="0">
                <a:solidFill>
                  <a:srgbClr val="003399"/>
                </a:solidFill>
              </a:rPr>
              <a:t>και της πολιτιστικής κληρονομιάς</a:t>
            </a:r>
            <a:endParaRPr lang="el-GR" sz="1800" b="1" i="1" smtClean="0">
              <a:solidFill>
                <a:srgbClr val="003399"/>
              </a:solidFill>
            </a:endParaRPr>
          </a:p>
        </p:txBody>
      </p:sp>
      <p:sp>
        <p:nvSpPr>
          <p:cNvPr id="28" name="Right Arrow 27"/>
          <p:cNvSpPr/>
          <p:nvPr/>
        </p:nvSpPr>
        <p:spPr bwMode="ltGray">
          <a:xfrm>
            <a:off x="2124075" y="3649663"/>
            <a:ext cx="360363" cy="209550"/>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l-GR" sz="1200">
                <a:solidFill>
                  <a:schemeClr val="tx1"/>
                </a:solidFill>
                <a:effectLst>
                  <a:outerShdw blurRad="38100" dist="38100" dir="2700000" algn="tl">
                    <a:srgbClr val="C0C0C0"/>
                  </a:outerShdw>
                </a:effectLst>
              </a:rPr>
              <a:t>6</a:t>
            </a:r>
          </a:p>
        </p:txBody>
      </p:sp>
      <p:sp>
        <p:nvSpPr>
          <p:cNvPr id="2" name="Right Arrow 27"/>
          <p:cNvSpPr/>
          <p:nvPr/>
        </p:nvSpPr>
        <p:spPr bwMode="ltGray">
          <a:xfrm>
            <a:off x="1692275" y="3649663"/>
            <a:ext cx="360363" cy="209550"/>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l-GR" sz="1200">
                <a:solidFill>
                  <a:schemeClr val="tx1"/>
                </a:solidFill>
                <a:effectLst>
                  <a:outerShdw blurRad="38100" dist="38100" dir="2700000" algn="tl">
                    <a:srgbClr val="C0C0C0"/>
                  </a:outerShdw>
                </a:effectLst>
              </a:rPr>
              <a:t>4</a:t>
            </a:r>
          </a:p>
        </p:txBody>
      </p:sp>
      <p:sp>
        <p:nvSpPr>
          <p:cNvPr id="3" name="Right Arrow 27"/>
          <p:cNvSpPr/>
          <p:nvPr/>
        </p:nvSpPr>
        <p:spPr bwMode="ltGray">
          <a:xfrm>
            <a:off x="2555875" y="3649663"/>
            <a:ext cx="360363" cy="209550"/>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l-GR" sz="1200">
                <a:solidFill>
                  <a:schemeClr val="tx1"/>
                </a:solidFill>
                <a:effectLst>
                  <a:outerShdw blurRad="38100" dist="38100" dir="2700000" algn="tl">
                    <a:srgbClr val="C0C0C0"/>
                  </a:outerShdw>
                </a:effectLst>
              </a:rPr>
              <a:t>7</a:t>
            </a:r>
          </a:p>
        </p:txBody>
      </p:sp>
      <p:sp>
        <p:nvSpPr>
          <p:cNvPr id="19" name="Right Arrow 18"/>
          <p:cNvSpPr/>
          <p:nvPr/>
        </p:nvSpPr>
        <p:spPr bwMode="ltGray">
          <a:xfrm>
            <a:off x="828675" y="3649663"/>
            <a:ext cx="360363" cy="209550"/>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l-GR" sz="1200">
                <a:solidFill>
                  <a:schemeClr val="tx1"/>
                </a:solidFill>
                <a:effectLst>
                  <a:outerShdw blurRad="38100" dist="38100" dir="2700000" algn="tl">
                    <a:srgbClr val="C0C0C0"/>
                  </a:outerShdw>
                </a:effectLst>
              </a:rPr>
              <a:t>1</a:t>
            </a:r>
          </a:p>
        </p:txBody>
      </p:sp>
      <p:sp>
        <p:nvSpPr>
          <p:cNvPr id="30" name="Right Arrow 29"/>
          <p:cNvSpPr/>
          <p:nvPr/>
        </p:nvSpPr>
        <p:spPr bwMode="ltGray">
          <a:xfrm>
            <a:off x="1260475" y="3651250"/>
            <a:ext cx="360363" cy="207963"/>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l-GR" sz="1200">
                <a:solidFill>
                  <a:schemeClr val="tx1"/>
                </a:solidFill>
                <a:effectLst>
                  <a:outerShdw blurRad="38100" dist="38100" dir="2700000" algn="tl">
                    <a:srgbClr val="C0C0C0"/>
                  </a:outerShdw>
                </a:effectLst>
              </a:rPr>
              <a:t>2</a:t>
            </a:r>
          </a:p>
        </p:txBody>
      </p:sp>
      <p:sp>
        <p:nvSpPr>
          <p:cNvPr id="44045" name="Rectangle 2"/>
          <p:cNvSpPr>
            <a:spLocks noChangeArrowheads="1"/>
          </p:cNvSpPr>
          <p:nvPr/>
        </p:nvSpPr>
        <p:spPr bwMode="auto">
          <a:xfrm>
            <a:off x="254000" y="3619500"/>
            <a:ext cx="431800" cy="300038"/>
          </a:xfrm>
          <a:prstGeom prst="rect">
            <a:avLst/>
          </a:prstGeom>
          <a:solidFill>
            <a:srgbClr val="993366"/>
          </a:solidFill>
          <a:ln w="6350">
            <a:noFill/>
            <a:miter lim="800000"/>
            <a:headEnd/>
            <a:tailEnd/>
          </a:ln>
        </p:spPr>
        <p:txBody>
          <a:bodyPr lIns="63111" tIns="63111" rIns="63111" bIns="63111" anchor="ctr"/>
          <a:lstStyle/>
          <a:p>
            <a:pPr algn="ctr">
              <a:lnSpc>
                <a:spcPct val="120000"/>
              </a:lnSpc>
              <a:spcBef>
                <a:spcPct val="20000"/>
              </a:spcBef>
              <a:buSzPct val="90000"/>
              <a:buFont typeface="Arial" charset="0"/>
              <a:buNone/>
            </a:pPr>
            <a:r>
              <a:rPr lang="el-GR" altLang="el-GR" sz="1400">
                <a:solidFill>
                  <a:schemeClr val="bg1"/>
                </a:solidFill>
              </a:rPr>
              <a:t>ΘΣ</a:t>
            </a:r>
            <a:endParaRPr lang="en-US" altLang="el-GR" sz="1400">
              <a:solidFill>
                <a:schemeClr val="bg1"/>
              </a:solidFill>
            </a:endParaRPr>
          </a:p>
        </p:txBody>
      </p:sp>
      <p:sp>
        <p:nvSpPr>
          <p:cNvPr id="44046" name="Rectangle 16"/>
          <p:cNvSpPr>
            <a:spLocks noChangeArrowheads="1"/>
          </p:cNvSpPr>
          <p:nvPr/>
        </p:nvSpPr>
        <p:spPr bwMode="auto">
          <a:xfrm>
            <a:off x="0" y="3073400"/>
            <a:ext cx="3313113" cy="358775"/>
          </a:xfrm>
          <a:prstGeom prst="rect">
            <a:avLst/>
          </a:prstGeom>
          <a:solidFill>
            <a:srgbClr val="993366"/>
          </a:solidFill>
          <a:ln w="19050">
            <a:noFill/>
            <a:miter lim="800000"/>
            <a:headEnd/>
            <a:tailEnd/>
          </a:ln>
        </p:spPr>
        <p:txBody>
          <a:bodyPr wrap="none" anchor="ctr"/>
          <a:lstStyle/>
          <a:p>
            <a:pPr algn="ctr">
              <a:spcBef>
                <a:spcPct val="20000"/>
              </a:spcBef>
              <a:buFont typeface="Arial" charset="0"/>
              <a:buNone/>
            </a:pPr>
            <a:r>
              <a:rPr lang="el-GR" altLang="el-GR">
                <a:solidFill>
                  <a:schemeClr val="bg1"/>
                </a:solidFill>
                <a:latin typeface="Calibri" pitchFamily="34" charset="0"/>
              </a:rPr>
              <a:t>Προϋπολογισμός: 1.360,9 εκ</a:t>
            </a:r>
            <a:r>
              <a:rPr lang="el-GR" altLang="el-GR">
                <a:solidFill>
                  <a:schemeClr val="bg1"/>
                </a:solidFill>
              </a:rPr>
              <a:t>.</a:t>
            </a:r>
            <a:r>
              <a:rPr lang="el-GR" altLang="el-GR">
                <a:solidFill>
                  <a:schemeClr val="bg1"/>
                </a:solidFill>
                <a:latin typeface="Calibri" pitchFamily="34" charset="0"/>
              </a:rPr>
              <a:t> €</a:t>
            </a:r>
          </a:p>
        </p:txBody>
      </p:sp>
    </p:spTree>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 Θέση αριθμού διαφάνειας"/>
          <p:cNvSpPr>
            <a:spLocks noGrp="1"/>
          </p:cNvSpPr>
          <p:nvPr>
            <p:ph type="sldNum" sz="quarter" idx="12"/>
          </p:nvPr>
        </p:nvSpPr>
        <p:spPr/>
        <p:txBody>
          <a:bodyPr/>
          <a:lstStyle/>
          <a:p>
            <a:pPr>
              <a:defRPr/>
            </a:pPr>
            <a:fld id="{238A2C7A-5B89-4666-BFEF-59A31C209E52}" type="slidenum">
              <a:rPr lang="el-GR"/>
              <a:pPr>
                <a:defRPr/>
              </a:pPr>
              <a:t>3</a:t>
            </a:fld>
            <a:endParaRPr lang="el-GR"/>
          </a:p>
        </p:txBody>
      </p:sp>
      <p:sp>
        <p:nvSpPr>
          <p:cNvPr id="16386" name="1 - Τίτλος"/>
          <p:cNvSpPr>
            <a:spLocks noGrp="1"/>
          </p:cNvSpPr>
          <p:nvPr>
            <p:ph type="ctrTitle" idx="4294967295"/>
          </p:nvPr>
        </p:nvSpPr>
        <p:spPr>
          <a:xfrm>
            <a:off x="685800" y="1774825"/>
            <a:ext cx="7772400" cy="1225550"/>
          </a:xfrm>
        </p:spPr>
        <p:txBody>
          <a:bodyPr/>
          <a:lstStyle/>
          <a:p>
            <a:pPr eaLnBrk="1" hangingPunct="1"/>
            <a:endParaRPr lang="el-GR" smtClean="0"/>
          </a:p>
        </p:txBody>
      </p:sp>
      <p:sp>
        <p:nvSpPr>
          <p:cNvPr id="3" name="2 - Υπότιτλος"/>
          <p:cNvSpPr>
            <a:spLocks noGrp="1"/>
          </p:cNvSpPr>
          <p:nvPr>
            <p:ph type="subTitle" idx="4294967295"/>
          </p:nvPr>
        </p:nvSpPr>
        <p:spPr>
          <a:xfrm>
            <a:off x="1371600" y="3238500"/>
            <a:ext cx="6400800" cy="1460500"/>
          </a:xfrm>
        </p:spPr>
        <p:txBody>
          <a:bodyPr rtlCol="0">
            <a:normAutofit/>
          </a:bodyPr>
          <a:lstStyle/>
          <a:p>
            <a:pPr marL="0" indent="0" algn="ctr" eaLnBrk="1" fontAlgn="auto" hangingPunct="1">
              <a:spcAft>
                <a:spcPts val="0"/>
              </a:spcAft>
              <a:buFont typeface="Arial" pitchFamily="34" charset="0"/>
              <a:buNone/>
              <a:defRPr/>
            </a:pPr>
            <a:endParaRPr lang="el-GR">
              <a:solidFill>
                <a:schemeClr val="tx1">
                  <a:tint val="75000"/>
                </a:schemeClr>
              </a:solidFill>
            </a:endParaRPr>
          </a:p>
        </p:txBody>
      </p:sp>
      <p:pic>
        <p:nvPicPr>
          <p:cNvPr id="16388" name="7 - Εικόνα" descr="Slide 2.png"/>
          <p:cNvPicPr>
            <a:picLocks noChangeAspect="1"/>
          </p:cNvPicPr>
          <p:nvPr/>
        </p:nvPicPr>
        <p:blipFill>
          <a:blip r:embed="rId2"/>
          <a:srcRect/>
          <a:stretch>
            <a:fillRect/>
          </a:stretch>
        </p:blipFill>
        <p:spPr bwMode="auto">
          <a:xfrm>
            <a:off x="0" y="0"/>
            <a:ext cx="9144000" cy="5715000"/>
          </a:xfrm>
          <a:prstGeom prst="rect">
            <a:avLst/>
          </a:prstGeom>
          <a:noFill/>
          <a:ln w="9525">
            <a:noFill/>
            <a:miter lim="800000"/>
            <a:headEnd/>
            <a:tailEnd/>
          </a:ln>
        </p:spPr>
      </p:pic>
      <p:pic>
        <p:nvPicPr>
          <p:cNvPr id="16389" name="8 - Εικόνα" descr="logos.png"/>
          <p:cNvPicPr>
            <a:picLocks noChangeAspect="1"/>
          </p:cNvPicPr>
          <p:nvPr/>
        </p:nvPicPr>
        <p:blipFill>
          <a:blip r:embed="rId3"/>
          <a:srcRect/>
          <a:stretch>
            <a:fillRect/>
          </a:stretch>
        </p:blipFill>
        <p:spPr bwMode="auto">
          <a:xfrm>
            <a:off x="3276600" y="5089525"/>
            <a:ext cx="2590800" cy="492125"/>
          </a:xfrm>
          <a:prstGeom prst="rect">
            <a:avLst/>
          </a:prstGeom>
          <a:noFill/>
          <a:ln w="9525">
            <a:noFill/>
            <a:miter lim="800000"/>
            <a:headEnd/>
            <a:tailEnd/>
          </a:ln>
        </p:spPr>
      </p:pic>
      <p:pic>
        <p:nvPicPr>
          <p:cNvPr id="16390" name="9 - Εικόνα" descr="Header.png"/>
          <p:cNvPicPr>
            <a:picLocks noChangeAspect="1"/>
          </p:cNvPicPr>
          <p:nvPr/>
        </p:nvPicPr>
        <p:blipFill>
          <a:blip r:embed="rId4"/>
          <a:srcRect/>
          <a:stretch>
            <a:fillRect/>
          </a:stretch>
        </p:blipFill>
        <p:spPr bwMode="auto">
          <a:xfrm>
            <a:off x="1692275" y="20638"/>
            <a:ext cx="5832475" cy="860425"/>
          </a:xfrm>
          <a:prstGeom prst="rect">
            <a:avLst/>
          </a:prstGeom>
          <a:noFill/>
          <a:ln w="9525">
            <a:noFill/>
            <a:miter lim="800000"/>
            <a:headEnd/>
            <a:tailEnd/>
          </a:ln>
        </p:spPr>
      </p:pic>
      <p:sp>
        <p:nvSpPr>
          <p:cNvPr id="16391" name="Rectangle 10"/>
          <p:cNvSpPr>
            <a:spLocks noChangeArrowheads="1"/>
          </p:cNvSpPr>
          <p:nvPr/>
        </p:nvSpPr>
        <p:spPr bwMode="auto">
          <a:xfrm>
            <a:off x="250825" y="769938"/>
            <a:ext cx="8713788" cy="3889375"/>
          </a:xfrm>
          <a:prstGeom prst="rect">
            <a:avLst/>
          </a:prstGeom>
          <a:noFill/>
          <a:ln w="9525" algn="ctr">
            <a:noFill/>
            <a:miter lim="800000"/>
            <a:headEnd/>
            <a:tailEnd/>
          </a:ln>
        </p:spPr>
        <p:txBody>
          <a:bodyPr/>
          <a:lstStyle/>
          <a:p>
            <a:pPr marL="177800" indent="-177800">
              <a:buFont typeface="Wingdings" pitchFamily="2" charset="2"/>
              <a:buChar char="ü"/>
            </a:pPr>
            <a:r>
              <a:rPr lang="el-GR" b="1" i="1" dirty="0" err="1">
                <a:solidFill>
                  <a:srgbClr val="003399"/>
                </a:solidFill>
                <a:latin typeface="Calibri" pitchFamily="34" charset="0"/>
              </a:rPr>
              <a:t>ΕΠΑνΕΚ</a:t>
            </a:r>
            <a:r>
              <a:rPr lang="el-GR" b="1" i="1" dirty="0">
                <a:solidFill>
                  <a:srgbClr val="003399"/>
                </a:solidFill>
                <a:latin typeface="Calibri" pitchFamily="34" charset="0"/>
              </a:rPr>
              <a:t>: σηματοδοτεί τη στροφή </a:t>
            </a:r>
            <a:r>
              <a:rPr lang="el-GR" b="1" i="1" dirty="0" smtClean="0">
                <a:solidFill>
                  <a:srgbClr val="003399"/>
                </a:solidFill>
                <a:latin typeface="Calibri" pitchFamily="34" charset="0"/>
              </a:rPr>
              <a:t>σε ένα νέο </a:t>
            </a:r>
            <a:r>
              <a:rPr lang="el-GR" b="1" i="1" dirty="0">
                <a:solidFill>
                  <a:srgbClr val="003399"/>
                </a:solidFill>
                <a:latin typeface="Calibri" pitchFamily="34" charset="0"/>
              </a:rPr>
              <a:t>αναπτυξιακό πρότυπο της χώρας, </a:t>
            </a:r>
            <a:r>
              <a:rPr lang="el-GR" b="1" i="1" dirty="0" smtClean="0">
                <a:solidFill>
                  <a:srgbClr val="003399"/>
                </a:solidFill>
                <a:latin typeface="Calibri" pitchFamily="34" charset="0"/>
              </a:rPr>
              <a:t/>
            </a:r>
            <a:br>
              <a:rPr lang="el-GR" b="1" i="1" dirty="0" smtClean="0">
                <a:solidFill>
                  <a:srgbClr val="003399"/>
                </a:solidFill>
                <a:latin typeface="Calibri" pitchFamily="34" charset="0"/>
              </a:rPr>
            </a:br>
            <a:r>
              <a:rPr lang="el-GR" b="1" i="1" dirty="0" smtClean="0">
                <a:solidFill>
                  <a:srgbClr val="003399"/>
                </a:solidFill>
                <a:latin typeface="Calibri" pitchFamily="34" charset="0"/>
              </a:rPr>
              <a:t>το </a:t>
            </a:r>
            <a:r>
              <a:rPr lang="el-GR" b="1" i="1" dirty="0">
                <a:solidFill>
                  <a:srgbClr val="003399"/>
                </a:solidFill>
                <a:latin typeface="Calibri" pitchFamily="34" charset="0"/>
              </a:rPr>
              <a:t>οποίο υποστηρίζεται από το νέο ΕΣΠΑ 2014-2020</a:t>
            </a:r>
          </a:p>
          <a:p>
            <a:pPr marL="177800" indent="-177800">
              <a:buFont typeface="Wingdings" pitchFamily="2" charset="2"/>
              <a:buChar char="ü"/>
            </a:pPr>
            <a:endParaRPr lang="en-US" b="1" i="1" dirty="0">
              <a:solidFill>
                <a:srgbClr val="003399"/>
              </a:solidFill>
              <a:latin typeface="Calibri" pitchFamily="34" charset="0"/>
            </a:endParaRPr>
          </a:p>
          <a:p>
            <a:pPr marL="177800" indent="-177800">
              <a:buFont typeface="Wingdings" pitchFamily="2" charset="2"/>
              <a:buChar char="ü"/>
            </a:pPr>
            <a:r>
              <a:rPr lang="el-GR" b="1" i="1" dirty="0">
                <a:solidFill>
                  <a:srgbClr val="003399"/>
                </a:solidFill>
                <a:latin typeface="Calibri" pitchFamily="34" charset="0"/>
              </a:rPr>
              <a:t>Πρόγραμμα «σημαιοφόρος» της ανάπτυξης, της εξωστρέφειας &amp; της καινοτομίας στο νέο ΕΣΠΑ </a:t>
            </a:r>
            <a:r>
              <a:rPr lang="el-GR" b="1" i="1" dirty="0">
                <a:solidFill>
                  <a:srgbClr val="003399"/>
                </a:solidFill>
                <a:latin typeface="Calibri" pitchFamily="34" charset="0"/>
                <a:sym typeface="Wingdings" pitchFamily="2" charset="2"/>
              </a:rPr>
              <a:t></a:t>
            </a:r>
            <a:r>
              <a:rPr lang="el-GR" b="1" i="1" dirty="0">
                <a:solidFill>
                  <a:srgbClr val="003399"/>
                </a:solidFill>
                <a:latin typeface="Calibri" pitchFamily="34" charset="0"/>
              </a:rPr>
              <a:t> επικεντρώνεται σε εννέα (9) τομείς προτεραιότητας (</a:t>
            </a:r>
            <a:r>
              <a:rPr lang="el-GR" i="1" dirty="0" err="1">
                <a:solidFill>
                  <a:srgbClr val="003399"/>
                </a:solidFill>
                <a:latin typeface="Calibri" pitchFamily="34" charset="0"/>
              </a:rPr>
              <a:t>Αγροδιατροφή</a:t>
            </a:r>
            <a:r>
              <a:rPr lang="el-GR" i="1" dirty="0">
                <a:solidFill>
                  <a:srgbClr val="003399"/>
                </a:solidFill>
                <a:latin typeface="Calibri" pitchFamily="34" charset="0"/>
              </a:rPr>
              <a:t> / Βιομηχανία τροφίμων, Ενέργεια, Εφοδιαστική Αλυσίδα, Πολιτιστικές &amp; Δημιουργικές Βιομηχανίες, Περιβάλλον, Τουρισμός, ΤΠΕ, Υγεία, Υλικά – Κατασκευές</a:t>
            </a:r>
            <a:r>
              <a:rPr lang="el-GR" b="1" i="1" dirty="0">
                <a:solidFill>
                  <a:srgbClr val="003399"/>
                </a:solidFill>
                <a:latin typeface="Calibri" pitchFamily="34" charset="0"/>
              </a:rPr>
              <a:t>)</a:t>
            </a:r>
          </a:p>
          <a:p>
            <a:pPr marL="177800" indent="-177800">
              <a:buFont typeface="Wingdings" pitchFamily="2" charset="2"/>
              <a:buNone/>
            </a:pPr>
            <a:endParaRPr lang="el-GR" b="1" i="1" dirty="0">
              <a:solidFill>
                <a:srgbClr val="003399"/>
              </a:solidFill>
              <a:latin typeface="Calibri" pitchFamily="34" charset="0"/>
            </a:endParaRPr>
          </a:p>
          <a:p>
            <a:pPr marL="177800" indent="-177800">
              <a:buFont typeface="Wingdings" pitchFamily="2" charset="2"/>
              <a:buChar char="ü"/>
            </a:pPr>
            <a:r>
              <a:rPr lang="el-GR" b="1" i="1" dirty="0">
                <a:solidFill>
                  <a:srgbClr val="003399"/>
                </a:solidFill>
                <a:latin typeface="Calibri" pitchFamily="34" charset="0"/>
              </a:rPr>
              <a:t>Εστίαση των επενδύσεων σε κλάδους με υψηλή προστιθέμενη αξία για την οικονομία και με δυνατότητα δημιουργίας βιώσιμων θέσεων απασχόλησης, με ιδιαίτερη έμφαση στην υποστήριξη των εξωστρεφών επιχειρήσεων</a:t>
            </a:r>
          </a:p>
          <a:p>
            <a:pPr marL="177800" indent="-177800">
              <a:buFont typeface="Wingdings" pitchFamily="2" charset="2"/>
              <a:buChar char="ü"/>
            </a:pPr>
            <a:endParaRPr lang="el-GR" b="1" i="1" dirty="0">
              <a:solidFill>
                <a:srgbClr val="003399"/>
              </a:solidFill>
              <a:latin typeface="Calibri" pitchFamily="34" charset="0"/>
            </a:endParaRPr>
          </a:p>
          <a:p>
            <a:pPr marL="177800" indent="-177800">
              <a:buFont typeface="Wingdings" pitchFamily="2" charset="2"/>
              <a:buChar char="ü"/>
            </a:pPr>
            <a:r>
              <a:rPr lang="el-GR" b="1" i="1" dirty="0">
                <a:solidFill>
                  <a:srgbClr val="003399"/>
                </a:solidFill>
                <a:latin typeface="Calibri" pitchFamily="34" charset="0"/>
              </a:rPr>
              <a:t>Ποσοστό ~ 25% των πόρων του νέου ΕΣΠΑ</a:t>
            </a:r>
            <a:r>
              <a:rPr lang="en-US" b="1" i="1" dirty="0">
                <a:solidFill>
                  <a:srgbClr val="003399"/>
                </a:solidFill>
                <a:latin typeface="Calibri" pitchFamily="34" charset="0"/>
              </a:rPr>
              <a:t> 2014-2020</a:t>
            </a:r>
            <a:r>
              <a:rPr lang="el-GR" b="1" i="1" dirty="0">
                <a:solidFill>
                  <a:srgbClr val="003399"/>
                </a:solidFill>
                <a:latin typeface="Calibri" pitchFamily="34" charset="0"/>
              </a:rPr>
              <a:t> (εξαιρουμένων ΕΓΤΑΑ &amp; ΕΤΘΑ)</a:t>
            </a:r>
          </a:p>
          <a:p>
            <a:pPr marL="177800" indent="-177800">
              <a:buFont typeface="Wingdings" pitchFamily="2" charset="2"/>
              <a:buChar char="ü"/>
            </a:pPr>
            <a:endParaRPr lang="el-GR" b="1" i="1" dirty="0">
              <a:solidFill>
                <a:srgbClr val="003399"/>
              </a:solidFill>
              <a:latin typeface="Calibri" pitchFamily="34" charset="0"/>
            </a:endParaRPr>
          </a:p>
          <a:p>
            <a:pPr marL="177800" indent="-177800">
              <a:buFont typeface="Wingdings" pitchFamily="2" charset="2"/>
              <a:buChar char="ü"/>
            </a:pPr>
            <a:r>
              <a:rPr lang="el-GR" b="1" i="1" dirty="0" err="1">
                <a:solidFill>
                  <a:srgbClr val="003399"/>
                </a:solidFill>
                <a:latin typeface="Calibri" pitchFamily="34" charset="0"/>
              </a:rPr>
              <a:t>Πολυτομεακό</a:t>
            </a:r>
            <a:r>
              <a:rPr lang="el-GR" b="1" i="1" dirty="0">
                <a:solidFill>
                  <a:srgbClr val="003399"/>
                </a:solidFill>
                <a:latin typeface="Calibri" pitchFamily="34" charset="0"/>
              </a:rPr>
              <a:t>, αλλά και </a:t>
            </a:r>
            <a:r>
              <a:rPr lang="el-GR" b="1" i="1" dirty="0" err="1">
                <a:solidFill>
                  <a:srgbClr val="003399"/>
                </a:solidFill>
                <a:latin typeface="Calibri" pitchFamily="34" charset="0"/>
              </a:rPr>
              <a:t>πολυταμειακό</a:t>
            </a:r>
            <a:endParaRPr lang="el-GR" b="1" i="1" dirty="0">
              <a:solidFill>
                <a:srgbClr val="003399"/>
              </a:solidFill>
              <a:latin typeface="Calibri" pitchFamily="34" charset="0"/>
            </a:endParaRPr>
          </a:p>
        </p:txBody>
      </p:sp>
    </p:spTree>
  </p:cSld>
  <p:clrMapOvr>
    <a:masterClrMapping/>
  </p:clrMapOvr>
  <p:transition spd="med">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6223000" y="5204354"/>
            <a:ext cx="177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900"/>
              </a:spcAft>
              <a:buClr>
                <a:schemeClr val="tx1"/>
              </a:buClr>
              <a:defRPr sz="2000">
                <a:solidFill>
                  <a:schemeClr val="tx1"/>
                </a:solidFill>
                <a:latin typeface="Georgia" panose="02040502050405020303" pitchFamily="18" charset="0"/>
              </a:defRPr>
            </a:lvl1pPr>
            <a:lvl2pPr marL="742950" indent="-285750">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2pPr>
            <a:lvl3pPr marL="1143000" indent="-228600">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3pPr>
            <a:lvl4pPr marL="1600200" indent="-228600">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4pPr>
            <a:lvl5pPr marL="2057400" indent="-228600">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5pPr>
            <a:lvl6pPr marL="2514600" indent="-228600" eaLnBrk="0" fontAlgn="base" hangingPunct="0">
              <a:spcBef>
                <a:spcPct val="0"/>
              </a:spcBef>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6pPr>
            <a:lvl7pPr marL="2971800" indent="-228600" eaLnBrk="0" fontAlgn="base" hangingPunct="0">
              <a:spcBef>
                <a:spcPct val="0"/>
              </a:spcBef>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7pPr>
            <a:lvl8pPr marL="3429000" indent="-228600" eaLnBrk="0" fontAlgn="base" hangingPunct="0">
              <a:spcBef>
                <a:spcPct val="0"/>
              </a:spcBef>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8pPr>
            <a:lvl9pPr marL="3886200" indent="-228600" eaLnBrk="0" fontAlgn="base" hangingPunct="0">
              <a:spcBef>
                <a:spcPct val="0"/>
              </a:spcBef>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9pPr>
          </a:lstStyle>
          <a:p>
            <a:pPr algn="r" eaLnBrk="1" hangingPunct="1">
              <a:spcAft>
                <a:spcPct val="0"/>
              </a:spcAft>
              <a:buClrTx/>
            </a:pPr>
            <a:fld id="{BC38FB2D-2DA3-4CE4-9016-6080D1967AAB}" type="slidenum">
              <a:rPr lang="el-GR" altLang="el-GR" sz="1167">
                <a:latin typeface="Arial" panose="020B0604020202020204" pitchFamily="34" charset="0"/>
              </a:rPr>
              <a:pPr algn="r" eaLnBrk="1" hangingPunct="1">
                <a:spcAft>
                  <a:spcPct val="0"/>
                </a:spcAft>
                <a:buClrTx/>
              </a:pPr>
              <a:t>30</a:t>
            </a:fld>
            <a:endParaRPr lang="el-GR" altLang="el-GR" sz="1167">
              <a:latin typeface="Arial" panose="020B0604020202020204" pitchFamily="34" charset="0"/>
            </a:endParaRPr>
          </a:p>
        </p:txBody>
      </p:sp>
      <p:sp>
        <p:nvSpPr>
          <p:cNvPr id="15" name="Rectangle 2"/>
          <p:cNvSpPr>
            <a:spLocks noChangeArrowheads="1"/>
          </p:cNvSpPr>
          <p:nvPr/>
        </p:nvSpPr>
        <p:spPr bwMode="auto">
          <a:xfrm>
            <a:off x="1992313" y="996157"/>
            <a:ext cx="6240198" cy="480218"/>
          </a:xfrm>
          <a:prstGeom prst="rect">
            <a:avLst/>
          </a:prstGeom>
          <a:solidFill>
            <a:schemeClr val="bg1">
              <a:lumMod val="95000"/>
            </a:schemeClr>
          </a:solidFill>
          <a:ln w="6350">
            <a:solidFill>
              <a:srgbClr val="000000"/>
            </a:solidFill>
            <a:miter lim="800000"/>
            <a:headEnd/>
            <a:tailEnd/>
          </a:ln>
        </p:spPr>
        <p:txBody>
          <a:bodyPr lIns="52593" tIns="52593" rIns="52593" bIns="52593" anchor="ctr"/>
          <a:lstStyle/>
          <a:p>
            <a:pPr marL="265113" indent="-265113" eaLnBrk="1" hangingPunct="1">
              <a:lnSpc>
                <a:spcPct val="120000"/>
              </a:lnSpc>
              <a:buSzPct val="90000"/>
              <a:defRPr/>
            </a:pPr>
            <a:r>
              <a:rPr lang="el-GR" sz="1000" dirty="0"/>
              <a:t>3.1. Αναβάθμιση ή/και ανάπτυξη υποδομών έρευνας και καινοτομίας για τη βελτίωση της καινοτομικής ικανότητας της χώρας για τη στήριξη της επιχειρηματικότητας </a:t>
            </a:r>
            <a:endParaRPr lang="en-US" sz="1000" dirty="0"/>
          </a:p>
        </p:txBody>
      </p:sp>
      <p:sp>
        <p:nvSpPr>
          <p:cNvPr id="19" name="Right Arrow 18"/>
          <p:cNvSpPr/>
          <p:nvPr/>
        </p:nvSpPr>
        <p:spPr bwMode="ltGray">
          <a:xfrm>
            <a:off x="1631157" y="1148292"/>
            <a:ext cx="300302" cy="209021"/>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l-GR" sz="1000">
                <a:solidFill>
                  <a:schemeClr val="tx1"/>
                </a:solidFill>
                <a:effectLst>
                  <a:outerShdw blurRad="38100" dist="38100" dir="2700000" algn="tl">
                    <a:srgbClr val="C0C0C0"/>
                  </a:outerShdw>
                </a:effectLst>
              </a:rPr>
              <a:t>1</a:t>
            </a:r>
            <a:r>
              <a:rPr lang="en-US" sz="1000">
                <a:solidFill>
                  <a:schemeClr val="tx1"/>
                </a:solidFill>
                <a:effectLst>
                  <a:outerShdw blurRad="38100" dist="38100" dir="2700000" algn="tl">
                    <a:srgbClr val="C0C0C0"/>
                  </a:outerShdw>
                </a:effectLst>
              </a:rPr>
              <a:t>a</a:t>
            </a:r>
            <a:endParaRPr lang="el-GR" sz="1000">
              <a:solidFill>
                <a:schemeClr val="tx1"/>
              </a:solidFill>
              <a:effectLst>
                <a:outerShdw blurRad="38100" dist="38100" dir="2700000" algn="tl">
                  <a:srgbClr val="C0C0C0"/>
                </a:outerShdw>
              </a:effectLst>
            </a:endParaRPr>
          </a:p>
        </p:txBody>
      </p:sp>
      <p:sp>
        <p:nvSpPr>
          <p:cNvPr id="30725" name="Rectangle 2"/>
          <p:cNvSpPr>
            <a:spLocks noChangeArrowheads="1"/>
          </p:cNvSpPr>
          <p:nvPr/>
        </p:nvSpPr>
        <p:spPr bwMode="auto">
          <a:xfrm rot="-5400000">
            <a:off x="-677994" y="2646495"/>
            <a:ext cx="3959489" cy="420688"/>
          </a:xfrm>
          <a:prstGeom prst="rect">
            <a:avLst/>
          </a:prstGeom>
          <a:solidFill>
            <a:srgbClr val="993366"/>
          </a:solidFill>
          <a:ln w="6350" algn="ctr">
            <a:solidFill>
              <a:srgbClr val="000000"/>
            </a:solidFill>
            <a:miter lim="800000"/>
            <a:headEnd/>
            <a:tailEnd/>
          </a:ln>
        </p:spPr>
        <p:txBody>
          <a:bodyPr lIns="52593" tIns="52593" rIns="52593" bIns="52593" anchor="ctr"/>
          <a:lstStyle>
            <a:lvl1pPr>
              <a:spcAft>
                <a:spcPts val="900"/>
              </a:spcAft>
              <a:buClr>
                <a:schemeClr val="tx1"/>
              </a:buClr>
              <a:defRPr sz="2000">
                <a:solidFill>
                  <a:schemeClr val="tx1"/>
                </a:solidFill>
                <a:latin typeface="Georgia" panose="02040502050405020303" pitchFamily="18" charset="0"/>
              </a:defRPr>
            </a:lvl1pPr>
            <a:lvl2pPr marL="742950" indent="-285750">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2pPr>
            <a:lvl3pPr marL="1143000" indent="-228600">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3pPr>
            <a:lvl4pPr marL="1600200" indent="-228600">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4pPr>
            <a:lvl5pPr marL="2057400" indent="-228600">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5pPr>
            <a:lvl6pPr marL="2514600" indent="-228600" eaLnBrk="0" fontAlgn="base" hangingPunct="0">
              <a:spcBef>
                <a:spcPct val="0"/>
              </a:spcBef>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6pPr>
            <a:lvl7pPr marL="2971800" indent="-228600" eaLnBrk="0" fontAlgn="base" hangingPunct="0">
              <a:spcBef>
                <a:spcPct val="0"/>
              </a:spcBef>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7pPr>
            <a:lvl8pPr marL="3429000" indent="-228600" eaLnBrk="0" fontAlgn="base" hangingPunct="0">
              <a:spcBef>
                <a:spcPct val="0"/>
              </a:spcBef>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8pPr>
            <a:lvl9pPr marL="3886200" indent="-228600" eaLnBrk="0" fontAlgn="base" hangingPunct="0">
              <a:spcBef>
                <a:spcPct val="0"/>
              </a:spcBef>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9pPr>
          </a:lstStyle>
          <a:p>
            <a:pPr algn="ctr">
              <a:spcBef>
                <a:spcPts val="500"/>
              </a:spcBef>
              <a:spcAft>
                <a:spcPct val="0"/>
              </a:spcAft>
              <a:buClrTx/>
              <a:buSzPct val="90000"/>
            </a:pPr>
            <a:r>
              <a:rPr lang="el-GR" altLang="el-GR" sz="1000">
                <a:solidFill>
                  <a:schemeClr val="bg1"/>
                </a:solidFill>
                <a:cs typeface="Arial" panose="020B0604020202020204" pitchFamily="34" charset="0"/>
              </a:rPr>
              <a:t>Άξον</a:t>
            </a:r>
            <a:r>
              <a:rPr lang="el-GR" altLang="el-GR" sz="1000">
                <a:solidFill>
                  <a:schemeClr val="bg1"/>
                </a:solidFill>
                <a:latin typeface="Arial" panose="020B0604020202020204" pitchFamily="34" charset="0"/>
                <a:cs typeface="Arial" panose="020B0604020202020204" pitchFamily="34" charset="0"/>
              </a:rPr>
              <a:t>ε</a:t>
            </a:r>
            <a:r>
              <a:rPr lang="el-GR" altLang="el-GR" sz="1000">
                <a:solidFill>
                  <a:schemeClr val="bg1"/>
                </a:solidFill>
                <a:cs typeface="Arial" panose="020B0604020202020204" pitchFamily="34" charset="0"/>
              </a:rPr>
              <a:t>ς Προτεραιότητας 03 &amp; 03Σ:</a:t>
            </a:r>
            <a:br>
              <a:rPr lang="el-GR" altLang="el-GR" sz="1000">
                <a:solidFill>
                  <a:schemeClr val="bg1"/>
                </a:solidFill>
                <a:cs typeface="Arial" panose="020B0604020202020204" pitchFamily="34" charset="0"/>
              </a:rPr>
            </a:br>
            <a:r>
              <a:rPr lang="el-GR" altLang="el-GR" sz="1000">
                <a:solidFill>
                  <a:schemeClr val="bg1"/>
                </a:solidFill>
                <a:cs typeface="Arial" panose="020B0604020202020204" pitchFamily="34" charset="0"/>
              </a:rPr>
              <a:t> Ανάπτυξη μηχανισμών στήριξης της επιχειρηματικότητας</a:t>
            </a:r>
          </a:p>
        </p:txBody>
      </p:sp>
      <p:sp>
        <p:nvSpPr>
          <p:cNvPr id="30" name="Right Arrow 29"/>
          <p:cNvSpPr/>
          <p:nvPr/>
        </p:nvSpPr>
        <p:spPr bwMode="ltGray">
          <a:xfrm>
            <a:off x="1631157" y="1625865"/>
            <a:ext cx="300302" cy="210343"/>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l-GR" sz="1000">
                <a:solidFill>
                  <a:schemeClr val="tx1"/>
                </a:solidFill>
                <a:effectLst>
                  <a:outerShdw blurRad="38100" dist="38100" dir="2700000" algn="tl">
                    <a:srgbClr val="C0C0C0"/>
                  </a:outerShdw>
                </a:effectLst>
              </a:rPr>
              <a:t>2</a:t>
            </a:r>
            <a:r>
              <a:rPr lang="en-US" sz="1000">
                <a:solidFill>
                  <a:schemeClr val="tx1"/>
                </a:solidFill>
                <a:effectLst>
                  <a:outerShdw blurRad="38100" dist="38100" dir="2700000" algn="tl">
                    <a:srgbClr val="C0C0C0"/>
                  </a:outerShdw>
                </a:effectLst>
              </a:rPr>
              <a:t>a</a:t>
            </a:r>
            <a:endParaRPr lang="el-GR" sz="1000">
              <a:solidFill>
                <a:schemeClr val="tx1"/>
              </a:solidFill>
              <a:effectLst>
                <a:outerShdw blurRad="38100" dist="38100" dir="2700000" algn="tl">
                  <a:srgbClr val="C0C0C0"/>
                </a:outerShdw>
              </a:effectLst>
            </a:endParaRPr>
          </a:p>
        </p:txBody>
      </p:sp>
      <p:sp>
        <p:nvSpPr>
          <p:cNvPr id="13" name="Rectangle 2"/>
          <p:cNvSpPr>
            <a:spLocks noChangeArrowheads="1"/>
          </p:cNvSpPr>
          <p:nvPr/>
        </p:nvSpPr>
        <p:spPr bwMode="auto">
          <a:xfrm>
            <a:off x="1990990" y="1535907"/>
            <a:ext cx="6241521" cy="361156"/>
          </a:xfrm>
          <a:prstGeom prst="rect">
            <a:avLst/>
          </a:prstGeom>
          <a:solidFill>
            <a:schemeClr val="bg1">
              <a:lumMod val="95000"/>
            </a:schemeClr>
          </a:solidFill>
          <a:ln w="6350">
            <a:solidFill>
              <a:srgbClr val="000000"/>
            </a:solidFill>
            <a:miter lim="800000"/>
            <a:headEnd/>
            <a:tailEnd/>
          </a:ln>
        </p:spPr>
        <p:txBody>
          <a:bodyPr lIns="52593" tIns="52593" rIns="52593" bIns="52593" anchor="ctr"/>
          <a:lstStyle/>
          <a:p>
            <a:pPr eaLnBrk="1" hangingPunct="1">
              <a:lnSpc>
                <a:spcPct val="120000"/>
              </a:lnSpc>
              <a:buSzPct val="90000"/>
              <a:defRPr/>
            </a:pPr>
            <a:r>
              <a:rPr lang="el-GR" sz="1000" dirty="0">
                <a:cs typeface="Arial" charset="0"/>
              </a:rPr>
              <a:t>3.2. Επέκταση υποδομών ευρυζωνικών υπηρεσιών και δικτύων υψηλών ταχυτήτων</a:t>
            </a:r>
            <a:endParaRPr lang="en-US" sz="1000" dirty="0"/>
          </a:p>
        </p:txBody>
      </p:sp>
      <p:sp>
        <p:nvSpPr>
          <p:cNvPr id="17" name="Rectangle 2"/>
          <p:cNvSpPr>
            <a:spLocks noChangeArrowheads="1"/>
          </p:cNvSpPr>
          <p:nvPr/>
        </p:nvSpPr>
        <p:spPr bwMode="auto">
          <a:xfrm>
            <a:off x="1990990" y="2377282"/>
            <a:ext cx="6241521" cy="359833"/>
          </a:xfrm>
          <a:prstGeom prst="rect">
            <a:avLst/>
          </a:prstGeom>
          <a:solidFill>
            <a:schemeClr val="bg1">
              <a:lumMod val="95000"/>
            </a:schemeClr>
          </a:solidFill>
          <a:ln w="6350">
            <a:solidFill>
              <a:srgbClr val="000000"/>
            </a:solidFill>
            <a:miter lim="800000"/>
            <a:headEnd/>
            <a:tailEnd/>
          </a:ln>
        </p:spPr>
        <p:txBody>
          <a:bodyPr lIns="52593" tIns="52593" rIns="52593" bIns="52593" anchor="ctr"/>
          <a:lstStyle/>
          <a:p>
            <a:pPr marL="265113" indent="-265113" eaLnBrk="1" hangingPunct="1">
              <a:lnSpc>
                <a:spcPct val="120000"/>
              </a:lnSpc>
              <a:buSzPct val="90000"/>
              <a:defRPr/>
            </a:pPr>
            <a:r>
              <a:rPr lang="el-GR" sz="1000" dirty="0"/>
              <a:t>3.4. Εξοικονόμηση ενέργειας και αύξηση ενεργειακής απόδοσης με ενεργειακή αναβάθμιση </a:t>
            </a:r>
            <a:r>
              <a:rPr lang="el-GR" sz="1000" dirty="0" smtClean="0"/>
              <a:t>του</a:t>
            </a:r>
            <a:r>
              <a:rPr lang="en-US" sz="1000" dirty="0" smtClean="0"/>
              <a:t> </a:t>
            </a:r>
            <a:r>
              <a:rPr lang="el-GR" sz="1000" dirty="0" smtClean="0"/>
              <a:t>κτιριακού </a:t>
            </a:r>
            <a:r>
              <a:rPr lang="el-GR" sz="1000" dirty="0"/>
              <a:t>αποθέματος στις δημόσιες υποδομές και στο τομέα της στέγασης</a:t>
            </a:r>
            <a:endParaRPr lang="en-US" sz="1000" dirty="0"/>
          </a:p>
        </p:txBody>
      </p:sp>
      <p:sp>
        <p:nvSpPr>
          <p:cNvPr id="20" name="Rectangle 2"/>
          <p:cNvSpPr>
            <a:spLocks noChangeArrowheads="1"/>
          </p:cNvSpPr>
          <p:nvPr/>
        </p:nvSpPr>
        <p:spPr bwMode="auto">
          <a:xfrm>
            <a:off x="1990990" y="1956594"/>
            <a:ext cx="6241521" cy="359833"/>
          </a:xfrm>
          <a:prstGeom prst="rect">
            <a:avLst/>
          </a:prstGeom>
          <a:solidFill>
            <a:schemeClr val="bg1">
              <a:lumMod val="95000"/>
            </a:schemeClr>
          </a:solidFill>
          <a:ln w="6350">
            <a:solidFill>
              <a:srgbClr val="000000"/>
            </a:solidFill>
            <a:miter lim="800000"/>
            <a:headEnd/>
            <a:tailEnd/>
          </a:ln>
        </p:spPr>
        <p:txBody>
          <a:bodyPr lIns="52593" tIns="52593" rIns="52593" bIns="52593" anchor="ctr"/>
          <a:lstStyle/>
          <a:p>
            <a:pPr marL="265113" indent="-265113" eaLnBrk="1" hangingPunct="1">
              <a:lnSpc>
                <a:spcPct val="120000"/>
              </a:lnSpc>
              <a:buSzPct val="90000"/>
              <a:defRPr/>
            </a:pPr>
            <a:r>
              <a:rPr lang="el-GR" sz="1000" dirty="0"/>
              <a:t>3.3. Εξοικονόμηση ενέργειας και αύξηση ενεργειακής απόδοσης με ενεργειακή αναβάθμιση του κτιριακού αποθέματος και της λειτουργίας των επιχειρήσεων</a:t>
            </a:r>
            <a:endParaRPr lang="en-US" sz="1000" dirty="0"/>
          </a:p>
        </p:txBody>
      </p:sp>
      <p:sp>
        <p:nvSpPr>
          <p:cNvPr id="21" name="Rectangle 2"/>
          <p:cNvSpPr>
            <a:spLocks noChangeArrowheads="1"/>
          </p:cNvSpPr>
          <p:nvPr/>
        </p:nvSpPr>
        <p:spPr bwMode="auto">
          <a:xfrm>
            <a:off x="1990990" y="2796646"/>
            <a:ext cx="6241521" cy="359833"/>
          </a:xfrm>
          <a:prstGeom prst="rect">
            <a:avLst/>
          </a:prstGeom>
          <a:solidFill>
            <a:schemeClr val="bg1">
              <a:lumMod val="95000"/>
            </a:schemeClr>
          </a:solidFill>
          <a:ln w="6350">
            <a:solidFill>
              <a:srgbClr val="000000"/>
            </a:solidFill>
            <a:miter lim="800000"/>
            <a:headEnd/>
            <a:tailEnd/>
          </a:ln>
        </p:spPr>
        <p:txBody>
          <a:bodyPr lIns="52593" tIns="52593" rIns="52593" bIns="52593" anchor="ctr"/>
          <a:lstStyle/>
          <a:p>
            <a:pPr marL="265113" indent="-265113" eaLnBrk="1" hangingPunct="1">
              <a:lnSpc>
                <a:spcPct val="120000"/>
              </a:lnSpc>
              <a:buSzPct val="90000"/>
              <a:defRPr/>
            </a:pPr>
            <a:r>
              <a:rPr lang="el-GR" sz="1000" dirty="0">
                <a:cs typeface="Arial" charset="0"/>
              </a:rPr>
              <a:t>3.5. Ανάπτυξη ή /και προώθηση οικονομικής δραστηριότητας που βασίζεται στο φυσικό κεφάλαιο </a:t>
            </a:r>
            <a:r>
              <a:rPr lang="el-GR" sz="1000" dirty="0" smtClean="0">
                <a:cs typeface="Arial" charset="0"/>
              </a:rPr>
              <a:t>και</a:t>
            </a:r>
            <a:r>
              <a:rPr lang="en-US" sz="1000" dirty="0" smtClean="0">
                <a:cs typeface="Arial" charset="0"/>
              </a:rPr>
              <a:t> </a:t>
            </a:r>
            <a:r>
              <a:rPr lang="el-GR" sz="1000" dirty="0" smtClean="0">
                <a:cs typeface="Arial" charset="0"/>
              </a:rPr>
              <a:t>στην </a:t>
            </a:r>
            <a:r>
              <a:rPr lang="el-GR" sz="1000" dirty="0">
                <a:cs typeface="Arial" charset="0"/>
              </a:rPr>
              <a:t>πολιτιστική κληρονομιά της Ελλάδος με επίκεντρο το τομέα του Τουρισμού</a:t>
            </a:r>
            <a:endParaRPr lang="en-US" sz="1000" dirty="0">
              <a:cs typeface="Arial" charset="0"/>
            </a:endParaRPr>
          </a:p>
        </p:txBody>
      </p:sp>
      <p:sp>
        <p:nvSpPr>
          <p:cNvPr id="24" name="Right Arrow 23"/>
          <p:cNvSpPr/>
          <p:nvPr/>
        </p:nvSpPr>
        <p:spPr bwMode="ltGray">
          <a:xfrm>
            <a:off x="1631157" y="2436813"/>
            <a:ext cx="300302" cy="209021"/>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l-GR" sz="1000">
                <a:solidFill>
                  <a:schemeClr val="tx1"/>
                </a:solidFill>
                <a:effectLst>
                  <a:outerShdw blurRad="38100" dist="38100" dir="2700000" algn="tl">
                    <a:srgbClr val="C0C0C0"/>
                  </a:outerShdw>
                </a:effectLst>
              </a:rPr>
              <a:t>4</a:t>
            </a:r>
            <a:r>
              <a:rPr lang="en-US" sz="1000">
                <a:solidFill>
                  <a:schemeClr val="tx1"/>
                </a:solidFill>
                <a:effectLst>
                  <a:outerShdw blurRad="38100" dist="38100" dir="2700000" algn="tl">
                    <a:srgbClr val="C0C0C0"/>
                  </a:outerShdw>
                </a:effectLst>
              </a:rPr>
              <a:t>c</a:t>
            </a:r>
            <a:endParaRPr lang="el-GR" sz="1000">
              <a:solidFill>
                <a:schemeClr val="tx1"/>
              </a:solidFill>
              <a:effectLst>
                <a:outerShdw blurRad="38100" dist="38100" dir="2700000" algn="tl">
                  <a:srgbClr val="C0C0C0"/>
                </a:outerShdw>
              </a:effectLst>
            </a:endParaRPr>
          </a:p>
        </p:txBody>
      </p:sp>
      <p:sp>
        <p:nvSpPr>
          <p:cNvPr id="27" name="Right Arrow 26"/>
          <p:cNvSpPr/>
          <p:nvPr/>
        </p:nvSpPr>
        <p:spPr bwMode="ltGray">
          <a:xfrm>
            <a:off x="1631157" y="2016126"/>
            <a:ext cx="300302" cy="210344"/>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l-GR" sz="1000">
                <a:solidFill>
                  <a:schemeClr val="tx1"/>
                </a:solidFill>
                <a:effectLst>
                  <a:outerShdw blurRad="38100" dist="38100" dir="2700000" algn="tl">
                    <a:srgbClr val="C0C0C0"/>
                  </a:outerShdw>
                </a:effectLst>
              </a:rPr>
              <a:t>4</a:t>
            </a:r>
            <a:r>
              <a:rPr lang="en-US" sz="1000">
                <a:solidFill>
                  <a:schemeClr val="tx1"/>
                </a:solidFill>
                <a:effectLst>
                  <a:outerShdw blurRad="38100" dist="38100" dir="2700000" algn="tl">
                    <a:srgbClr val="C0C0C0"/>
                  </a:outerShdw>
                </a:effectLst>
              </a:rPr>
              <a:t>b</a:t>
            </a:r>
            <a:endParaRPr lang="el-GR" sz="1000">
              <a:solidFill>
                <a:schemeClr val="tx1"/>
              </a:solidFill>
              <a:effectLst>
                <a:outerShdw blurRad="38100" dist="38100" dir="2700000" algn="tl">
                  <a:srgbClr val="C0C0C0"/>
                </a:outerShdw>
              </a:effectLst>
            </a:endParaRPr>
          </a:p>
        </p:txBody>
      </p:sp>
      <p:sp>
        <p:nvSpPr>
          <p:cNvPr id="28" name="Right Arrow 27"/>
          <p:cNvSpPr/>
          <p:nvPr/>
        </p:nvSpPr>
        <p:spPr bwMode="ltGray">
          <a:xfrm>
            <a:off x="1631157" y="2857501"/>
            <a:ext cx="300302" cy="210344"/>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l-GR" sz="1000">
                <a:solidFill>
                  <a:schemeClr val="tx1"/>
                </a:solidFill>
                <a:effectLst>
                  <a:outerShdw blurRad="38100" dist="38100" dir="2700000" algn="tl">
                    <a:srgbClr val="C0C0C0"/>
                  </a:outerShdw>
                </a:effectLst>
              </a:rPr>
              <a:t>6</a:t>
            </a:r>
            <a:r>
              <a:rPr lang="en-US" sz="1000">
                <a:solidFill>
                  <a:schemeClr val="tx1"/>
                </a:solidFill>
                <a:effectLst>
                  <a:outerShdw blurRad="38100" dist="38100" dir="2700000" algn="tl">
                    <a:srgbClr val="C0C0C0"/>
                  </a:outerShdw>
                </a:effectLst>
              </a:rPr>
              <a:t>c</a:t>
            </a:r>
            <a:endParaRPr lang="el-GR" sz="1000">
              <a:solidFill>
                <a:schemeClr val="tx1"/>
              </a:solidFill>
              <a:effectLst>
                <a:outerShdw blurRad="38100" dist="38100" dir="2700000" algn="tl">
                  <a:srgbClr val="C0C0C0"/>
                </a:outerShdw>
              </a:effectLst>
            </a:endParaRPr>
          </a:p>
        </p:txBody>
      </p:sp>
      <p:sp>
        <p:nvSpPr>
          <p:cNvPr id="70" name="Rectangle 2"/>
          <p:cNvSpPr>
            <a:spLocks noChangeArrowheads="1"/>
          </p:cNvSpPr>
          <p:nvPr/>
        </p:nvSpPr>
        <p:spPr bwMode="auto">
          <a:xfrm>
            <a:off x="1990990" y="3217334"/>
            <a:ext cx="6241521" cy="359833"/>
          </a:xfrm>
          <a:prstGeom prst="rect">
            <a:avLst/>
          </a:prstGeom>
          <a:solidFill>
            <a:schemeClr val="bg1">
              <a:lumMod val="95000"/>
            </a:schemeClr>
          </a:solidFill>
          <a:ln w="6350">
            <a:solidFill>
              <a:srgbClr val="000000"/>
            </a:solidFill>
            <a:miter lim="800000"/>
            <a:headEnd/>
            <a:tailEnd/>
          </a:ln>
        </p:spPr>
        <p:txBody>
          <a:bodyPr lIns="52593" tIns="52593" rIns="52593" bIns="52593" anchor="ctr"/>
          <a:lstStyle/>
          <a:p>
            <a:pPr marL="265113" indent="-265113" eaLnBrk="1" hangingPunct="1">
              <a:lnSpc>
                <a:spcPct val="120000"/>
              </a:lnSpc>
              <a:buSzPct val="90000"/>
              <a:defRPr/>
            </a:pPr>
            <a:r>
              <a:rPr lang="el-GR" sz="1000" dirty="0"/>
              <a:t>3.6. Βελτίωση της δυνατότητας ανάκτησης </a:t>
            </a:r>
            <a:r>
              <a:rPr lang="el-GR" sz="1000" dirty="0" smtClean="0"/>
              <a:t>βιομηχανικών</a:t>
            </a:r>
            <a:r>
              <a:rPr lang="en-US" sz="1000" dirty="0" smtClean="0"/>
              <a:t> </a:t>
            </a:r>
            <a:r>
              <a:rPr lang="el-GR" sz="1000" dirty="0" smtClean="0"/>
              <a:t>αποβλήτων </a:t>
            </a:r>
            <a:r>
              <a:rPr lang="el-GR" sz="1000" dirty="0"/>
              <a:t>και απορριμμάτων και αύξηση της </a:t>
            </a:r>
            <a:r>
              <a:rPr lang="el-GR" sz="1000" dirty="0" err="1"/>
              <a:t>επαναξιοποίησής</a:t>
            </a:r>
            <a:r>
              <a:rPr lang="el-GR" sz="1000" dirty="0"/>
              <a:t> τους</a:t>
            </a:r>
            <a:endParaRPr lang="en-US" sz="1000" dirty="0"/>
          </a:p>
        </p:txBody>
      </p:sp>
      <p:sp>
        <p:nvSpPr>
          <p:cNvPr id="71" name="Right Arrow 70"/>
          <p:cNvSpPr/>
          <p:nvPr/>
        </p:nvSpPr>
        <p:spPr bwMode="ltGray">
          <a:xfrm>
            <a:off x="1631157" y="3276865"/>
            <a:ext cx="300302" cy="210343"/>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l-GR" sz="1000">
                <a:solidFill>
                  <a:schemeClr val="tx1"/>
                </a:solidFill>
                <a:effectLst>
                  <a:outerShdw blurRad="38100" dist="38100" dir="2700000" algn="tl">
                    <a:srgbClr val="C0C0C0"/>
                  </a:outerShdw>
                </a:effectLst>
              </a:rPr>
              <a:t>6</a:t>
            </a:r>
            <a:r>
              <a:rPr lang="en-US" sz="1000">
                <a:solidFill>
                  <a:schemeClr val="tx1"/>
                </a:solidFill>
                <a:effectLst>
                  <a:outerShdw blurRad="38100" dist="38100" dir="2700000" algn="tl">
                    <a:srgbClr val="C0C0C0"/>
                  </a:outerShdw>
                </a:effectLst>
              </a:rPr>
              <a:t>g</a:t>
            </a:r>
            <a:endParaRPr lang="el-GR" sz="1000">
              <a:solidFill>
                <a:schemeClr val="tx1"/>
              </a:solidFill>
              <a:effectLst>
                <a:outerShdw blurRad="38100" dist="38100" dir="2700000" algn="tl">
                  <a:srgbClr val="C0C0C0"/>
                </a:outerShdw>
              </a:effectLst>
            </a:endParaRPr>
          </a:p>
        </p:txBody>
      </p:sp>
      <p:sp>
        <p:nvSpPr>
          <p:cNvPr id="100" name="Rectangle 2"/>
          <p:cNvSpPr>
            <a:spLocks noChangeArrowheads="1"/>
          </p:cNvSpPr>
          <p:nvPr/>
        </p:nvSpPr>
        <p:spPr bwMode="auto">
          <a:xfrm>
            <a:off x="1992313" y="4237303"/>
            <a:ext cx="6240198" cy="539750"/>
          </a:xfrm>
          <a:prstGeom prst="rect">
            <a:avLst/>
          </a:prstGeom>
          <a:solidFill>
            <a:schemeClr val="bg1">
              <a:lumMod val="95000"/>
            </a:schemeClr>
          </a:solidFill>
          <a:ln w="6350">
            <a:solidFill>
              <a:srgbClr val="000000"/>
            </a:solidFill>
            <a:miter lim="800000"/>
            <a:headEnd/>
            <a:tailEnd/>
          </a:ln>
        </p:spPr>
        <p:txBody>
          <a:bodyPr lIns="52593" tIns="52593" rIns="52593" bIns="52593" anchor="ctr"/>
          <a:lstStyle/>
          <a:p>
            <a:pPr marL="265113" indent="-265113" eaLnBrk="1" hangingPunct="1">
              <a:lnSpc>
                <a:spcPct val="120000"/>
              </a:lnSpc>
              <a:buSzPct val="90000"/>
              <a:defRPr/>
            </a:pPr>
            <a:r>
              <a:rPr lang="el-GR" sz="1000" dirty="0"/>
              <a:t>3.8. Αύξηση της εφαρμογής έξυπνων συστημάτων για </a:t>
            </a:r>
            <a:r>
              <a:rPr lang="el-GR" sz="1000" dirty="0" smtClean="0"/>
              <a:t>την</a:t>
            </a:r>
            <a:r>
              <a:rPr lang="en-US" sz="1000" dirty="0" smtClean="0"/>
              <a:t>  </a:t>
            </a:r>
            <a:r>
              <a:rPr lang="el-GR" sz="1000" dirty="0" smtClean="0"/>
              <a:t>αποτελεσματικότερη </a:t>
            </a:r>
            <a:r>
              <a:rPr lang="el-GR" sz="1000" dirty="0"/>
              <a:t>διαχείριση της διανομής ενέργειας</a:t>
            </a:r>
            <a:endParaRPr lang="en-US" sz="1000" dirty="0"/>
          </a:p>
        </p:txBody>
      </p:sp>
      <p:sp>
        <p:nvSpPr>
          <p:cNvPr id="101" name="Right Arrow 100"/>
          <p:cNvSpPr/>
          <p:nvPr/>
        </p:nvSpPr>
        <p:spPr bwMode="ltGray">
          <a:xfrm>
            <a:off x="1631157" y="4386792"/>
            <a:ext cx="300302" cy="210344"/>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l-GR" sz="1000">
                <a:solidFill>
                  <a:schemeClr val="tx1"/>
                </a:solidFill>
                <a:effectLst>
                  <a:outerShdw blurRad="38100" dist="38100" dir="2700000" algn="tl">
                    <a:srgbClr val="C0C0C0"/>
                  </a:outerShdw>
                </a:effectLst>
              </a:rPr>
              <a:t>7</a:t>
            </a:r>
            <a:r>
              <a:rPr lang="en-US" sz="1000">
                <a:solidFill>
                  <a:schemeClr val="tx1"/>
                </a:solidFill>
                <a:effectLst>
                  <a:outerShdw blurRad="38100" dist="38100" dir="2700000" algn="tl">
                    <a:srgbClr val="C0C0C0"/>
                  </a:outerShdw>
                </a:effectLst>
              </a:rPr>
              <a:t>e</a:t>
            </a:r>
            <a:endParaRPr lang="el-GR" sz="1000">
              <a:solidFill>
                <a:schemeClr val="tx1"/>
              </a:solidFill>
              <a:effectLst>
                <a:outerShdw blurRad="38100" dist="38100" dir="2700000" algn="tl">
                  <a:srgbClr val="C0C0C0"/>
                </a:outerShdw>
              </a:effectLst>
            </a:endParaRPr>
          </a:p>
        </p:txBody>
      </p:sp>
      <p:sp>
        <p:nvSpPr>
          <p:cNvPr id="2" name="Right Arrow 100"/>
          <p:cNvSpPr/>
          <p:nvPr/>
        </p:nvSpPr>
        <p:spPr bwMode="ltGray">
          <a:xfrm>
            <a:off x="1631157" y="3816615"/>
            <a:ext cx="300302" cy="210343"/>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l-GR" sz="1000">
                <a:solidFill>
                  <a:schemeClr val="tx1"/>
                </a:solidFill>
                <a:effectLst>
                  <a:outerShdw blurRad="38100" dist="38100" dir="2700000" algn="tl">
                    <a:srgbClr val="C0C0C0"/>
                  </a:outerShdw>
                </a:effectLst>
              </a:rPr>
              <a:t>7</a:t>
            </a:r>
            <a:r>
              <a:rPr lang="en-US" sz="1000">
                <a:solidFill>
                  <a:schemeClr val="tx1"/>
                </a:solidFill>
                <a:effectLst>
                  <a:outerShdw blurRad="38100" dist="38100" dir="2700000" algn="tl">
                    <a:srgbClr val="C0C0C0"/>
                  </a:outerShdw>
                </a:effectLst>
              </a:rPr>
              <a:t>e</a:t>
            </a:r>
            <a:endParaRPr lang="el-GR" sz="1000">
              <a:solidFill>
                <a:schemeClr val="tx1"/>
              </a:solidFill>
              <a:effectLst>
                <a:outerShdw blurRad="38100" dist="38100" dir="2700000" algn="tl">
                  <a:srgbClr val="C0C0C0"/>
                </a:outerShdw>
              </a:effectLst>
            </a:endParaRPr>
          </a:p>
        </p:txBody>
      </p:sp>
      <p:sp>
        <p:nvSpPr>
          <p:cNvPr id="3" name="Rectangle 2"/>
          <p:cNvSpPr>
            <a:spLocks noChangeArrowheads="1"/>
          </p:cNvSpPr>
          <p:nvPr/>
        </p:nvSpPr>
        <p:spPr bwMode="auto">
          <a:xfrm>
            <a:off x="1992313" y="3636698"/>
            <a:ext cx="6240198" cy="539750"/>
          </a:xfrm>
          <a:prstGeom prst="rect">
            <a:avLst/>
          </a:prstGeom>
          <a:solidFill>
            <a:schemeClr val="bg1">
              <a:lumMod val="95000"/>
            </a:schemeClr>
          </a:solidFill>
          <a:ln w="6350">
            <a:solidFill>
              <a:srgbClr val="000000"/>
            </a:solidFill>
            <a:miter lim="800000"/>
            <a:headEnd/>
            <a:tailEnd/>
          </a:ln>
        </p:spPr>
        <p:txBody>
          <a:bodyPr lIns="52593" tIns="52593" rIns="52593" bIns="52593" anchor="ctr"/>
          <a:lstStyle/>
          <a:p>
            <a:pPr marL="265113" indent="-265113" eaLnBrk="1" hangingPunct="1">
              <a:lnSpc>
                <a:spcPct val="120000"/>
              </a:lnSpc>
              <a:buSzPct val="90000"/>
              <a:defRPr/>
            </a:pPr>
            <a:r>
              <a:rPr lang="el-GR" sz="1000" dirty="0"/>
              <a:t>3. 7. Διασύνδεση των νησιωτικών περιοχών με το ηπειρωτικό σύστημα ενέργειας και </a:t>
            </a:r>
            <a:r>
              <a:rPr lang="el-GR" sz="1000" dirty="0" smtClean="0"/>
              <a:t>διείσδυση</a:t>
            </a:r>
            <a:r>
              <a:rPr lang="en-US" sz="1000" dirty="0" smtClean="0"/>
              <a:t> </a:t>
            </a:r>
            <a:r>
              <a:rPr lang="el-GR" sz="1000" dirty="0" smtClean="0"/>
              <a:t>του </a:t>
            </a:r>
            <a:r>
              <a:rPr lang="el-GR" sz="1000" dirty="0"/>
              <a:t>φυσικού αερίου σε όλους τους τομείς κατανάλωσης</a:t>
            </a:r>
            <a:endParaRPr lang="en-US" sz="1000" dirty="0"/>
          </a:p>
        </p:txBody>
      </p:sp>
      <p:sp>
        <p:nvSpPr>
          <p:cNvPr id="30740" name="Title 1"/>
          <p:cNvSpPr>
            <a:spLocks/>
          </p:cNvSpPr>
          <p:nvPr/>
        </p:nvSpPr>
        <p:spPr bwMode="auto">
          <a:xfrm>
            <a:off x="1091407" y="201084"/>
            <a:ext cx="7081573" cy="37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Aft>
                <a:spcPts val="900"/>
              </a:spcAft>
              <a:buClr>
                <a:schemeClr val="tx1"/>
              </a:buClr>
              <a:defRPr sz="2000">
                <a:solidFill>
                  <a:schemeClr val="tx1"/>
                </a:solidFill>
                <a:latin typeface="Georgia" panose="02040502050405020303" pitchFamily="18" charset="0"/>
              </a:defRPr>
            </a:lvl1pPr>
            <a:lvl2pPr marL="742950" indent="-285750">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2pPr>
            <a:lvl3pPr marL="1143000" indent="-228600">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3pPr>
            <a:lvl4pPr marL="1600200" indent="-228600">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4pPr>
            <a:lvl5pPr marL="2057400" indent="-228600">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5pPr>
            <a:lvl6pPr marL="2514600" indent="-228600" eaLnBrk="0" fontAlgn="base" hangingPunct="0">
              <a:spcBef>
                <a:spcPct val="0"/>
              </a:spcBef>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6pPr>
            <a:lvl7pPr marL="2971800" indent="-228600" eaLnBrk="0" fontAlgn="base" hangingPunct="0">
              <a:spcBef>
                <a:spcPct val="0"/>
              </a:spcBef>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7pPr>
            <a:lvl8pPr marL="3429000" indent="-228600" eaLnBrk="0" fontAlgn="base" hangingPunct="0">
              <a:spcBef>
                <a:spcPct val="0"/>
              </a:spcBef>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8pPr>
            <a:lvl9pPr marL="3886200" indent="-228600" eaLnBrk="0" fontAlgn="base" hangingPunct="0">
              <a:spcBef>
                <a:spcPct val="0"/>
              </a:spcBef>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9pPr>
          </a:lstStyle>
          <a:p>
            <a:pPr eaLnBrk="1" hangingPunct="1">
              <a:spcAft>
                <a:spcPct val="0"/>
              </a:spcAft>
              <a:buClrTx/>
            </a:pPr>
            <a:r>
              <a:rPr lang="el-GR" altLang="el-GR" sz="1500" i="1">
                <a:solidFill>
                  <a:srgbClr val="660066"/>
                </a:solidFill>
                <a:latin typeface="Arial" panose="020B0604020202020204" pitchFamily="34" charset="0"/>
              </a:rPr>
              <a:t>Σύνδεση Αξόνων Προτεραιότητας 03 &amp; 03Σ με Ειδικούς Στόχους</a:t>
            </a:r>
          </a:p>
        </p:txBody>
      </p:sp>
      <p:sp>
        <p:nvSpPr>
          <p:cNvPr id="30741" name="Rectangle 2"/>
          <p:cNvSpPr>
            <a:spLocks noChangeArrowheads="1"/>
          </p:cNvSpPr>
          <p:nvPr/>
        </p:nvSpPr>
        <p:spPr bwMode="auto">
          <a:xfrm>
            <a:off x="1570303" y="576792"/>
            <a:ext cx="359833" cy="239448"/>
          </a:xfrm>
          <a:prstGeom prst="rect">
            <a:avLst/>
          </a:prstGeom>
          <a:solidFill>
            <a:srgbClr val="993366"/>
          </a:solidFill>
          <a:ln w="6350">
            <a:solidFill>
              <a:srgbClr val="000000"/>
            </a:solidFill>
            <a:miter lim="800000"/>
            <a:headEnd/>
            <a:tailEnd/>
          </a:ln>
        </p:spPr>
        <p:txBody>
          <a:bodyPr lIns="52593" tIns="52593" rIns="52593" bIns="52593" anchor="ctr"/>
          <a:lstStyle>
            <a:lvl1pPr>
              <a:spcAft>
                <a:spcPts val="900"/>
              </a:spcAft>
              <a:buClr>
                <a:schemeClr val="tx1"/>
              </a:buClr>
              <a:defRPr sz="2000">
                <a:solidFill>
                  <a:schemeClr val="tx1"/>
                </a:solidFill>
                <a:latin typeface="Georgia" panose="02040502050405020303" pitchFamily="18" charset="0"/>
              </a:defRPr>
            </a:lvl1pPr>
            <a:lvl2pPr marL="742950" indent="-285750">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2pPr>
            <a:lvl3pPr marL="1143000" indent="-228600">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3pPr>
            <a:lvl4pPr marL="1600200" indent="-228600">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4pPr>
            <a:lvl5pPr marL="2057400" indent="-228600">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5pPr>
            <a:lvl6pPr marL="2514600" indent="-228600" eaLnBrk="0" fontAlgn="base" hangingPunct="0">
              <a:spcBef>
                <a:spcPct val="0"/>
              </a:spcBef>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6pPr>
            <a:lvl7pPr marL="2971800" indent="-228600" eaLnBrk="0" fontAlgn="base" hangingPunct="0">
              <a:spcBef>
                <a:spcPct val="0"/>
              </a:spcBef>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7pPr>
            <a:lvl8pPr marL="3429000" indent="-228600" eaLnBrk="0" fontAlgn="base" hangingPunct="0">
              <a:spcBef>
                <a:spcPct val="0"/>
              </a:spcBef>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8pPr>
            <a:lvl9pPr marL="3886200" indent="-228600" eaLnBrk="0" fontAlgn="base" hangingPunct="0">
              <a:spcBef>
                <a:spcPct val="0"/>
              </a:spcBef>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9pPr>
          </a:lstStyle>
          <a:p>
            <a:pPr algn="ctr" eaLnBrk="1" hangingPunct="1">
              <a:lnSpc>
                <a:spcPct val="120000"/>
              </a:lnSpc>
              <a:spcAft>
                <a:spcPct val="0"/>
              </a:spcAft>
              <a:buClrTx/>
              <a:buSzPct val="90000"/>
            </a:pPr>
            <a:r>
              <a:rPr lang="el-GR" altLang="el-GR" sz="1167">
                <a:solidFill>
                  <a:schemeClr val="bg1"/>
                </a:solidFill>
                <a:latin typeface="Arial" panose="020B0604020202020204" pitchFamily="34" charset="0"/>
              </a:rPr>
              <a:t>ΕΠ</a:t>
            </a:r>
            <a:endParaRPr lang="en-US" altLang="el-GR" sz="1167">
              <a:solidFill>
                <a:schemeClr val="bg1"/>
              </a:solidFill>
              <a:latin typeface="Arial" panose="020B0604020202020204" pitchFamily="34" charset="0"/>
            </a:endParaRPr>
          </a:p>
        </p:txBody>
      </p:sp>
      <p:sp>
        <p:nvSpPr>
          <p:cNvPr id="30742" name="Rectangle 2"/>
          <p:cNvSpPr>
            <a:spLocks noChangeArrowheads="1"/>
          </p:cNvSpPr>
          <p:nvPr/>
        </p:nvSpPr>
        <p:spPr bwMode="auto">
          <a:xfrm>
            <a:off x="1990990" y="576792"/>
            <a:ext cx="6241521" cy="239448"/>
          </a:xfrm>
          <a:prstGeom prst="rect">
            <a:avLst/>
          </a:prstGeom>
          <a:solidFill>
            <a:srgbClr val="993366"/>
          </a:solidFill>
          <a:ln w="6350">
            <a:solidFill>
              <a:srgbClr val="000000"/>
            </a:solidFill>
            <a:miter lim="800000"/>
            <a:headEnd/>
            <a:tailEnd/>
          </a:ln>
        </p:spPr>
        <p:txBody>
          <a:bodyPr lIns="52593" tIns="52593" rIns="52593" bIns="52593" anchor="ctr"/>
          <a:lstStyle>
            <a:lvl1pPr>
              <a:spcAft>
                <a:spcPts val="900"/>
              </a:spcAft>
              <a:buClr>
                <a:schemeClr val="tx1"/>
              </a:buClr>
              <a:defRPr sz="2000">
                <a:solidFill>
                  <a:schemeClr val="tx1"/>
                </a:solidFill>
                <a:latin typeface="Georgia" panose="02040502050405020303" pitchFamily="18" charset="0"/>
              </a:defRPr>
            </a:lvl1pPr>
            <a:lvl2pPr marL="742950" indent="-285750">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2pPr>
            <a:lvl3pPr marL="1143000" indent="-228600">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3pPr>
            <a:lvl4pPr marL="1600200" indent="-228600">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4pPr>
            <a:lvl5pPr marL="2057400" indent="-228600">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5pPr>
            <a:lvl6pPr marL="2514600" indent="-228600" eaLnBrk="0" fontAlgn="base" hangingPunct="0">
              <a:spcBef>
                <a:spcPct val="0"/>
              </a:spcBef>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6pPr>
            <a:lvl7pPr marL="2971800" indent="-228600" eaLnBrk="0" fontAlgn="base" hangingPunct="0">
              <a:spcBef>
                <a:spcPct val="0"/>
              </a:spcBef>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7pPr>
            <a:lvl8pPr marL="3429000" indent="-228600" eaLnBrk="0" fontAlgn="base" hangingPunct="0">
              <a:spcBef>
                <a:spcPct val="0"/>
              </a:spcBef>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8pPr>
            <a:lvl9pPr marL="3886200" indent="-228600" eaLnBrk="0" fontAlgn="base" hangingPunct="0">
              <a:spcBef>
                <a:spcPct val="0"/>
              </a:spcBef>
              <a:spcAft>
                <a:spcPts val="900"/>
              </a:spcAft>
              <a:buClr>
                <a:schemeClr val="tx1"/>
              </a:buClr>
              <a:buFont typeface="Georgia" panose="02040502050405020303" pitchFamily="18" charset="0"/>
              <a:buChar char="›"/>
              <a:defRPr sz="2000">
                <a:solidFill>
                  <a:schemeClr val="tx1"/>
                </a:solidFill>
                <a:latin typeface="Georgia" panose="02040502050405020303" pitchFamily="18" charset="0"/>
              </a:defRPr>
            </a:lvl9pPr>
          </a:lstStyle>
          <a:p>
            <a:pPr algn="ctr" eaLnBrk="1" hangingPunct="1">
              <a:lnSpc>
                <a:spcPct val="120000"/>
              </a:lnSpc>
              <a:spcAft>
                <a:spcPct val="0"/>
              </a:spcAft>
              <a:buClrTx/>
              <a:buSzPct val="90000"/>
            </a:pPr>
            <a:r>
              <a:rPr lang="el-GR" altLang="el-GR" sz="1333" i="1">
                <a:solidFill>
                  <a:schemeClr val="bg1"/>
                </a:solidFill>
                <a:latin typeface="Arial" panose="020B0604020202020204" pitchFamily="34" charset="0"/>
              </a:rPr>
              <a:t>Ειδικοί Στόχοι ΕΠΑνΕΚ</a:t>
            </a:r>
            <a:endParaRPr lang="en-US" altLang="el-GR" sz="1333" i="1">
              <a:solidFill>
                <a:schemeClr val="bg1"/>
              </a:solidFill>
              <a:latin typeface="Arial" panose="020B0604020202020204" pitchFamily="34" charset="0"/>
            </a:endParaRPr>
          </a:p>
        </p:txBody>
      </p:sp>
    </p:spTree>
    <p:extLst>
      <p:ext uri="{BB962C8B-B14F-4D97-AF65-F5344CB8AC3E}">
        <p14:creationId xmlns:p14="http://schemas.microsoft.com/office/powerpoint/2010/main" val="257993193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 - Θέση αριθμού διαφάνειας"/>
          <p:cNvSpPr>
            <a:spLocks noGrp="1"/>
          </p:cNvSpPr>
          <p:nvPr>
            <p:ph type="sldNum" sz="quarter" idx="12"/>
          </p:nvPr>
        </p:nvSpPr>
        <p:spPr/>
        <p:txBody>
          <a:bodyPr/>
          <a:lstStyle/>
          <a:p>
            <a:pPr>
              <a:defRPr/>
            </a:pPr>
            <a:fld id="{2DE6945C-D45C-44DB-A40B-9C7C4A72FA36}" type="slidenum">
              <a:rPr lang="el-GR"/>
              <a:pPr>
                <a:defRPr/>
              </a:pPr>
              <a:t>31</a:t>
            </a:fld>
            <a:endParaRPr lang="el-GR"/>
          </a:p>
        </p:txBody>
      </p:sp>
      <p:pic>
        <p:nvPicPr>
          <p:cNvPr id="45058" name="7 - Εικόνα" descr="Slide 2.png"/>
          <p:cNvPicPr>
            <a:picLocks noChangeAspect="1"/>
          </p:cNvPicPr>
          <p:nvPr/>
        </p:nvPicPr>
        <p:blipFill>
          <a:blip r:embed="rId2"/>
          <a:srcRect/>
          <a:stretch>
            <a:fillRect/>
          </a:stretch>
        </p:blipFill>
        <p:spPr bwMode="auto">
          <a:xfrm>
            <a:off x="0" y="0"/>
            <a:ext cx="9144000" cy="5715000"/>
          </a:xfrm>
          <a:prstGeom prst="rect">
            <a:avLst/>
          </a:prstGeom>
          <a:noFill/>
          <a:ln w="9525">
            <a:noFill/>
            <a:miter lim="800000"/>
            <a:headEnd/>
            <a:tailEnd/>
          </a:ln>
        </p:spPr>
      </p:pic>
      <p:pic>
        <p:nvPicPr>
          <p:cNvPr id="45059" name="8 - Εικόνα" descr="logos.png"/>
          <p:cNvPicPr>
            <a:picLocks noChangeAspect="1"/>
          </p:cNvPicPr>
          <p:nvPr/>
        </p:nvPicPr>
        <p:blipFill>
          <a:blip r:embed="rId3"/>
          <a:srcRect/>
          <a:stretch>
            <a:fillRect/>
          </a:stretch>
        </p:blipFill>
        <p:spPr bwMode="auto">
          <a:xfrm>
            <a:off x="3276600" y="5089525"/>
            <a:ext cx="2590800" cy="492125"/>
          </a:xfrm>
          <a:prstGeom prst="rect">
            <a:avLst/>
          </a:prstGeom>
          <a:noFill/>
          <a:ln w="9525">
            <a:noFill/>
            <a:miter lim="800000"/>
            <a:headEnd/>
            <a:tailEnd/>
          </a:ln>
        </p:spPr>
      </p:pic>
      <p:pic>
        <p:nvPicPr>
          <p:cNvPr id="45060" name="9 - Εικόνα" descr="Header.png"/>
          <p:cNvPicPr>
            <a:picLocks noChangeAspect="1"/>
          </p:cNvPicPr>
          <p:nvPr/>
        </p:nvPicPr>
        <p:blipFill>
          <a:blip r:embed="rId4"/>
          <a:srcRect/>
          <a:stretch>
            <a:fillRect/>
          </a:stretch>
        </p:blipFill>
        <p:spPr bwMode="auto">
          <a:xfrm>
            <a:off x="1692275" y="20638"/>
            <a:ext cx="5832475" cy="860425"/>
          </a:xfrm>
          <a:prstGeom prst="rect">
            <a:avLst/>
          </a:prstGeom>
          <a:noFill/>
          <a:ln w="9525">
            <a:noFill/>
            <a:miter lim="800000"/>
            <a:headEnd/>
            <a:tailEnd/>
          </a:ln>
        </p:spPr>
      </p:pic>
      <p:sp>
        <p:nvSpPr>
          <p:cNvPr id="45061" name="2 - Θέση περιεχομένου"/>
          <p:cNvSpPr txBox="1">
            <a:spLocks/>
          </p:cNvSpPr>
          <p:nvPr/>
        </p:nvSpPr>
        <p:spPr bwMode="auto">
          <a:xfrm>
            <a:off x="2843213" y="1489075"/>
            <a:ext cx="5843587" cy="3384550"/>
          </a:xfrm>
          <a:prstGeom prst="rect">
            <a:avLst/>
          </a:prstGeom>
          <a:noFill/>
          <a:ln w="9525">
            <a:noFill/>
            <a:miter lim="800000"/>
            <a:headEnd/>
            <a:tailEnd/>
          </a:ln>
        </p:spPr>
        <p:txBody>
          <a:bodyPr/>
          <a:lstStyle/>
          <a:p>
            <a:endParaRPr lang="el-GR" sz="1600">
              <a:solidFill>
                <a:srgbClr val="003399"/>
              </a:solidFill>
              <a:latin typeface="Calibri" pitchFamily="34" charset="0"/>
            </a:endParaRPr>
          </a:p>
        </p:txBody>
      </p:sp>
      <p:sp>
        <p:nvSpPr>
          <p:cNvPr id="45062" name="Rectangle 3"/>
          <p:cNvSpPr>
            <a:spLocks/>
          </p:cNvSpPr>
          <p:nvPr/>
        </p:nvSpPr>
        <p:spPr bwMode="auto">
          <a:xfrm>
            <a:off x="827088" y="638175"/>
            <a:ext cx="8137525" cy="4019550"/>
          </a:xfrm>
          <a:prstGeom prst="rect">
            <a:avLst/>
          </a:prstGeom>
          <a:noFill/>
          <a:ln w="9525">
            <a:noFill/>
            <a:miter lim="800000"/>
            <a:headEnd/>
            <a:tailEnd/>
          </a:ln>
        </p:spPr>
        <p:txBody>
          <a:bodyPr/>
          <a:lstStyle/>
          <a:p>
            <a:pPr eaLnBrk="0" hangingPunct="0">
              <a:lnSpc>
                <a:spcPct val="105000"/>
              </a:lnSpc>
              <a:spcBef>
                <a:spcPct val="20000"/>
              </a:spcBef>
              <a:spcAft>
                <a:spcPct val="10000"/>
              </a:spcAft>
              <a:buFont typeface="Arial" charset="0"/>
              <a:buChar char="•"/>
            </a:pPr>
            <a:endParaRPr lang="en-GB" sz="2000">
              <a:latin typeface="Calibri" pitchFamily="34" charset="0"/>
              <a:cs typeface="Arial" charset="0"/>
            </a:endParaRPr>
          </a:p>
        </p:txBody>
      </p:sp>
      <p:sp>
        <p:nvSpPr>
          <p:cNvPr id="45063" name="Rectangle 4"/>
          <p:cNvSpPr>
            <a:spLocks noChangeArrowheads="1"/>
          </p:cNvSpPr>
          <p:nvPr/>
        </p:nvSpPr>
        <p:spPr bwMode="auto">
          <a:xfrm>
            <a:off x="971550" y="877888"/>
            <a:ext cx="7850188" cy="1106487"/>
          </a:xfrm>
          <a:prstGeom prst="rect">
            <a:avLst/>
          </a:prstGeom>
          <a:noFill/>
          <a:ln w="9525">
            <a:noFill/>
            <a:miter lim="800000"/>
            <a:headEnd/>
            <a:tailEnd/>
          </a:ln>
        </p:spPr>
        <p:txBody>
          <a:bodyPr>
            <a:spAutoFit/>
          </a:bodyPr>
          <a:lstStyle/>
          <a:p>
            <a:pPr marL="180975"/>
            <a:endParaRPr lang="en-US" sz="2200">
              <a:latin typeface="Calibri" pitchFamily="34" charset="0"/>
              <a:cs typeface="Arial" charset="0"/>
            </a:endParaRPr>
          </a:p>
          <a:p>
            <a:pPr marL="180975" eaLnBrk="0" hangingPunct="0">
              <a:lnSpc>
                <a:spcPct val="150000"/>
              </a:lnSpc>
              <a:spcBef>
                <a:spcPct val="50000"/>
              </a:spcBef>
              <a:buFont typeface="Arial" charset="0"/>
              <a:buNone/>
            </a:pPr>
            <a:endParaRPr lang="el-GR" sz="2200">
              <a:latin typeface="Calibri" pitchFamily="34" charset="0"/>
              <a:cs typeface="Arial" charset="0"/>
            </a:endParaRPr>
          </a:p>
        </p:txBody>
      </p:sp>
      <p:sp>
        <p:nvSpPr>
          <p:cNvPr id="45064" name="Title 1"/>
          <p:cNvSpPr>
            <a:spLocks/>
          </p:cNvSpPr>
          <p:nvPr/>
        </p:nvSpPr>
        <p:spPr bwMode="auto">
          <a:xfrm>
            <a:off x="179388" y="2209800"/>
            <a:ext cx="2663825" cy="1511300"/>
          </a:xfrm>
          <a:prstGeom prst="rect">
            <a:avLst/>
          </a:prstGeom>
          <a:noFill/>
          <a:ln w="9525">
            <a:noFill/>
            <a:miter lim="800000"/>
            <a:headEnd/>
            <a:tailEnd/>
          </a:ln>
        </p:spPr>
        <p:txBody>
          <a:bodyPr lIns="0" tIns="0" rIns="0" bIns="0"/>
          <a:lstStyle/>
          <a:p>
            <a:r>
              <a:rPr lang="el-GR" sz="2400" b="1">
                <a:solidFill>
                  <a:srgbClr val="003399"/>
                </a:solidFill>
                <a:latin typeface="Calibri" pitchFamily="34" charset="0"/>
              </a:rPr>
              <a:t>Ενδεικτικές Κατηγορίες Δράσεων των </a:t>
            </a:r>
            <a:br>
              <a:rPr lang="el-GR" sz="2400" b="1">
                <a:solidFill>
                  <a:srgbClr val="003399"/>
                </a:solidFill>
                <a:latin typeface="Calibri" pitchFamily="34" charset="0"/>
              </a:rPr>
            </a:br>
            <a:r>
              <a:rPr lang="el-GR" sz="2400" b="1">
                <a:solidFill>
                  <a:srgbClr val="003399"/>
                </a:solidFill>
                <a:latin typeface="Calibri" pitchFamily="34" charset="0"/>
              </a:rPr>
              <a:t>ΑΠ 03 &amp; 03Σ</a:t>
            </a:r>
          </a:p>
        </p:txBody>
      </p:sp>
      <p:sp>
        <p:nvSpPr>
          <p:cNvPr id="45065" name="Rectangle 4"/>
          <p:cNvSpPr>
            <a:spLocks noChangeArrowheads="1"/>
          </p:cNvSpPr>
          <p:nvPr/>
        </p:nvSpPr>
        <p:spPr bwMode="auto">
          <a:xfrm>
            <a:off x="1979613" y="1068388"/>
            <a:ext cx="7092950" cy="4016484"/>
          </a:xfrm>
          <a:prstGeom prst="rect">
            <a:avLst/>
          </a:prstGeom>
          <a:noFill/>
          <a:ln w="9525" algn="ctr">
            <a:noFill/>
            <a:miter lim="800000"/>
            <a:headEnd/>
            <a:tailEnd/>
          </a:ln>
        </p:spPr>
        <p:txBody>
          <a:bodyPr>
            <a:spAutoFit/>
          </a:bodyPr>
          <a:lstStyle/>
          <a:p>
            <a:pPr marL="342900" indent="-342900">
              <a:spcBef>
                <a:spcPct val="25000"/>
              </a:spcBef>
              <a:spcAft>
                <a:spcPct val="35000"/>
              </a:spcAft>
              <a:buFont typeface="Wingdings" pitchFamily="2" charset="2"/>
              <a:buChar char="ü"/>
            </a:pPr>
            <a:r>
              <a:rPr lang="el-GR" altLang="el-GR" sz="1500" b="1" i="1" dirty="0">
                <a:solidFill>
                  <a:srgbClr val="003399"/>
                </a:solidFill>
                <a:latin typeface="Calibri" pitchFamily="34" charset="0"/>
                <a:ea typeface="Arial Unicode MS"/>
                <a:cs typeface="Arial" charset="0"/>
              </a:rPr>
              <a:t>Ενίσχυση υποδομών έρευνας &amp; καινοτομίας</a:t>
            </a:r>
            <a:r>
              <a:rPr lang="el-GR" altLang="el-GR" sz="1500" i="1" dirty="0">
                <a:solidFill>
                  <a:srgbClr val="003399"/>
                </a:solidFill>
                <a:latin typeface="Calibri" pitchFamily="34" charset="0"/>
                <a:ea typeface="Arial Unicode MS"/>
                <a:cs typeface="Arial" charset="0"/>
              </a:rPr>
              <a:t> </a:t>
            </a:r>
            <a:r>
              <a:rPr lang="el-GR" altLang="el-GR" sz="1500" i="1" dirty="0" smtClean="0">
                <a:solidFill>
                  <a:srgbClr val="003399"/>
                </a:solidFill>
                <a:latin typeface="Calibri" pitchFamily="34" charset="0"/>
                <a:ea typeface="Arial Unicode MS"/>
                <a:cs typeface="Arial" charset="0"/>
              </a:rPr>
              <a:t>εθνικής εμβέλειας και με βάση τις προτεραιότητες του Οδικού Χάρτη ερευνητικών Υποδομών και </a:t>
            </a:r>
            <a:r>
              <a:rPr lang="el-GR" altLang="el-GR" sz="1500" i="1" dirty="0">
                <a:solidFill>
                  <a:srgbClr val="003399"/>
                </a:solidFill>
                <a:latin typeface="Calibri" pitchFamily="34" charset="0"/>
                <a:ea typeface="Arial Unicode MS"/>
                <a:cs typeface="Arial" charset="0"/>
              </a:rPr>
              <a:t>προαγωγή κέντρων ικανότητας για την παροχή επιστημονικών &amp; τεχνικών υπηρεσιών, σύμφωνα με τις ανάγκες της έξυπνης εξειδίκευσης</a:t>
            </a:r>
          </a:p>
          <a:p>
            <a:pPr marL="342900" indent="-342900">
              <a:spcBef>
                <a:spcPct val="25000"/>
              </a:spcBef>
              <a:spcAft>
                <a:spcPct val="35000"/>
              </a:spcAft>
              <a:buFont typeface="Wingdings" pitchFamily="2" charset="2"/>
              <a:buChar char="ü"/>
            </a:pPr>
            <a:r>
              <a:rPr lang="el-GR" altLang="el-GR" sz="1500" b="1" i="1" dirty="0">
                <a:solidFill>
                  <a:srgbClr val="003399"/>
                </a:solidFill>
                <a:latin typeface="Calibri" pitchFamily="34" charset="0"/>
                <a:ea typeface="Arial Unicode MS"/>
                <a:cs typeface="Arial" charset="0"/>
              </a:rPr>
              <a:t>Επέκταση υποδομών </a:t>
            </a:r>
            <a:r>
              <a:rPr lang="el-GR" altLang="el-GR" sz="1500" b="1" i="1" dirty="0" err="1">
                <a:solidFill>
                  <a:srgbClr val="003399"/>
                </a:solidFill>
                <a:latin typeface="Calibri" pitchFamily="34" charset="0"/>
                <a:ea typeface="Arial Unicode MS"/>
                <a:cs typeface="Arial" charset="0"/>
              </a:rPr>
              <a:t>ευρυζωνικών</a:t>
            </a:r>
            <a:r>
              <a:rPr lang="el-GR" altLang="el-GR" sz="1500" b="1" i="1" dirty="0">
                <a:solidFill>
                  <a:srgbClr val="003399"/>
                </a:solidFill>
                <a:latin typeface="Calibri" pitchFamily="34" charset="0"/>
                <a:ea typeface="Arial Unicode MS"/>
                <a:cs typeface="Arial" charset="0"/>
              </a:rPr>
              <a:t> υπηρεσιών, δικτύων υψηλών ταχυτήτων και ψηφιακών υπηρεσιών ΤΠΕ</a:t>
            </a:r>
            <a:r>
              <a:rPr lang="el-GR" altLang="el-GR" sz="1500" i="1" dirty="0">
                <a:solidFill>
                  <a:srgbClr val="003399"/>
                </a:solidFill>
                <a:latin typeface="Calibri" pitchFamily="34" charset="0"/>
                <a:ea typeface="Arial Unicode MS"/>
                <a:cs typeface="Arial" charset="0"/>
              </a:rPr>
              <a:t> (</a:t>
            </a:r>
            <a:r>
              <a:rPr lang="el-GR" altLang="el-GR" sz="1500" i="1" dirty="0" err="1">
                <a:solidFill>
                  <a:srgbClr val="003399"/>
                </a:solidFill>
                <a:latin typeface="Calibri" pitchFamily="34" charset="0"/>
                <a:ea typeface="Arial Unicode MS"/>
                <a:cs typeface="Arial" charset="0"/>
              </a:rPr>
              <a:t>ευρυζωνικές</a:t>
            </a:r>
            <a:r>
              <a:rPr lang="el-GR" altLang="el-GR" sz="1500" i="1" dirty="0">
                <a:solidFill>
                  <a:srgbClr val="003399"/>
                </a:solidFill>
                <a:latin typeface="Calibri" pitchFamily="34" charset="0"/>
                <a:ea typeface="Arial Unicode MS"/>
                <a:cs typeface="Arial" charset="0"/>
              </a:rPr>
              <a:t> υποδομές νέας γενιάς, ενίσχυση υποδομών νέφους)</a:t>
            </a:r>
          </a:p>
          <a:p>
            <a:pPr marL="342900" indent="-342900">
              <a:spcBef>
                <a:spcPct val="25000"/>
              </a:spcBef>
              <a:spcAft>
                <a:spcPct val="35000"/>
              </a:spcAft>
              <a:buFont typeface="Wingdings" pitchFamily="2" charset="2"/>
              <a:buChar char="ü"/>
            </a:pPr>
            <a:r>
              <a:rPr lang="el-GR" altLang="el-GR" sz="1500" i="1" dirty="0">
                <a:solidFill>
                  <a:srgbClr val="003399"/>
                </a:solidFill>
                <a:latin typeface="Calibri" pitchFamily="34" charset="0"/>
                <a:ea typeface="Arial Unicode MS"/>
                <a:cs typeface="Arial" charset="0"/>
              </a:rPr>
              <a:t>Εκσυγχρονισμός και ενίσχυση </a:t>
            </a:r>
            <a:r>
              <a:rPr lang="el-GR" altLang="el-GR" sz="1500" b="1" i="1" dirty="0">
                <a:solidFill>
                  <a:srgbClr val="003399"/>
                </a:solidFill>
                <a:latin typeface="Calibri" pitchFamily="34" charset="0"/>
                <a:ea typeface="Arial Unicode MS"/>
                <a:cs typeface="Arial" charset="0"/>
              </a:rPr>
              <a:t>συστημάτων μεταφοράς και διανομής ηλεκτρικής ενέργειας &amp; φυσικού αερίου</a:t>
            </a:r>
          </a:p>
          <a:p>
            <a:pPr marL="342900" indent="-342900">
              <a:spcBef>
                <a:spcPct val="25000"/>
              </a:spcBef>
              <a:spcAft>
                <a:spcPct val="35000"/>
              </a:spcAft>
              <a:buFont typeface="Wingdings" pitchFamily="2" charset="2"/>
              <a:buChar char="ü"/>
            </a:pPr>
            <a:r>
              <a:rPr lang="el-GR" altLang="el-GR" sz="1500" b="1" i="1" dirty="0">
                <a:solidFill>
                  <a:srgbClr val="003399"/>
                </a:solidFill>
                <a:latin typeface="Calibri" pitchFamily="34" charset="0"/>
                <a:ea typeface="Arial Unicode MS"/>
                <a:cs typeface="Arial" charset="0"/>
              </a:rPr>
              <a:t>Ενεργειακή αναβάθμιση οικιών, δημοσίων κτιρίων </a:t>
            </a:r>
            <a:r>
              <a:rPr lang="el-GR" altLang="el-GR" sz="1500" i="1" dirty="0">
                <a:solidFill>
                  <a:srgbClr val="003399"/>
                </a:solidFill>
                <a:latin typeface="Calibri" pitchFamily="34" charset="0"/>
                <a:ea typeface="Arial Unicode MS"/>
                <a:cs typeface="Arial" charset="0"/>
              </a:rPr>
              <a:t>και εγκατάσταση  ευφυών μετρητών</a:t>
            </a:r>
          </a:p>
          <a:p>
            <a:pPr marL="342900" indent="-342900">
              <a:spcBef>
                <a:spcPct val="25000"/>
              </a:spcBef>
              <a:spcAft>
                <a:spcPct val="35000"/>
              </a:spcAft>
              <a:buFont typeface="Wingdings" pitchFamily="2" charset="2"/>
              <a:buChar char="ü"/>
            </a:pPr>
            <a:r>
              <a:rPr lang="el-GR" altLang="el-GR" sz="1500" i="1" dirty="0">
                <a:solidFill>
                  <a:srgbClr val="003399"/>
                </a:solidFill>
                <a:latin typeface="Calibri" pitchFamily="34" charset="0"/>
                <a:ea typeface="Arial Unicode MS"/>
                <a:cs typeface="Arial" charset="0"/>
              </a:rPr>
              <a:t>Βελτίωση </a:t>
            </a:r>
            <a:r>
              <a:rPr lang="el-GR" altLang="el-GR" sz="1500" b="1" i="1" dirty="0">
                <a:solidFill>
                  <a:srgbClr val="003399"/>
                </a:solidFill>
                <a:latin typeface="Calibri" pitchFamily="34" charset="0"/>
                <a:ea typeface="Arial Unicode MS"/>
                <a:cs typeface="Arial" charset="0"/>
              </a:rPr>
              <a:t>ενεργειακής απόδοσης </a:t>
            </a:r>
            <a:r>
              <a:rPr lang="el-GR" altLang="el-GR" sz="1500" b="1" i="1" dirty="0" err="1">
                <a:solidFill>
                  <a:srgbClr val="003399"/>
                </a:solidFill>
                <a:latin typeface="Calibri" pitchFamily="34" charset="0"/>
                <a:ea typeface="Arial Unicode MS"/>
                <a:cs typeface="Arial" charset="0"/>
              </a:rPr>
              <a:t>ΜμΕ</a:t>
            </a:r>
            <a:r>
              <a:rPr lang="el-GR" altLang="el-GR" sz="1500" i="1" dirty="0">
                <a:solidFill>
                  <a:srgbClr val="003399"/>
                </a:solidFill>
                <a:latin typeface="Calibri" pitchFamily="34" charset="0"/>
                <a:ea typeface="Arial Unicode MS"/>
                <a:cs typeface="Arial" charset="0"/>
              </a:rPr>
              <a:t> μεταποιητικών επιχειρήσεων</a:t>
            </a:r>
          </a:p>
          <a:p>
            <a:pPr marL="342900" indent="-342900">
              <a:spcBef>
                <a:spcPct val="25000"/>
              </a:spcBef>
              <a:spcAft>
                <a:spcPct val="35000"/>
              </a:spcAft>
              <a:buFont typeface="Wingdings" pitchFamily="2" charset="2"/>
              <a:buChar char="ü"/>
            </a:pPr>
            <a:r>
              <a:rPr lang="el-GR" altLang="el-GR" sz="1500" b="1" i="1" dirty="0">
                <a:solidFill>
                  <a:srgbClr val="003399"/>
                </a:solidFill>
                <a:latin typeface="Calibri" pitchFamily="34" charset="0"/>
                <a:ea typeface="Arial Unicode MS"/>
                <a:cs typeface="Arial" charset="0"/>
              </a:rPr>
              <a:t>Ανάπτυξη</a:t>
            </a:r>
            <a:r>
              <a:rPr lang="el-GR" altLang="el-GR" sz="1500" i="1" dirty="0">
                <a:solidFill>
                  <a:srgbClr val="003399"/>
                </a:solidFill>
                <a:latin typeface="Calibri" pitchFamily="34" charset="0"/>
                <a:ea typeface="Arial Unicode MS"/>
                <a:cs typeface="Arial" charset="0"/>
              </a:rPr>
              <a:t> </a:t>
            </a:r>
            <a:r>
              <a:rPr lang="el-GR" altLang="el-GR" sz="1500" b="1" i="1" dirty="0">
                <a:solidFill>
                  <a:srgbClr val="003399"/>
                </a:solidFill>
                <a:latin typeface="Calibri" pitchFamily="34" charset="0"/>
                <a:ea typeface="Arial Unicode MS"/>
                <a:cs typeface="Arial" charset="0"/>
              </a:rPr>
              <a:t>υποδομών</a:t>
            </a:r>
            <a:r>
              <a:rPr lang="el-GR" altLang="el-GR" sz="1500" i="1" dirty="0">
                <a:solidFill>
                  <a:srgbClr val="003399"/>
                </a:solidFill>
                <a:latin typeface="Calibri" pitchFamily="34" charset="0"/>
                <a:ea typeface="Arial Unicode MS"/>
                <a:cs typeface="Arial" charset="0"/>
              </a:rPr>
              <a:t> προστασίας και αξιοποίησης του </a:t>
            </a:r>
            <a:r>
              <a:rPr lang="el-GR" altLang="el-GR" sz="1500" b="1" i="1" dirty="0">
                <a:solidFill>
                  <a:srgbClr val="003399"/>
                </a:solidFill>
                <a:latin typeface="Calibri" pitchFamily="34" charset="0"/>
                <a:ea typeface="Arial Unicode MS"/>
                <a:cs typeface="Arial" charset="0"/>
              </a:rPr>
              <a:t>φυσικού κεφαλαίου και της πολιτιστικής  κληρονομιάς</a:t>
            </a:r>
          </a:p>
        </p:txBody>
      </p:sp>
    </p:spTree>
  </p:cSld>
  <p:clrMapOvr>
    <a:masterClrMapping/>
  </p:clrMapOvr>
  <p:transition spd="med">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5 - Θέση αριθμού διαφάνειας"/>
          <p:cNvSpPr>
            <a:spLocks noGrp="1"/>
          </p:cNvSpPr>
          <p:nvPr>
            <p:ph type="sldNum" sz="quarter" idx="12"/>
          </p:nvPr>
        </p:nvSpPr>
        <p:spPr/>
        <p:txBody>
          <a:bodyPr/>
          <a:lstStyle/>
          <a:p>
            <a:pPr>
              <a:defRPr/>
            </a:pPr>
            <a:fld id="{FE038FA2-DD01-4BE8-9D78-8ED8AA34AAF7}" type="slidenum">
              <a:rPr lang="el-GR"/>
              <a:pPr>
                <a:defRPr/>
              </a:pPr>
              <a:t>32</a:t>
            </a:fld>
            <a:endParaRPr lang="el-GR"/>
          </a:p>
        </p:txBody>
      </p:sp>
      <p:pic>
        <p:nvPicPr>
          <p:cNvPr id="46082" name="4 - Εικόνα" descr="Slide 2.png"/>
          <p:cNvPicPr>
            <a:picLocks noChangeAspect="1"/>
          </p:cNvPicPr>
          <p:nvPr/>
        </p:nvPicPr>
        <p:blipFill>
          <a:blip r:embed="rId2"/>
          <a:srcRect/>
          <a:stretch>
            <a:fillRect/>
          </a:stretch>
        </p:blipFill>
        <p:spPr bwMode="auto">
          <a:xfrm>
            <a:off x="0" y="0"/>
            <a:ext cx="9144000" cy="5715000"/>
          </a:xfrm>
          <a:prstGeom prst="rect">
            <a:avLst/>
          </a:prstGeom>
          <a:noFill/>
          <a:ln w="9525">
            <a:noFill/>
            <a:miter lim="800000"/>
            <a:headEnd/>
            <a:tailEnd/>
          </a:ln>
        </p:spPr>
      </p:pic>
      <p:pic>
        <p:nvPicPr>
          <p:cNvPr id="46083" name="5 - Εικόνα" descr="logos.png"/>
          <p:cNvPicPr>
            <a:picLocks noChangeAspect="1"/>
          </p:cNvPicPr>
          <p:nvPr/>
        </p:nvPicPr>
        <p:blipFill>
          <a:blip r:embed="rId3"/>
          <a:srcRect/>
          <a:stretch>
            <a:fillRect/>
          </a:stretch>
        </p:blipFill>
        <p:spPr bwMode="auto">
          <a:xfrm>
            <a:off x="3276600" y="5089525"/>
            <a:ext cx="2590800" cy="492125"/>
          </a:xfrm>
          <a:prstGeom prst="rect">
            <a:avLst/>
          </a:prstGeom>
          <a:noFill/>
          <a:ln w="9525">
            <a:noFill/>
            <a:miter lim="800000"/>
            <a:headEnd/>
            <a:tailEnd/>
          </a:ln>
        </p:spPr>
      </p:pic>
      <p:pic>
        <p:nvPicPr>
          <p:cNvPr id="46084" name="6 - Εικόνα" descr="Header.png"/>
          <p:cNvPicPr>
            <a:picLocks noChangeAspect="1"/>
          </p:cNvPicPr>
          <p:nvPr/>
        </p:nvPicPr>
        <p:blipFill>
          <a:blip r:embed="rId4"/>
          <a:srcRect/>
          <a:stretch>
            <a:fillRect/>
          </a:stretch>
        </p:blipFill>
        <p:spPr bwMode="auto">
          <a:xfrm>
            <a:off x="1692275" y="20638"/>
            <a:ext cx="5832475" cy="860425"/>
          </a:xfrm>
          <a:prstGeom prst="rect">
            <a:avLst/>
          </a:prstGeom>
          <a:noFill/>
          <a:ln w="9525">
            <a:noFill/>
            <a:miter lim="800000"/>
            <a:headEnd/>
            <a:tailEnd/>
          </a:ln>
        </p:spPr>
      </p:pic>
      <p:sp>
        <p:nvSpPr>
          <p:cNvPr id="46085" name="2 - Θέση περιεχομένου"/>
          <p:cNvSpPr txBox="1">
            <a:spLocks/>
          </p:cNvSpPr>
          <p:nvPr/>
        </p:nvSpPr>
        <p:spPr bwMode="auto">
          <a:xfrm>
            <a:off x="2843213" y="1489075"/>
            <a:ext cx="5843587" cy="3384550"/>
          </a:xfrm>
          <a:prstGeom prst="rect">
            <a:avLst/>
          </a:prstGeom>
          <a:noFill/>
          <a:ln w="9525">
            <a:noFill/>
            <a:miter lim="800000"/>
            <a:headEnd/>
            <a:tailEnd/>
          </a:ln>
        </p:spPr>
        <p:txBody>
          <a:bodyPr/>
          <a:lstStyle/>
          <a:p>
            <a:endParaRPr lang="el-GR" sz="1600">
              <a:solidFill>
                <a:srgbClr val="003399"/>
              </a:solidFill>
              <a:latin typeface="Calibri" pitchFamily="34" charset="0"/>
            </a:endParaRPr>
          </a:p>
        </p:txBody>
      </p:sp>
      <p:sp>
        <p:nvSpPr>
          <p:cNvPr id="46086" name="1 - Τίτλος"/>
          <p:cNvSpPr>
            <a:spLocks noGrp="1"/>
          </p:cNvSpPr>
          <p:nvPr>
            <p:ph type="title" idx="4294967295"/>
          </p:nvPr>
        </p:nvSpPr>
        <p:spPr>
          <a:xfrm>
            <a:off x="107950" y="1778000"/>
            <a:ext cx="3671888" cy="1223963"/>
          </a:xfrm>
        </p:spPr>
        <p:txBody>
          <a:bodyPr/>
          <a:lstStyle/>
          <a:p>
            <a:pPr algn="l" eaLnBrk="1" hangingPunct="1"/>
            <a:r>
              <a:rPr lang="el-GR" sz="1600" b="1" i="1" smtClean="0">
                <a:solidFill>
                  <a:srgbClr val="C00000"/>
                </a:solidFill>
              </a:rPr>
              <a:t>4</a:t>
            </a:r>
            <a:r>
              <a:rPr lang="el-GR" sz="1600" b="1" i="1" baseline="30000" smtClean="0">
                <a:solidFill>
                  <a:srgbClr val="C00000"/>
                </a:solidFill>
              </a:rPr>
              <a:t>ος</a:t>
            </a:r>
            <a:r>
              <a:rPr lang="el-GR" sz="1600" b="1" i="1" smtClean="0">
                <a:solidFill>
                  <a:srgbClr val="C00000"/>
                </a:solidFill>
              </a:rPr>
              <a:t> &amp; 5</a:t>
            </a:r>
            <a:r>
              <a:rPr lang="el-GR" sz="1600" b="1" i="1" baseline="30000" smtClean="0">
                <a:solidFill>
                  <a:srgbClr val="C00000"/>
                </a:solidFill>
              </a:rPr>
              <a:t>ος</a:t>
            </a:r>
            <a:r>
              <a:rPr lang="el-GR" sz="1600" b="1" i="1" smtClean="0">
                <a:solidFill>
                  <a:srgbClr val="C00000"/>
                </a:solidFill>
              </a:rPr>
              <a:t> Άξονας:</a:t>
            </a:r>
            <a:r>
              <a:rPr lang="el-GR" sz="2000" b="1" smtClean="0">
                <a:solidFill>
                  <a:srgbClr val="C00000"/>
                </a:solidFill>
              </a:rPr>
              <a:t/>
            </a:r>
            <a:br>
              <a:rPr lang="el-GR" sz="2000" b="1" smtClean="0">
                <a:solidFill>
                  <a:srgbClr val="C00000"/>
                </a:solidFill>
              </a:rPr>
            </a:br>
            <a:r>
              <a:rPr lang="el-GR" sz="1800" b="1" i="1" smtClean="0">
                <a:solidFill>
                  <a:srgbClr val="003399"/>
                </a:solidFill>
              </a:rPr>
              <a:t>04 &amp; 04Σ: Τεχνική Συνδρομή ΕΤΠΑ</a:t>
            </a:r>
            <a:br>
              <a:rPr lang="el-GR" sz="1800" b="1" i="1" smtClean="0">
                <a:solidFill>
                  <a:srgbClr val="003399"/>
                </a:solidFill>
              </a:rPr>
            </a:br>
            <a:r>
              <a:rPr lang="el-GR" sz="1800" b="1" i="1" smtClean="0">
                <a:solidFill>
                  <a:srgbClr val="003399"/>
                </a:solidFill>
              </a:rPr>
              <a:t/>
            </a:r>
            <a:br>
              <a:rPr lang="el-GR" sz="1800" b="1" i="1" smtClean="0">
                <a:solidFill>
                  <a:srgbClr val="003399"/>
                </a:solidFill>
              </a:rPr>
            </a:br>
            <a:r>
              <a:rPr lang="el-GR" sz="1800" b="1" i="1" smtClean="0">
                <a:solidFill>
                  <a:srgbClr val="003399"/>
                </a:solidFill>
              </a:rPr>
              <a:t>05 &amp; 05Σ: Τεχνική Συνδρομή ΕΚΤ</a:t>
            </a:r>
          </a:p>
        </p:txBody>
      </p:sp>
      <p:sp>
        <p:nvSpPr>
          <p:cNvPr id="46087" name="2 - Θέση περιεχομένου"/>
          <p:cNvSpPr>
            <a:spLocks noGrp="1"/>
          </p:cNvSpPr>
          <p:nvPr>
            <p:ph idx="4294967295"/>
          </p:nvPr>
        </p:nvSpPr>
        <p:spPr>
          <a:xfrm>
            <a:off x="3563938" y="1128713"/>
            <a:ext cx="5122862" cy="3744912"/>
          </a:xfrm>
        </p:spPr>
        <p:txBody>
          <a:bodyPr/>
          <a:lstStyle/>
          <a:p>
            <a:pPr eaLnBrk="1" hangingPunct="1">
              <a:spcAft>
                <a:spcPts val="600"/>
              </a:spcAft>
              <a:buFont typeface="Wingdings" pitchFamily="2" charset="2"/>
              <a:buChar char="ü"/>
            </a:pPr>
            <a:r>
              <a:rPr lang="el-GR" sz="1800" i="1" smtClean="0">
                <a:solidFill>
                  <a:srgbClr val="003399"/>
                </a:solidFill>
              </a:rPr>
              <a:t>Βελτίωση διοικητικής ικανότητας και λειτουργίας ΕΥΔ/ φορέων προγραμματισμού – εφαρμογής</a:t>
            </a:r>
          </a:p>
          <a:p>
            <a:pPr eaLnBrk="1" hangingPunct="1">
              <a:spcAft>
                <a:spcPts val="600"/>
              </a:spcAft>
              <a:buFont typeface="Wingdings" pitchFamily="2" charset="2"/>
              <a:buChar char="ü"/>
            </a:pPr>
            <a:r>
              <a:rPr lang="el-GR" sz="1800" i="1" smtClean="0">
                <a:solidFill>
                  <a:srgbClr val="003399"/>
                </a:solidFill>
              </a:rPr>
              <a:t>Βελτίωση αποτελεσματικότητας εφαρμογής-διαχείρισης-παρακολούθησης-ελέγχου-αξιολόγησης Προγράμματος</a:t>
            </a:r>
          </a:p>
          <a:p>
            <a:pPr eaLnBrk="1" hangingPunct="1">
              <a:spcAft>
                <a:spcPts val="600"/>
              </a:spcAft>
              <a:buFont typeface="Wingdings" pitchFamily="2" charset="2"/>
              <a:buChar char="ü"/>
            </a:pPr>
            <a:r>
              <a:rPr lang="el-GR" sz="1800" i="1" smtClean="0">
                <a:solidFill>
                  <a:srgbClr val="003399"/>
                </a:solidFill>
              </a:rPr>
              <a:t>Εξασφάλιση προβολής - δημοσιότητας </a:t>
            </a:r>
          </a:p>
          <a:p>
            <a:pPr eaLnBrk="1" hangingPunct="1">
              <a:spcAft>
                <a:spcPts val="600"/>
              </a:spcAft>
              <a:buFont typeface="Wingdings" pitchFamily="2" charset="2"/>
              <a:buChar char="ü"/>
            </a:pPr>
            <a:r>
              <a:rPr lang="el-GR" sz="1800" i="1" smtClean="0">
                <a:solidFill>
                  <a:srgbClr val="003399"/>
                </a:solidFill>
              </a:rPr>
              <a:t>Μεγιστοποίηση ευαισθητοποίησης -κινητοποίησης φορέων, οικονομικών και κοινωνικών εταίρων για συμμετοχή στο σχεδιασμό, την παρακολούθηση και αξιολόγηση του ΕΠ </a:t>
            </a:r>
          </a:p>
        </p:txBody>
      </p:sp>
      <p:sp>
        <p:nvSpPr>
          <p:cNvPr id="28" name="Right Arrow 27"/>
          <p:cNvSpPr/>
          <p:nvPr/>
        </p:nvSpPr>
        <p:spPr bwMode="ltGray">
          <a:xfrm>
            <a:off x="2124075" y="3649663"/>
            <a:ext cx="360363" cy="209550"/>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l-GR" sz="1200">
                <a:solidFill>
                  <a:schemeClr val="tx1"/>
                </a:solidFill>
                <a:effectLst>
                  <a:outerShdw blurRad="38100" dist="38100" dir="2700000" algn="tl">
                    <a:srgbClr val="C0C0C0"/>
                  </a:outerShdw>
                </a:effectLst>
              </a:rPr>
              <a:t>6</a:t>
            </a:r>
          </a:p>
        </p:txBody>
      </p:sp>
      <p:sp>
        <p:nvSpPr>
          <p:cNvPr id="2" name="Right Arrow 27"/>
          <p:cNvSpPr/>
          <p:nvPr/>
        </p:nvSpPr>
        <p:spPr bwMode="ltGray">
          <a:xfrm>
            <a:off x="1692275" y="3649663"/>
            <a:ext cx="360363" cy="209550"/>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l-GR" sz="1200">
                <a:solidFill>
                  <a:schemeClr val="tx1"/>
                </a:solidFill>
                <a:effectLst>
                  <a:outerShdw blurRad="38100" dist="38100" dir="2700000" algn="tl">
                    <a:srgbClr val="C0C0C0"/>
                  </a:outerShdw>
                </a:effectLst>
              </a:rPr>
              <a:t>4</a:t>
            </a:r>
          </a:p>
        </p:txBody>
      </p:sp>
      <p:sp>
        <p:nvSpPr>
          <p:cNvPr id="3" name="Right Arrow 27"/>
          <p:cNvSpPr/>
          <p:nvPr/>
        </p:nvSpPr>
        <p:spPr bwMode="ltGray">
          <a:xfrm>
            <a:off x="2555875" y="3649663"/>
            <a:ext cx="360363" cy="209550"/>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l-GR" sz="1200">
                <a:solidFill>
                  <a:schemeClr val="tx1"/>
                </a:solidFill>
                <a:effectLst>
                  <a:outerShdw blurRad="38100" dist="38100" dir="2700000" algn="tl">
                    <a:srgbClr val="C0C0C0"/>
                  </a:outerShdw>
                </a:effectLst>
              </a:rPr>
              <a:t>7</a:t>
            </a:r>
          </a:p>
        </p:txBody>
      </p:sp>
      <p:sp>
        <p:nvSpPr>
          <p:cNvPr id="19" name="Right Arrow 18"/>
          <p:cNvSpPr/>
          <p:nvPr/>
        </p:nvSpPr>
        <p:spPr bwMode="ltGray">
          <a:xfrm>
            <a:off x="828675" y="3649663"/>
            <a:ext cx="360363" cy="209550"/>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l-GR" sz="1200">
                <a:solidFill>
                  <a:schemeClr val="tx1"/>
                </a:solidFill>
                <a:effectLst>
                  <a:outerShdw blurRad="38100" dist="38100" dir="2700000" algn="tl">
                    <a:srgbClr val="C0C0C0"/>
                  </a:outerShdw>
                </a:effectLst>
              </a:rPr>
              <a:t>1</a:t>
            </a:r>
          </a:p>
        </p:txBody>
      </p:sp>
      <p:sp>
        <p:nvSpPr>
          <p:cNvPr id="30" name="Right Arrow 29"/>
          <p:cNvSpPr/>
          <p:nvPr/>
        </p:nvSpPr>
        <p:spPr bwMode="ltGray">
          <a:xfrm>
            <a:off x="1260475" y="3651250"/>
            <a:ext cx="360363" cy="207963"/>
          </a:xfrm>
          <a:prstGeom prst="rightArrow">
            <a:avLst>
              <a:gd name="adj1" fmla="val 67278"/>
              <a:gd name="adj2" fmla="val 50000"/>
            </a:avLst>
          </a:prstGeom>
          <a:noFill/>
          <a:ln w="3175">
            <a:solidFill>
              <a:srgbClr val="A320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l-GR" sz="1200">
                <a:solidFill>
                  <a:schemeClr val="tx1"/>
                </a:solidFill>
                <a:effectLst>
                  <a:outerShdw blurRad="38100" dist="38100" dir="2700000" algn="tl">
                    <a:srgbClr val="C0C0C0"/>
                  </a:outerShdw>
                </a:effectLst>
              </a:rPr>
              <a:t>2</a:t>
            </a:r>
          </a:p>
        </p:txBody>
      </p:sp>
      <p:sp>
        <p:nvSpPr>
          <p:cNvPr id="46093" name="Rectangle 2"/>
          <p:cNvSpPr>
            <a:spLocks noChangeArrowheads="1"/>
          </p:cNvSpPr>
          <p:nvPr/>
        </p:nvSpPr>
        <p:spPr bwMode="auto">
          <a:xfrm>
            <a:off x="254000" y="3619500"/>
            <a:ext cx="431800" cy="300038"/>
          </a:xfrm>
          <a:prstGeom prst="rect">
            <a:avLst/>
          </a:prstGeom>
          <a:solidFill>
            <a:srgbClr val="993366"/>
          </a:solidFill>
          <a:ln w="6350">
            <a:noFill/>
            <a:miter lim="800000"/>
            <a:headEnd/>
            <a:tailEnd/>
          </a:ln>
        </p:spPr>
        <p:txBody>
          <a:bodyPr lIns="63111" tIns="63111" rIns="63111" bIns="63111" anchor="ctr"/>
          <a:lstStyle/>
          <a:p>
            <a:pPr algn="ctr">
              <a:lnSpc>
                <a:spcPct val="120000"/>
              </a:lnSpc>
              <a:spcBef>
                <a:spcPct val="20000"/>
              </a:spcBef>
              <a:buSzPct val="90000"/>
              <a:buFont typeface="Arial" charset="0"/>
              <a:buNone/>
            </a:pPr>
            <a:r>
              <a:rPr lang="el-GR" altLang="el-GR" sz="1400">
                <a:solidFill>
                  <a:schemeClr val="bg1"/>
                </a:solidFill>
              </a:rPr>
              <a:t>ΘΣ</a:t>
            </a:r>
            <a:endParaRPr lang="en-US" altLang="el-GR" sz="1400">
              <a:solidFill>
                <a:schemeClr val="bg1"/>
              </a:solidFill>
            </a:endParaRPr>
          </a:p>
        </p:txBody>
      </p:sp>
      <p:sp>
        <p:nvSpPr>
          <p:cNvPr id="46094" name="Rectangle 16"/>
          <p:cNvSpPr>
            <a:spLocks noChangeArrowheads="1"/>
          </p:cNvSpPr>
          <p:nvPr/>
        </p:nvSpPr>
        <p:spPr bwMode="auto">
          <a:xfrm>
            <a:off x="0" y="3073400"/>
            <a:ext cx="3313113" cy="358775"/>
          </a:xfrm>
          <a:prstGeom prst="rect">
            <a:avLst/>
          </a:prstGeom>
          <a:solidFill>
            <a:srgbClr val="993366"/>
          </a:solidFill>
          <a:ln w="19050">
            <a:noFill/>
            <a:miter lim="800000"/>
            <a:headEnd/>
            <a:tailEnd/>
          </a:ln>
        </p:spPr>
        <p:txBody>
          <a:bodyPr wrap="none" anchor="ctr"/>
          <a:lstStyle/>
          <a:p>
            <a:pPr algn="ctr">
              <a:spcBef>
                <a:spcPct val="20000"/>
              </a:spcBef>
              <a:buFont typeface="Arial" charset="0"/>
              <a:buNone/>
            </a:pPr>
            <a:r>
              <a:rPr lang="el-GR" altLang="el-GR">
                <a:solidFill>
                  <a:schemeClr val="bg1"/>
                </a:solidFill>
                <a:latin typeface="Calibri" pitchFamily="34" charset="0"/>
              </a:rPr>
              <a:t>Προϋπολογισμός: 86,51 εκ. €</a:t>
            </a:r>
          </a:p>
        </p:txBody>
      </p:sp>
      <p:sp>
        <p:nvSpPr>
          <p:cNvPr id="46095" name="Rectangle 2"/>
          <p:cNvSpPr>
            <a:spLocks noChangeArrowheads="1"/>
          </p:cNvSpPr>
          <p:nvPr/>
        </p:nvSpPr>
        <p:spPr bwMode="auto">
          <a:xfrm>
            <a:off x="0" y="1344613"/>
            <a:ext cx="3276600" cy="360362"/>
          </a:xfrm>
          <a:prstGeom prst="rect">
            <a:avLst/>
          </a:prstGeom>
          <a:solidFill>
            <a:srgbClr val="993366"/>
          </a:solidFill>
          <a:ln w="6350">
            <a:noFill/>
            <a:miter lim="800000"/>
            <a:headEnd/>
            <a:tailEnd/>
          </a:ln>
        </p:spPr>
        <p:txBody>
          <a:bodyPr lIns="63111" tIns="63111" rIns="63111" bIns="63111" anchor="ctr"/>
          <a:lstStyle/>
          <a:p>
            <a:pPr algn="ctr">
              <a:lnSpc>
                <a:spcPct val="120000"/>
              </a:lnSpc>
              <a:spcBef>
                <a:spcPct val="20000"/>
              </a:spcBef>
              <a:buSzPct val="90000"/>
              <a:buFont typeface="Arial" charset="0"/>
              <a:buNone/>
            </a:pPr>
            <a:r>
              <a:rPr lang="el-GR" altLang="el-GR" sz="2000">
                <a:solidFill>
                  <a:schemeClr val="bg1"/>
                </a:solidFill>
              </a:rPr>
              <a:t>ΤΕΧΝΙΚΗ ΒΟΗΘΕΙΑ</a:t>
            </a:r>
            <a:endParaRPr lang="en-US" altLang="el-GR" sz="2000">
              <a:solidFill>
                <a:schemeClr val="bg1"/>
              </a:solidFill>
            </a:endParaRPr>
          </a:p>
        </p:txBody>
      </p:sp>
    </p:spTree>
  </p:cSld>
  <p:clrMapOvr>
    <a:masterClrMapping/>
  </p:clrMapOvr>
  <p:transition spd="med">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9CA5831A-7A7B-45A7-90FC-9B69F9FE15A7}" type="slidenum">
              <a:rPr lang="el-GR"/>
              <a:pPr>
                <a:defRPr/>
              </a:pPr>
              <a:t>33</a:t>
            </a:fld>
            <a:endParaRPr lang="el-GR"/>
          </a:p>
        </p:txBody>
      </p:sp>
      <p:pic>
        <p:nvPicPr>
          <p:cNvPr id="48130" name="4 - Εικόνα" descr="Slide 2.png"/>
          <p:cNvPicPr>
            <a:picLocks noChangeAspect="1"/>
          </p:cNvPicPr>
          <p:nvPr/>
        </p:nvPicPr>
        <p:blipFill>
          <a:blip r:embed="rId2"/>
          <a:srcRect/>
          <a:stretch>
            <a:fillRect/>
          </a:stretch>
        </p:blipFill>
        <p:spPr bwMode="auto">
          <a:xfrm>
            <a:off x="0" y="0"/>
            <a:ext cx="9144000" cy="5715000"/>
          </a:xfrm>
          <a:prstGeom prst="rect">
            <a:avLst/>
          </a:prstGeom>
          <a:noFill/>
          <a:ln w="9525">
            <a:noFill/>
            <a:miter lim="800000"/>
            <a:headEnd/>
            <a:tailEnd/>
          </a:ln>
        </p:spPr>
      </p:pic>
      <p:sp>
        <p:nvSpPr>
          <p:cNvPr id="48131" name="Rectangle 4"/>
          <p:cNvSpPr>
            <a:spLocks noChangeArrowheads="1"/>
          </p:cNvSpPr>
          <p:nvPr/>
        </p:nvSpPr>
        <p:spPr bwMode="auto">
          <a:xfrm>
            <a:off x="0" y="1233488"/>
            <a:ext cx="9144000" cy="3649662"/>
          </a:xfrm>
          <a:prstGeom prst="rect">
            <a:avLst/>
          </a:prstGeom>
          <a:noFill/>
          <a:ln w="9525">
            <a:noFill/>
            <a:miter lim="800000"/>
            <a:headEnd/>
            <a:tailEnd/>
          </a:ln>
        </p:spPr>
        <p:txBody>
          <a:bodyPr anchor="ctr">
            <a:spAutoFit/>
          </a:bodyPr>
          <a:lstStyle/>
          <a:p>
            <a:pPr marL="355600" indent="-355600" algn="ctr">
              <a:spcBef>
                <a:spcPct val="15000"/>
              </a:spcBef>
              <a:spcAft>
                <a:spcPct val="20000"/>
              </a:spcAft>
              <a:buFont typeface="Arial" charset="0"/>
              <a:buNone/>
            </a:pPr>
            <a:r>
              <a:rPr lang="el-GR" altLang="el-GR" sz="1600" b="1">
                <a:latin typeface="Calibri" pitchFamily="34" charset="0"/>
              </a:rPr>
              <a:t>	</a:t>
            </a:r>
            <a:r>
              <a:rPr lang="el-GR" altLang="el-GR" b="1">
                <a:latin typeface="Calibri" pitchFamily="34" charset="0"/>
              </a:rPr>
              <a:t>Μ</a:t>
            </a:r>
            <a:r>
              <a:rPr lang="el-GR" altLang="el-GR">
                <a:latin typeface="Calibri" pitchFamily="34" charset="0"/>
              </a:rPr>
              <a:t>όχλευση ανακυκλούμενων πόρων, </a:t>
            </a:r>
            <a:r>
              <a:rPr lang="el-GR" altLang="el-GR" b="1">
                <a:latin typeface="Calibri" pitchFamily="34" charset="0"/>
              </a:rPr>
              <a:t>αυτοτελώς αλλά και σε συνδυασμό με επιχορηγήσεις</a:t>
            </a:r>
            <a:endParaRPr lang="en-US" altLang="el-GR" b="1" i="1">
              <a:solidFill>
                <a:srgbClr val="000000"/>
              </a:solidFill>
              <a:latin typeface="Calibri" pitchFamily="34" charset="0"/>
            </a:endParaRPr>
          </a:p>
          <a:p>
            <a:pPr marL="355600" indent="-355600">
              <a:spcBef>
                <a:spcPct val="15000"/>
              </a:spcBef>
              <a:spcAft>
                <a:spcPct val="20000"/>
              </a:spcAft>
              <a:buFont typeface="Arial" charset="0"/>
              <a:buChar char="•"/>
            </a:pPr>
            <a:r>
              <a:rPr lang="el-GR" altLang="el-GR" sz="1600" i="1">
                <a:solidFill>
                  <a:srgbClr val="0000FF"/>
                </a:solidFill>
                <a:latin typeface="Calibri" pitchFamily="34" charset="0"/>
              </a:rPr>
              <a:t>Δάνεια με χαμηλές εξασφαλίσεις για επενδύσεις, προώθηση της εξωστρέφειας &amp; κεφάλαιο κίνησης</a:t>
            </a:r>
            <a:r>
              <a:rPr lang="en-US" altLang="el-GR" sz="1600" i="1">
                <a:solidFill>
                  <a:srgbClr val="0000FF"/>
                </a:solidFill>
                <a:latin typeface="Calibri" pitchFamily="34" charset="0"/>
              </a:rPr>
              <a:t>:</a:t>
            </a:r>
            <a:r>
              <a:rPr lang="el-GR" altLang="el-GR" sz="1600" i="1">
                <a:solidFill>
                  <a:srgbClr val="660066"/>
                </a:solidFill>
                <a:latin typeface="Calibri" pitchFamily="34" charset="0"/>
              </a:rPr>
              <a:t> </a:t>
            </a:r>
            <a:br>
              <a:rPr lang="el-GR" altLang="el-GR" sz="1600" i="1">
                <a:solidFill>
                  <a:srgbClr val="660066"/>
                </a:solidFill>
                <a:latin typeface="Calibri" pitchFamily="34" charset="0"/>
              </a:rPr>
            </a:br>
            <a:r>
              <a:rPr lang="el-GR" altLang="el-GR" sz="1600">
                <a:solidFill>
                  <a:srgbClr val="000000"/>
                </a:solidFill>
                <a:latin typeface="Calibri" pitchFamily="34" charset="0"/>
              </a:rPr>
              <a:t>Τα δάνεια επιμερισμού ρίσκου αποτελούν Χ/Ε που επιτρέπουν σε τελικούς δικαιούχους να αποκτήσουν πρόσβαση σε τραπεζικό δανεισμό με καλύτερους όρους σε ό,τι αφορά στο κόστος (χαμηλά επιτόκια). </a:t>
            </a:r>
            <a:endParaRPr lang="el-GR" altLang="el-GR" sz="1600" i="1">
              <a:solidFill>
                <a:srgbClr val="660066"/>
              </a:solidFill>
              <a:latin typeface="Calibri" pitchFamily="34" charset="0"/>
            </a:endParaRPr>
          </a:p>
          <a:p>
            <a:pPr marL="355600" indent="-355600">
              <a:spcBef>
                <a:spcPct val="15000"/>
              </a:spcBef>
              <a:spcAft>
                <a:spcPct val="20000"/>
              </a:spcAft>
              <a:buFont typeface="Arial" charset="0"/>
              <a:buChar char="•"/>
            </a:pPr>
            <a:r>
              <a:rPr lang="el-GR" altLang="el-GR" sz="1600" i="1">
                <a:solidFill>
                  <a:srgbClr val="0000FF"/>
                </a:solidFill>
                <a:latin typeface="Calibri" pitchFamily="34" charset="0"/>
              </a:rPr>
              <a:t>Εγγυήσεις</a:t>
            </a:r>
            <a:r>
              <a:rPr lang="en-US" altLang="el-GR" sz="1600" i="1">
                <a:solidFill>
                  <a:srgbClr val="0000FF"/>
                </a:solidFill>
                <a:latin typeface="Calibri" pitchFamily="34" charset="0"/>
              </a:rPr>
              <a:t>:</a:t>
            </a:r>
            <a:r>
              <a:rPr lang="el-GR" altLang="el-GR" sz="1600" i="1">
                <a:solidFill>
                  <a:srgbClr val="0000FF"/>
                </a:solidFill>
                <a:latin typeface="Calibri" pitchFamily="34" charset="0"/>
              </a:rPr>
              <a:t> </a:t>
            </a:r>
            <a:r>
              <a:rPr lang="el-GR" altLang="el-GR" sz="1600">
                <a:solidFill>
                  <a:srgbClr val="000000"/>
                </a:solidFill>
                <a:latin typeface="Calibri" pitchFamily="34" charset="0"/>
              </a:rPr>
              <a:t>Οι Εγγυήσεις αποτελούν επίσης εργαλεία που επιτρέπουν την πρόσβαση δικαιούχων σε τραπεζικά προϊόντα με καλύτερους όρους, κυρίως σε ό,τι αφορά στις απαιτούμενες εξασφαλίσεις. </a:t>
            </a:r>
          </a:p>
          <a:p>
            <a:pPr marL="355600" indent="-355600">
              <a:spcBef>
                <a:spcPct val="15000"/>
              </a:spcBef>
              <a:spcAft>
                <a:spcPct val="20000"/>
              </a:spcAft>
              <a:buFont typeface="Arial" charset="0"/>
              <a:buChar char="•"/>
            </a:pPr>
            <a:r>
              <a:rPr lang="el-GR" altLang="el-GR" sz="1600" i="1">
                <a:solidFill>
                  <a:srgbClr val="0000FF"/>
                </a:solidFill>
                <a:latin typeface="Calibri" pitchFamily="34" charset="0"/>
              </a:rPr>
              <a:t>Επιχειρηματικά Κεφάλαια</a:t>
            </a:r>
            <a:r>
              <a:rPr lang="en-US" altLang="el-GR" sz="1600" i="1">
                <a:solidFill>
                  <a:srgbClr val="0000FF"/>
                </a:solidFill>
                <a:latin typeface="Calibri" pitchFamily="34" charset="0"/>
              </a:rPr>
              <a:t>: </a:t>
            </a:r>
            <a:r>
              <a:rPr lang="el-GR" altLang="el-GR" sz="1600">
                <a:solidFill>
                  <a:srgbClr val="000000"/>
                </a:solidFill>
                <a:latin typeface="Calibri" pitchFamily="34" charset="0"/>
              </a:rPr>
              <a:t>Παροχή κεφαλαίων και επιχειρηματικής υποστήριξης σε νεοσύστατες, νέες,  αναπτυσσόμενες, δυναμικές, καινοτόμες επιχειρήσεις για την προώθηση </a:t>
            </a:r>
            <a:r>
              <a:rPr lang="el-GR" altLang="el-GR" sz="1600">
                <a:latin typeface="Calibri" pitchFamily="34" charset="0"/>
              </a:rPr>
              <a:t>της  οικονομικής ανάπτυξης, της καινοτομίας και της δημιουργίας θέσεων εργασίας.</a:t>
            </a:r>
            <a:endParaRPr lang="el-GR" altLang="el-GR" sz="1600">
              <a:solidFill>
                <a:srgbClr val="000000"/>
              </a:solidFill>
              <a:latin typeface="Calibri" pitchFamily="34" charset="0"/>
            </a:endParaRPr>
          </a:p>
          <a:p>
            <a:pPr marL="355600" indent="-355600">
              <a:spcBef>
                <a:spcPct val="15000"/>
              </a:spcBef>
              <a:spcAft>
                <a:spcPct val="20000"/>
              </a:spcAft>
              <a:buFont typeface="Arial" charset="0"/>
              <a:buChar char="•"/>
            </a:pPr>
            <a:r>
              <a:rPr lang="el-GR" altLang="el-GR" sz="1600" i="1">
                <a:solidFill>
                  <a:srgbClr val="0000FF"/>
                </a:solidFill>
                <a:latin typeface="Calibri" pitchFamily="34" charset="0"/>
              </a:rPr>
              <a:t>Μικροπίστωση</a:t>
            </a:r>
            <a:r>
              <a:rPr lang="en-US" altLang="el-GR" sz="1600" i="1">
                <a:solidFill>
                  <a:srgbClr val="0000FF"/>
                </a:solidFill>
                <a:latin typeface="Calibri" pitchFamily="34" charset="0"/>
              </a:rPr>
              <a:t>: </a:t>
            </a:r>
            <a:r>
              <a:rPr lang="el-GR" altLang="el-GR" sz="1600">
                <a:solidFill>
                  <a:srgbClr val="000000"/>
                </a:solidFill>
                <a:latin typeface="Calibri" pitchFamily="34" charset="0"/>
              </a:rPr>
              <a:t>Μικροδάνεια (&lt; 25.000 €) για διάφορες κατηγορίες νέων επιχειρηματιών, τα οποία παρέχονται από μη τραπεζικούς οργανισμούς και η αξιολόγηση των δικαιούχων δε βασίζεται σε τραπεζικά κριτήρια. </a:t>
            </a:r>
            <a:endParaRPr lang="en-US" altLang="el-GR" sz="1600">
              <a:latin typeface="Calibri" pitchFamily="34" charset="0"/>
            </a:endParaRPr>
          </a:p>
        </p:txBody>
      </p:sp>
      <p:sp>
        <p:nvSpPr>
          <p:cNvPr id="48132" name="Title 1"/>
          <p:cNvSpPr>
            <a:spLocks/>
          </p:cNvSpPr>
          <p:nvPr/>
        </p:nvSpPr>
        <p:spPr bwMode="auto">
          <a:xfrm>
            <a:off x="755650" y="815975"/>
            <a:ext cx="7804150" cy="374650"/>
          </a:xfrm>
          <a:prstGeom prst="rect">
            <a:avLst/>
          </a:prstGeom>
          <a:noFill/>
          <a:ln w="9525" algn="ctr">
            <a:noFill/>
            <a:miter lim="800000"/>
            <a:headEnd/>
            <a:tailEnd/>
          </a:ln>
        </p:spPr>
        <p:txBody>
          <a:bodyPr lIns="0" tIns="0" rIns="0" bIns="0"/>
          <a:lstStyle/>
          <a:p>
            <a:pPr algn="ctr">
              <a:spcBef>
                <a:spcPct val="20000"/>
              </a:spcBef>
              <a:buFont typeface="Arial" charset="0"/>
              <a:buNone/>
            </a:pPr>
            <a:r>
              <a:rPr lang="el-GR" altLang="el-GR" sz="2400" b="1">
                <a:solidFill>
                  <a:srgbClr val="003399"/>
                </a:solidFill>
                <a:latin typeface="Calibri" pitchFamily="34" charset="0"/>
              </a:rPr>
              <a:t>Χρηματοδοτικά Εργαλεία στο ΕΠΑνΕΚ 2014-2020</a:t>
            </a:r>
          </a:p>
        </p:txBody>
      </p:sp>
      <p:pic>
        <p:nvPicPr>
          <p:cNvPr id="48133" name="6 - Εικόνα" descr="Header.png"/>
          <p:cNvPicPr>
            <a:picLocks noChangeAspect="1"/>
          </p:cNvPicPr>
          <p:nvPr/>
        </p:nvPicPr>
        <p:blipFill>
          <a:blip r:embed="rId3"/>
          <a:srcRect/>
          <a:stretch>
            <a:fillRect/>
          </a:stretch>
        </p:blipFill>
        <p:spPr bwMode="auto">
          <a:xfrm>
            <a:off x="1692275" y="20638"/>
            <a:ext cx="5832475" cy="860425"/>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 Θέση αριθμού διαφάνειας"/>
          <p:cNvSpPr>
            <a:spLocks noGrp="1"/>
          </p:cNvSpPr>
          <p:nvPr>
            <p:ph type="sldNum" sz="quarter" idx="12"/>
          </p:nvPr>
        </p:nvSpPr>
        <p:spPr/>
        <p:txBody>
          <a:bodyPr/>
          <a:lstStyle/>
          <a:p>
            <a:pPr>
              <a:defRPr/>
            </a:pPr>
            <a:fld id="{62532298-1424-4AD0-BFAF-0DE3BF1CAFF4}" type="slidenum">
              <a:rPr lang="el-GR"/>
              <a:pPr>
                <a:defRPr/>
              </a:pPr>
              <a:t>34</a:t>
            </a:fld>
            <a:endParaRPr lang="el-GR"/>
          </a:p>
        </p:txBody>
      </p:sp>
      <p:pic>
        <p:nvPicPr>
          <p:cNvPr id="49154" name="4 - Εικόνα" descr="Slide 2.png"/>
          <p:cNvPicPr>
            <a:picLocks noChangeAspect="1"/>
          </p:cNvPicPr>
          <p:nvPr/>
        </p:nvPicPr>
        <p:blipFill>
          <a:blip r:embed="rId3"/>
          <a:srcRect/>
          <a:stretch>
            <a:fillRect/>
          </a:stretch>
        </p:blipFill>
        <p:spPr bwMode="auto">
          <a:xfrm>
            <a:off x="0" y="0"/>
            <a:ext cx="9144000" cy="5715000"/>
          </a:xfrm>
          <a:prstGeom prst="rect">
            <a:avLst/>
          </a:prstGeom>
          <a:noFill/>
          <a:ln w="9525">
            <a:noFill/>
            <a:miter lim="800000"/>
            <a:headEnd/>
            <a:tailEnd/>
          </a:ln>
        </p:spPr>
      </p:pic>
      <p:sp>
        <p:nvSpPr>
          <p:cNvPr id="49155" name="Rectangle 6"/>
          <p:cNvSpPr>
            <a:spLocks noChangeArrowheads="1"/>
          </p:cNvSpPr>
          <p:nvPr/>
        </p:nvSpPr>
        <p:spPr bwMode="auto">
          <a:xfrm>
            <a:off x="252413" y="1190625"/>
            <a:ext cx="8712200" cy="3827463"/>
          </a:xfrm>
          <a:prstGeom prst="rect">
            <a:avLst/>
          </a:prstGeom>
          <a:noFill/>
          <a:ln w="9525" algn="ctr">
            <a:noFill/>
            <a:miter lim="800000"/>
            <a:headEnd/>
            <a:tailEnd/>
          </a:ln>
        </p:spPr>
        <p:txBody>
          <a:bodyPr anchor="ctr">
            <a:spAutoFit/>
          </a:bodyPr>
          <a:lstStyle/>
          <a:p>
            <a:pPr marL="271463">
              <a:lnSpc>
                <a:spcPct val="140000"/>
              </a:lnSpc>
              <a:spcBef>
                <a:spcPct val="20000"/>
              </a:spcBef>
              <a:buFont typeface="Arial" charset="0"/>
              <a:buNone/>
            </a:pPr>
            <a:r>
              <a:rPr lang="el-GR" altLang="el-GR" i="1">
                <a:solidFill>
                  <a:srgbClr val="003399"/>
                </a:solidFill>
                <a:latin typeface="Calibri" pitchFamily="34" charset="0"/>
              </a:rPr>
              <a:t>Αφορούν σε:</a:t>
            </a:r>
          </a:p>
          <a:p>
            <a:pPr marL="742950" lvl="1" indent="-285750">
              <a:lnSpc>
                <a:spcPct val="140000"/>
              </a:lnSpc>
              <a:spcBef>
                <a:spcPct val="20000"/>
              </a:spcBef>
              <a:buSzPct val="65000"/>
              <a:buFont typeface="Wingdings" pitchFamily="2" charset="2"/>
              <a:buChar char="q"/>
            </a:pPr>
            <a:r>
              <a:rPr lang="el-GR" altLang="el-GR" i="1">
                <a:solidFill>
                  <a:srgbClr val="003399"/>
                </a:solidFill>
                <a:latin typeface="Calibri" pitchFamily="34" charset="0"/>
              </a:rPr>
              <a:t> Αποκατάσταση του οικονομικού ιστού των πόλεων και της λειτουργία τους </a:t>
            </a:r>
            <a:br>
              <a:rPr lang="el-GR" altLang="el-GR" i="1">
                <a:solidFill>
                  <a:srgbClr val="003399"/>
                </a:solidFill>
                <a:latin typeface="Calibri" pitchFamily="34" charset="0"/>
              </a:rPr>
            </a:br>
            <a:r>
              <a:rPr lang="el-GR" altLang="el-GR" i="1">
                <a:solidFill>
                  <a:srgbClr val="003399"/>
                </a:solidFill>
                <a:latin typeface="Calibri" pitchFamily="34" charset="0"/>
              </a:rPr>
              <a:t>ως κινητήριες δυνάμεις στην ευρύτερη περιοχή επιρροής</a:t>
            </a:r>
          </a:p>
          <a:p>
            <a:pPr marL="742950" lvl="1" indent="-285750">
              <a:lnSpc>
                <a:spcPct val="140000"/>
              </a:lnSpc>
              <a:spcBef>
                <a:spcPct val="20000"/>
              </a:spcBef>
              <a:buSzPct val="65000"/>
              <a:buFont typeface="Wingdings" pitchFamily="2" charset="2"/>
              <a:buChar char="q"/>
            </a:pPr>
            <a:r>
              <a:rPr lang="el-GR" altLang="el-GR" i="1">
                <a:solidFill>
                  <a:srgbClr val="003399"/>
                </a:solidFill>
                <a:latin typeface="Calibri" pitchFamily="34" charset="0"/>
              </a:rPr>
              <a:t>Αντιστροφή της οικονομικής, κοινωνικής και περιβαλλοντικής υποβάθμισης </a:t>
            </a:r>
          </a:p>
          <a:p>
            <a:pPr marL="742950" lvl="1" indent="-285750">
              <a:lnSpc>
                <a:spcPct val="140000"/>
              </a:lnSpc>
              <a:spcBef>
                <a:spcPct val="20000"/>
              </a:spcBef>
              <a:buSzPct val="65000"/>
              <a:buFont typeface="Wingdings" pitchFamily="2" charset="2"/>
              <a:buChar char="q"/>
            </a:pPr>
            <a:r>
              <a:rPr lang="el-GR" altLang="el-GR" i="1">
                <a:solidFill>
                  <a:srgbClr val="003399"/>
                </a:solidFill>
                <a:latin typeface="Calibri" pitchFamily="34" charset="0"/>
              </a:rPr>
              <a:t>Άμεση αντιμετώπιση των κοινωνικών συνεπειών της κρίσης με αναζωογόνηση των ΜμΕ και ανασυγκρότηση των κοινωνικών υποδομών,</a:t>
            </a:r>
          </a:p>
          <a:p>
            <a:pPr marL="742950" lvl="1" indent="-285750">
              <a:lnSpc>
                <a:spcPct val="140000"/>
              </a:lnSpc>
              <a:spcBef>
                <a:spcPct val="20000"/>
              </a:spcBef>
              <a:buSzPct val="65000"/>
              <a:buFont typeface="Wingdings" pitchFamily="2" charset="2"/>
              <a:buChar char="q"/>
            </a:pPr>
            <a:r>
              <a:rPr lang="el-GR" altLang="el-GR" i="1">
                <a:solidFill>
                  <a:srgbClr val="003399"/>
                </a:solidFill>
                <a:latin typeface="Calibri" pitchFamily="34" charset="0"/>
              </a:rPr>
              <a:t>Προώθηση της σύνδεσης καινοτομίας και επιχειρηματικότητας στο αστικό περιβάλλον,</a:t>
            </a:r>
          </a:p>
          <a:p>
            <a:pPr marL="742950" lvl="1" indent="-285750">
              <a:lnSpc>
                <a:spcPct val="140000"/>
              </a:lnSpc>
              <a:spcBef>
                <a:spcPct val="20000"/>
              </a:spcBef>
              <a:buSzPct val="65000"/>
              <a:buFont typeface="Wingdings" pitchFamily="2" charset="2"/>
              <a:buChar char="q"/>
            </a:pPr>
            <a:r>
              <a:rPr lang="el-GR" altLang="el-GR" i="1">
                <a:solidFill>
                  <a:srgbClr val="003399"/>
                </a:solidFill>
                <a:latin typeface="Calibri" pitchFamily="34" charset="0"/>
              </a:rPr>
              <a:t>Αντιστροφή της αστικής διάχυσης και Ανάκτηση του δημόσιου χώρου</a:t>
            </a:r>
          </a:p>
        </p:txBody>
      </p:sp>
      <p:sp>
        <p:nvSpPr>
          <p:cNvPr id="49156" name="Title 1"/>
          <p:cNvSpPr>
            <a:spLocks/>
          </p:cNvSpPr>
          <p:nvPr/>
        </p:nvSpPr>
        <p:spPr bwMode="auto">
          <a:xfrm>
            <a:off x="468313" y="3937000"/>
            <a:ext cx="8675687" cy="1020763"/>
          </a:xfrm>
          <a:prstGeom prst="rect">
            <a:avLst/>
          </a:prstGeom>
          <a:noFill/>
          <a:ln w="9525">
            <a:noFill/>
            <a:miter lim="800000"/>
            <a:headEnd/>
            <a:tailEnd/>
          </a:ln>
        </p:spPr>
        <p:txBody>
          <a:bodyPr lIns="0" tIns="0" rIns="0" bIns="0"/>
          <a:lstStyle/>
          <a:p>
            <a:pPr>
              <a:spcBef>
                <a:spcPct val="20000"/>
              </a:spcBef>
              <a:buFont typeface="Arial" charset="0"/>
              <a:buChar char="•"/>
            </a:pPr>
            <a:endParaRPr lang="el-GR" altLang="el-GR" sz="2000" b="1" i="1">
              <a:solidFill>
                <a:srgbClr val="660066"/>
              </a:solidFill>
            </a:endParaRPr>
          </a:p>
        </p:txBody>
      </p:sp>
      <p:sp>
        <p:nvSpPr>
          <p:cNvPr id="49157" name="Rectangle 6"/>
          <p:cNvSpPr>
            <a:spLocks noChangeArrowheads="1"/>
          </p:cNvSpPr>
          <p:nvPr/>
        </p:nvSpPr>
        <p:spPr bwMode="auto">
          <a:xfrm>
            <a:off x="73025" y="912813"/>
            <a:ext cx="9036050" cy="304800"/>
          </a:xfrm>
          <a:prstGeom prst="rect">
            <a:avLst/>
          </a:prstGeom>
          <a:noFill/>
          <a:ln w="9525" algn="ctr">
            <a:noFill/>
            <a:miter lim="800000"/>
            <a:headEnd/>
            <a:tailEnd/>
          </a:ln>
        </p:spPr>
        <p:txBody>
          <a:bodyPr lIns="0" tIns="0" rIns="0" bIns="0"/>
          <a:lstStyle/>
          <a:p>
            <a:pPr algn="ctr">
              <a:spcBef>
                <a:spcPct val="20000"/>
              </a:spcBef>
              <a:buFont typeface="Arial" charset="0"/>
              <a:buNone/>
            </a:pPr>
            <a:r>
              <a:rPr lang="el-GR" altLang="el-GR" sz="2000" b="1">
                <a:solidFill>
                  <a:srgbClr val="003399"/>
                </a:solidFill>
                <a:latin typeface="Calibri" pitchFamily="34" charset="0"/>
              </a:rPr>
              <a:t>Ολοκληρωμένες δράσεις για </a:t>
            </a:r>
            <a:r>
              <a:rPr lang="en-US" altLang="el-GR" sz="2000" b="1">
                <a:solidFill>
                  <a:srgbClr val="003399"/>
                </a:solidFill>
                <a:latin typeface="Calibri" pitchFamily="34" charset="0"/>
              </a:rPr>
              <a:t>B</a:t>
            </a:r>
            <a:r>
              <a:rPr lang="el-GR" altLang="el-GR" sz="2000" b="1">
                <a:solidFill>
                  <a:srgbClr val="003399"/>
                </a:solidFill>
                <a:latin typeface="Calibri" pitchFamily="34" charset="0"/>
              </a:rPr>
              <a:t>ιώσιμη </a:t>
            </a:r>
            <a:r>
              <a:rPr lang="en-US" altLang="el-GR" sz="2000" b="1">
                <a:solidFill>
                  <a:srgbClr val="003399"/>
                </a:solidFill>
                <a:latin typeface="Calibri" pitchFamily="34" charset="0"/>
              </a:rPr>
              <a:t>A</a:t>
            </a:r>
            <a:r>
              <a:rPr lang="el-GR" altLang="el-GR" sz="2000" b="1">
                <a:solidFill>
                  <a:srgbClr val="003399"/>
                </a:solidFill>
                <a:latin typeface="Calibri" pitchFamily="34" charset="0"/>
              </a:rPr>
              <a:t>στική </a:t>
            </a:r>
            <a:r>
              <a:rPr lang="en-US" altLang="el-GR" sz="2000" b="1">
                <a:solidFill>
                  <a:srgbClr val="003399"/>
                </a:solidFill>
                <a:latin typeface="Calibri" pitchFamily="34" charset="0"/>
              </a:rPr>
              <a:t>A</a:t>
            </a:r>
            <a:r>
              <a:rPr lang="el-GR" altLang="el-GR" sz="2000" b="1">
                <a:solidFill>
                  <a:srgbClr val="003399"/>
                </a:solidFill>
                <a:latin typeface="Calibri" pitchFamily="34" charset="0"/>
              </a:rPr>
              <a:t>νάπτυξη (ΕΤΠΑ: 25 εκ. €, ΚΣ)</a:t>
            </a:r>
          </a:p>
        </p:txBody>
      </p:sp>
      <p:pic>
        <p:nvPicPr>
          <p:cNvPr id="49158" name="6 - Εικόνα" descr="Header.png"/>
          <p:cNvPicPr>
            <a:picLocks noChangeAspect="1"/>
          </p:cNvPicPr>
          <p:nvPr/>
        </p:nvPicPr>
        <p:blipFill>
          <a:blip r:embed="rId4"/>
          <a:srcRect/>
          <a:stretch>
            <a:fillRect/>
          </a:stretch>
        </p:blipFill>
        <p:spPr bwMode="auto">
          <a:xfrm>
            <a:off x="1692275" y="20638"/>
            <a:ext cx="5832475" cy="860425"/>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5 - Θέση αριθμού διαφάνειας"/>
          <p:cNvSpPr>
            <a:spLocks noGrp="1"/>
          </p:cNvSpPr>
          <p:nvPr>
            <p:ph type="sldNum" sz="quarter" idx="12"/>
          </p:nvPr>
        </p:nvSpPr>
        <p:spPr/>
        <p:txBody>
          <a:bodyPr/>
          <a:lstStyle/>
          <a:p>
            <a:pPr>
              <a:defRPr/>
            </a:pPr>
            <a:fld id="{4CD481C6-47C4-4051-AB1C-B9D2859E36F4}" type="slidenum">
              <a:rPr lang="el-GR"/>
              <a:pPr>
                <a:defRPr/>
              </a:pPr>
              <a:t>35</a:t>
            </a:fld>
            <a:endParaRPr lang="el-GR"/>
          </a:p>
        </p:txBody>
      </p:sp>
      <p:pic>
        <p:nvPicPr>
          <p:cNvPr id="51202" name="5 - Εικόνα" descr="Slide 2.png"/>
          <p:cNvPicPr>
            <a:picLocks noChangeAspect="1"/>
          </p:cNvPicPr>
          <p:nvPr/>
        </p:nvPicPr>
        <p:blipFill>
          <a:blip r:embed="rId2"/>
          <a:srcRect/>
          <a:stretch>
            <a:fillRect/>
          </a:stretch>
        </p:blipFill>
        <p:spPr bwMode="auto">
          <a:xfrm>
            <a:off x="0" y="0"/>
            <a:ext cx="9144000" cy="5715000"/>
          </a:xfrm>
          <a:prstGeom prst="rect">
            <a:avLst/>
          </a:prstGeom>
          <a:noFill/>
          <a:ln w="9525">
            <a:noFill/>
            <a:miter lim="800000"/>
            <a:headEnd/>
            <a:tailEnd/>
          </a:ln>
        </p:spPr>
      </p:pic>
      <p:pic>
        <p:nvPicPr>
          <p:cNvPr id="51203" name="6 - Εικόνα" descr="logos.png"/>
          <p:cNvPicPr>
            <a:picLocks noChangeAspect="1"/>
          </p:cNvPicPr>
          <p:nvPr/>
        </p:nvPicPr>
        <p:blipFill>
          <a:blip r:embed="rId3"/>
          <a:srcRect/>
          <a:stretch>
            <a:fillRect/>
          </a:stretch>
        </p:blipFill>
        <p:spPr bwMode="auto">
          <a:xfrm>
            <a:off x="3276600" y="5089525"/>
            <a:ext cx="2590800" cy="492125"/>
          </a:xfrm>
          <a:prstGeom prst="rect">
            <a:avLst/>
          </a:prstGeom>
          <a:noFill/>
          <a:ln w="9525">
            <a:noFill/>
            <a:miter lim="800000"/>
            <a:headEnd/>
            <a:tailEnd/>
          </a:ln>
        </p:spPr>
      </p:pic>
      <p:pic>
        <p:nvPicPr>
          <p:cNvPr id="51204" name="7 - Εικόνα" descr="Header.png"/>
          <p:cNvPicPr>
            <a:picLocks noChangeAspect="1"/>
          </p:cNvPicPr>
          <p:nvPr/>
        </p:nvPicPr>
        <p:blipFill>
          <a:blip r:embed="rId4"/>
          <a:srcRect/>
          <a:stretch>
            <a:fillRect/>
          </a:stretch>
        </p:blipFill>
        <p:spPr bwMode="auto">
          <a:xfrm>
            <a:off x="1692275" y="20638"/>
            <a:ext cx="5832475" cy="860425"/>
          </a:xfrm>
          <a:prstGeom prst="rect">
            <a:avLst/>
          </a:prstGeom>
          <a:noFill/>
          <a:ln w="9525">
            <a:noFill/>
            <a:miter lim="800000"/>
            <a:headEnd/>
            <a:tailEnd/>
          </a:ln>
        </p:spPr>
      </p:pic>
      <p:sp>
        <p:nvSpPr>
          <p:cNvPr id="51205" name="2 - Θέση περιεχομένου"/>
          <p:cNvSpPr txBox="1">
            <a:spLocks/>
          </p:cNvSpPr>
          <p:nvPr/>
        </p:nvSpPr>
        <p:spPr bwMode="auto">
          <a:xfrm>
            <a:off x="2843213" y="1417638"/>
            <a:ext cx="5843587" cy="3384550"/>
          </a:xfrm>
          <a:prstGeom prst="rect">
            <a:avLst/>
          </a:prstGeom>
          <a:noFill/>
          <a:ln w="9525">
            <a:noFill/>
            <a:miter lim="800000"/>
            <a:headEnd/>
            <a:tailEnd/>
          </a:ln>
        </p:spPr>
        <p:txBody>
          <a:bodyPr/>
          <a:lstStyle/>
          <a:p>
            <a:endParaRPr lang="el-GR" sz="1600">
              <a:solidFill>
                <a:srgbClr val="003399"/>
              </a:solidFill>
              <a:latin typeface="Calibri" pitchFamily="34" charset="0"/>
            </a:endParaRPr>
          </a:p>
        </p:txBody>
      </p:sp>
      <p:sp>
        <p:nvSpPr>
          <p:cNvPr id="51206" name="Rectangle 3"/>
          <p:cNvSpPr>
            <a:spLocks/>
          </p:cNvSpPr>
          <p:nvPr/>
        </p:nvSpPr>
        <p:spPr bwMode="auto">
          <a:xfrm>
            <a:off x="827088" y="817563"/>
            <a:ext cx="8137525" cy="4021137"/>
          </a:xfrm>
          <a:prstGeom prst="rect">
            <a:avLst/>
          </a:prstGeom>
          <a:noFill/>
          <a:ln w="9525">
            <a:noFill/>
            <a:miter lim="800000"/>
            <a:headEnd/>
            <a:tailEnd/>
          </a:ln>
        </p:spPr>
        <p:txBody>
          <a:bodyPr/>
          <a:lstStyle/>
          <a:p>
            <a:pPr>
              <a:lnSpc>
                <a:spcPct val="105000"/>
              </a:lnSpc>
              <a:spcBef>
                <a:spcPct val="20000"/>
              </a:spcBef>
              <a:spcAft>
                <a:spcPct val="10000"/>
              </a:spcAft>
              <a:buFontTx/>
              <a:buChar char="•"/>
            </a:pPr>
            <a:endParaRPr lang="en-GB" altLang="el-GR" sz="2000">
              <a:latin typeface="Calibri" pitchFamily="34" charset="0"/>
              <a:cs typeface="Arial" charset="0"/>
            </a:endParaRPr>
          </a:p>
        </p:txBody>
      </p:sp>
      <p:sp>
        <p:nvSpPr>
          <p:cNvPr id="11" name="2 - Θέση περιεχομένου"/>
          <p:cNvSpPr txBox="1">
            <a:spLocks/>
          </p:cNvSpPr>
          <p:nvPr/>
        </p:nvSpPr>
        <p:spPr>
          <a:xfrm>
            <a:off x="3348038" y="3298825"/>
            <a:ext cx="5540375" cy="974725"/>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rmAutofit/>
          </a:bodyPr>
          <a:lstStyle/>
          <a:p>
            <a:pPr marL="273050" indent="-273050">
              <a:buFont typeface="Wingdings" pitchFamily="2" charset="2"/>
              <a:buChar char="ü"/>
              <a:defRPr/>
            </a:pPr>
            <a:r>
              <a:rPr lang="el-GR" sz="1900">
                <a:solidFill>
                  <a:srgbClr val="003399"/>
                </a:solidFill>
              </a:rPr>
              <a:t>Αξιοποίηση συνεργειών σε εθνικό και ευρωπαϊκό επίπεδο (ΟΡΙΖΟΝΤΑΣ 2020, CEF, COSME, εθνικές αναπτυξιακές πολιτικές κλπ) </a:t>
            </a:r>
          </a:p>
        </p:txBody>
      </p:sp>
      <p:sp>
        <p:nvSpPr>
          <p:cNvPr id="12" name="2 - Θέση περιεχομένου"/>
          <p:cNvSpPr txBox="1">
            <a:spLocks/>
          </p:cNvSpPr>
          <p:nvPr/>
        </p:nvSpPr>
        <p:spPr>
          <a:xfrm>
            <a:off x="3348038" y="2136775"/>
            <a:ext cx="5540375" cy="974725"/>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rmAutofit/>
          </a:bodyPr>
          <a:lstStyle/>
          <a:p>
            <a:pPr marL="273050" indent="-273050">
              <a:buFont typeface="Wingdings" pitchFamily="2" charset="2"/>
              <a:buChar char="ü"/>
              <a:defRPr/>
            </a:pPr>
            <a:r>
              <a:rPr lang="el-GR" sz="1900" dirty="0">
                <a:solidFill>
                  <a:srgbClr val="003399"/>
                </a:solidFill>
              </a:rPr>
              <a:t>Συμμετοχή των επιχειρήσεων και κοινωνικών εταίρων, στην διαμόρφωση των προτεραιοτήτων και των δράσεων</a:t>
            </a:r>
          </a:p>
        </p:txBody>
      </p:sp>
      <p:sp>
        <p:nvSpPr>
          <p:cNvPr id="51209" name="Title 1"/>
          <p:cNvSpPr>
            <a:spLocks/>
          </p:cNvSpPr>
          <p:nvPr/>
        </p:nvSpPr>
        <p:spPr bwMode="auto">
          <a:xfrm>
            <a:off x="263525" y="2159000"/>
            <a:ext cx="3155950" cy="719138"/>
          </a:xfrm>
          <a:prstGeom prst="rect">
            <a:avLst/>
          </a:prstGeom>
          <a:noFill/>
          <a:ln w="9525" algn="ctr">
            <a:noFill/>
            <a:miter lim="800000"/>
            <a:headEnd/>
            <a:tailEnd/>
          </a:ln>
        </p:spPr>
        <p:txBody>
          <a:bodyPr lIns="0" tIns="0" rIns="0" bIns="0"/>
          <a:lstStyle/>
          <a:p>
            <a:r>
              <a:rPr lang="el-GR" altLang="el-GR" sz="2400" b="1" i="1">
                <a:solidFill>
                  <a:srgbClr val="003399"/>
                </a:solidFill>
                <a:latin typeface="Calibri" pitchFamily="34" charset="0"/>
                <a:cs typeface="Arial" charset="0"/>
              </a:rPr>
              <a:t>Σημαντικές Κατευθύνσεις Υλοποίησης  (1/3)</a:t>
            </a:r>
          </a:p>
          <a:p>
            <a:r>
              <a:rPr lang="el-GR" altLang="el-GR" sz="1600" b="1" i="1">
                <a:solidFill>
                  <a:srgbClr val="003399"/>
                </a:solidFill>
                <a:latin typeface="Calibri" pitchFamily="34" charset="0"/>
                <a:cs typeface="Arial" charset="0"/>
              </a:rPr>
              <a:t>… και με αξιοποίηση εμπειρίας τρέχουσας περιόδου </a:t>
            </a:r>
          </a:p>
          <a:p>
            <a:endParaRPr lang="el-GR" altLang="el-GR" sz="2400" b="1" i="1">
              <a:solidFill>
                <a:srgbClr val="003399"/>
              </a:solidFill>
              <a:latin typeface="Calibri" pitchFamily="34" charset="0"/>
              <a:cs typeface="Arial" charset="0"/>
            </a:endParaRPr>
          </a:p>
        </p:txBody>
      </p:sp>
      <p:sp>
        <p:nvSpPr>
          <p:cNvPr id="2" name="2 - Θέση περιεχομένου"/>
          <p:cNvSpPr txBox="1">
            <a:spLocks/>
          </p:cNvSpPr>
          <p:nvPr/>
        </p:nvSpPr>
        <p:spPr>
          <a:xfrm>
            <a:off x="3348038" y="985838"/>
            <a:ext cx="5545137" cy="974725"/>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rmAutofit/>
          </a:bodyPr>
          <a:lstStyle/>
          <a:p>
            <a:pPr marL="273050" indent="-273050">
              <a:buFont typeface="Wingdings" pitchFamily="2" charset="2"/>
              <a:buChar char="ü"/>
              <a:defRPr/>
            </a:pPr>
            <a:r>
              <a:rPr lang="el-GR" sz="1900">
                <a:solidFill>
                  <a:srgbClr val="003399"/>
                </a:solidFill>
              </a:rPr>
              <a:t>Στόχευση σε δυναμικούς και εξωστρεφείς κλάδους με ανταγωνιστικό πλεονέκτημα, που δημιουργούν ευκαιρίες ανάπτυξης &amp; απασχόλησης</a:t>
            </a:r>
          </a:p>
        </p:txBody>
      </p:sp>
    </p:spTree>
  </p:cSld>
  <p:clrMapOvr>
    <a:masterClrMapping/>
  </p:clrMapOvr>
  <p:transition spd="med">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 Θέση αριθμού διαφάνειας"/>
          <p:cNvSpPr>
            <a:spLocks noGrp="1"/>
          </p:cNvSpPr>
          <p:nvPr>
            <p:ph type="sldNum" sz="quarter" idx="12"/>
          </p:nvPr>
        </p:nvSpPr>
        <p:spPr/>
        <p:txBody>
          <a:bodyPr/>
          <a:lstStyle/>
          <a:p>
            <a:pPr>
              <a:defRPr/>
            </a:pPr>
            <a:fld id="{426FA6C5-DEA5-4D31-BA41-FF26A99CF380}" type="slidenum">
              <a:rPr lang="el-GR"/>
              <a:pPr>
                <a:defRPr/>
              </a:pPr>
              <a:t>36</a:t>
            </a:fld>
            <a:endParaRPr lang="el-GR"/>
          </a:p>
        </p:txBody>
      </p:sp>
      <p:pic>
        <p:nvPicPr>
          <p:cNvPr id="52226" name="3 - Εικόνα" descr="Slide 2.png"/>
          <p:cNvPicPr>
            <a:picLocks noChangeAspect="1"/>
          </p:cNvPicPr>
          <p:nvPr/>
        </p:nvPicPr>
        <p:blipFill>
          <a:blip r:embed="rId2"/>
          <a:srcRect/>
          <a:stretch>
            <a:fillRect/>
          </a:stretch>
        </p:blipFill>
        <p:spPr bwMode="auto">
          <a:xfrm>
            <a:off x="0" y="0"/>
            <a:ext cx="9144000" cy="5715000"/>
          </a:xfrm>
          <a:prstGeom prst="rect">
            <a:avLst/>
          </a:prstGeom>
          <a:noFill/>
          <a:ln w="9525">
            <a:noFill/>
            <a:miter lim="800000"/>
            <a:headEnd/>
            <a:tailEnd/>
          </a:ln>
        </p:spPr>
      </p:pic>
      <p:pic>
        <p:nvPicPr>
          <p:cNvPr id="52227" name="4 - Εικόνα" descr="logos.png"/>
          <p:cNvPicPr>
            <a:picLocks noChangeAspect="1"/>
          </p:cNvPicPr>
          <p:nvPr/>
        </p:nvPicPr>
        <p:blipFill>
          <a:blip r:embed="rId3"/>
          <a:srcRect/>
          <a:stretch>
            <a:fillRect/>
          </a:stretch>
        </p:blipFill>
        <p:spPr bwMode="auto">
          <a:xfrm>
            <a:off x="3276600" y="5089525"/>
            <a:ext cx="2590800" cy="492125"/>
          </a:xfrm>
          <a:prstGeom prst="rect">
            <a:avLst/>
          </a:prstGeom>
          <a:noFill/>
          <a:ln w="9525">
            <a:noFill/>
            <a:miter lim="800000"/>
            <a:headEnd/>
            <a:tailEnd/>
          </a:ln>
        </p:spPr>
      </p:pic>
      <p:pic>
        <p:nvPicPr>
          <p:cNvPr id="52228" name="5 - Εικόνα" descr="Header.png"/>
          <p:cNvPicPr>
            <a:picLocks noChangeAspect="1"/>
          </p:cNvPicPr>
          <p:nvPr/>
        </p:nvPicPr>
        <p:blipFill>
          <a:blip r:embed="rId4"/>
          <a:srcRect/>
          <a:stretch>
            <a:fillRect/>
          </a:stretch>
        </p:blipFill>
        <p:spPr bwMode="auto">
          <a:xfrm>
            <a:off x="1692275" y="20638"/>
            <a:ext cx="5832475" cy="860425"/>
          </a:xfrm>
          <a:prstGeom prst="rect">
            <a:avLst/>
          </a:prstGeom>
          <a:noFill/>
          <a:ln w="9525">
            <a:noFill/>
            <a:miter lim="800000"/>
            <a:headEnd/>
            <a:tailEnd/>
          </a:ln>
        </p:spPr>
      </p:pic>
      <p:sp>
        <p:nvSpPr>
          <p:cNvPr id="52229" name="Title 1"/>
          <p:cNvSpPr>
            <a:spLocks/>
          </p:cNvSpPr>
          <p:nvPr/>
        </p:nvSpPr>
        <p:spPr bwMode="auto">
          <a:xfrm>
            <a:off x="323850" y="2136775"/>
            <a:ext cx="3095625" cy="720725"/>
          </a:xfrm>
          <a:prstGeom prst="rect">
            <a:avLst/>
          </a:prstGeom>
          <a:noFill/>
          <a:ln w="9525" algn="ctr">
            <a:noFill/>
            <a:miter lim="800000"/>
            <a:headEnd/>
            <a:tailEnd/>
          </a:ln>
        </p:spPr>
        <p:txBody>
          <a:bodyPr lIns="0" tIns="0" rIns="0" bIns="0"/>
          <a:lstStyle/>
          <a:p>
            <a:r>
              <a:rPr lang="el-GR" altLang="el-GR" sz="2400" b="1" i="1">
                <a:solidFill>
                  <a:srgbClr val="003399"/>
                </a:solidFill>
                <a:latin typeface="Calibri" pitchFamily="34" charset="0"/>
                <a:cs typeface="Arial" charset="0"/>
              </a:rPr>
              <a:t>Σημαντικές Κατευθύνσεις (2/3)</a:t>
            </a:r>
          </a:p>
          <a:p>
            <a:r>
              <a:rPr lang="el-GR" altLang="el-GR" sz="1600" b="1" i="1">
                <a:solidFill>
                  <a:srgbClr val="003399"/>
                </a:solidFill>
                <a:latin typeface="Calibri" pitchFamily="34" charset="0"/>
                <a:cs typeface="Arial" charset="0"/>
              </a:rPr>
              <a:t>… και με αξιοποίηση εμπειρίας τρέχουσας περιόδου </a:t>
            </a:r>
            <a:endParaRPr lang="el-GR" altLang="el-GR" sz="2400" b="1" i="1">
              <a:solidFill>
                <a:srgbClr val="003399"/>
              </a:solidFill>
              <a:latin typeface="Calibri" pitchFamily="34" charset="0"/>
              <a:cs typeface="Arial" charset="0"/>
            </a:endParaRPr>
          </a:p>
        </p:txBody>
      </p:sp>
      <p:sp>
        <p:nvSpPr>
          <p:cNvPr id="11" name="2 - Θέση περιεχομένου"/>
          <p:cNvSpPr txBox="1">
            <a:spLocks/>
          </p:cNvSpPr>
          <p:nvPr/>
        </p:nvSpPr>
        <p:spPr>
          <a:xfrm>
            <a:off x="3419475" y="1129308"/>
            <a:ext cx="5540375" cy="64770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rmAutofit lnSpcReduction="10000"/>
          </a:bodyPr>
          <a:lstStyle/>
          <a:p>
            <a:pPr marL="273050" indent="-273050">
              <a:buFont typeface="Wingdings" pitchFamily="2" charset="2"/>
              <a:buChar char="ü"/>
              <a:defRPr/>
            </a:pPr>
            <a:r>
              <a:rPr lang="el-GR" sz="1900" dirty="0">
                <a:solidFill>
                  <a:srgbClr val="003399"/>
                </a:solidFill>
              </a:rPr>
              <a:t>Αξιοποίηση Χρηματοδοτικών Εργαλείων για την μόχλευση πόρων</a:t>
            </a:r>
          </a:p>
        </p:txBody>
      </p:sp>
      <p:sp>
        <p:nvSpPr>
          <p:cNvPr id="3" name="2 - Θέση περιεχομένου"/>
          <p:cNvSpPr txBox="1">
            <a:spLocks/>
          </p:cNvSpPr>
          <p:nvPr/>
        </p:nvSpPr>
        <p:spPr>
          <a:xfrm>
            <a:off x="3419475" y="1993404"/>
            <a:ext cx="5540375" cy="64770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rmAutofit lnSpcReduction="10000"/>
          </a:bodyPr>
          <a:lstStyle/>
          <a:p>
            <a:pPr marL="273050" indent="-273050">
              <a:buFont typeface="Wingdings" pitchFamily="2" charset="2"/>
              <a:buChar char="ü"/>
              <a:defRPr/>
            </a:pPr>
            <a:r>
              <a:rPr lang="el-GR" sz="1900" dirty="0">
                <a:solidFill>
                  <a:srgbClr val="003399"/>
                </a:solidFill>
              </a:rPr>
              <a:t>Σχεδιασμός του Προγράμματος με σαφή προσανατολισμό στα αποτελέσματα</a:t>
            </a:r>
          </a:p>
        </p:txBody>
      </p:sp>
      <p:sp>
        <p:nvSpPr>
          <p:cNvPr id="4" name="2 - Θέση περιεχομένου"/>
          <p:cNvSpPr txBox="1">
            <a:spLocks/>
          </p:cNvSpPr>
          <p:nvPr/>
        </p:nvSpPr>
        <p:spPr>
          <a:xfrm>
            <a:off x="3348279" y="2857500"/>
            <a:ext cx="5540375" cy="105628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Autofit/>
          </a:bodyPr>
          <a:lstStyle/>
          <a:p>
            <a:pPr marL="273050" indent="-273050">
              <a:lnSpc>
                <a:spcPts val="1900"/>
              </a:lnSpc>
              <a:buFont typeface="Wingdings" pitchFamily="2" charset="2"/>
              <a:buChar char="ü"/>
              <a:defRPr/>
            </a:pPr>
            <a:r>
              <a:rPr lang="el-GR" sz="1900" dirty="0">
                <a:solidFill>
                  <a:srgbClr val="003399"/>
                </a:solidFill>
              </a:rPr>
              <a:t>Έμφαση στην παρακολούθηση και την αξιολόγηση των  αποτελεσμάτων και επιπτώσεων μέσω της παρακολούθησης επίτευξης τιμών επιλεγμένων δεικτών</a:t>
            </a:r>
          </a:p>
        </p:txBody>
      </p:sp>
      <p:sp>
        <p:nvSpPr>
          <p:cNvPr id="5" name="2 - Θέση περιεχομένου"/>
          <p:cNvSpPr txBox="1">
            <a:spLocks/>
          </p:cNvSpPr>
          <p:nvPr/>
        </p:nvSpPr>
        <p:spPr>
          <a:xfrm>
            <a:off x="3387252" y="4024810"/>
            <a:ext cx="5540375" cy="70489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rmAutofit/>
          </a:bodyPr>
          <a:lstStyle/>
          <a:p>
            <a:pPr marL="273050" indent="-273050">
              <a:buFont typeface="Wingdings" pitchFamily="2" charset="2"/>
              <a:buChar char="ü"/>
            </a:pPr>
            <a:r>
              <a:rPr lang="el-GR" sz="1900" dirty="0">
                <a:solidFill>
                  <a:srgbClr val="003399"/>
                </a:solidFill>
              </a:rPr>
              <a:t>Θέσπιση «</a:t>
            </a:r>
            <a:r>
              <a:rPr lang="el-GR" sz="1900" dirty="0" err="1">
                <a:solidFill>
                  <a:srgbClr val="003399"/>
                </a:solidFill>
              </a:rPr>
              <a:t>στοχευμένων</a:t>
            </a:r>
            <a:r>
              <a:rPr lang="el-GR" sz="1900" dirty="0">
                <a:solidFill>
                  <a:srgbClr val="003399"/>
                </a:solidFill>
              </a:rPr>
              <a:t>» κριτηρίων επιλογής πράξεων ώστε να επιτυγχάνονται οι στόχοι του ΕΠ</a:t>
            </a:r>
          </a:p>
        </p:txBody>
      </p:sp>
    </p:spTree>
  </p:cSld>
  <p:clrMapOvr>
    <a:masterClrMapping/>
  </p:clrMapOvr>
  <p:transition spd="med">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 Θέση αριθμού διαφάνειας"/>
          <p:cNvSpPr>
            <a:spLocks noGrp="1"/>
          </p:cNvSpPr>
          <p:nvPr>
            <p:ph type="sldNum" sz="quarter" idx="12"/>
          </p:nvPr>
        </p:nvSpPr>
        <p:spPr/>
        <p:txBody>
          <a:bodyPr/>
          <a:lstStyle/>
          <a:p>
            <a:pPr>
              <a:defRPr/>
            </a:pPr>
            <a:fld id="{FD75B7F5-2A01-4018-95D8-E2609DF97392}" type="slidenum">
              <a:rPr lang="el-GR"/>
              <a:pPr>
                <a:defRPr/>
              </a:pPr>
              <a:t>37</a:t>
            </a:fld>
            <a:endParaRPr lang="el-GR"/>
          </a:p>
        </p:txBody>
      </p:sp>
      <p:pic>
        <p:nvPicPr>
          <p:cNvPr id="53250" name="6 - Εικόνα" descr="Slide 2.png"/>
          <p:cNvPicPr>
            <a:picLocks noChangeAspect="1"/>
          </p:cNvPicPr>
          <p:nvPr/>
        </p:nvPicPr>
        <p:blipFill>
          <a:blip r:embed="rId2"/>
          <a:srcRect/>
          <a:stretch>
            <a:fillRect/>
          </a:stretch>
        </p:blipFill>
        <p:spPr bwMode="auto">
          <a:xfrm>
            <a:off x="0" y="0"/>
            <a:ext cx="9144000" cy="5715000"/>
          </a:xfrm>
          <a:prstGeom prst="rect">
            <a:avLst/>
          </a:prstGeom>
          <a:noFill/>
          <a:ln w="9525">
            <a:noFill/>
            <a:miter lim="800000"/>
            <a:headEnd/>
            <a:tailEnd/>
          </a:ln>
        </p:spPr>
      </p:pic>
      <p:pic>
        <p:nvPicPr>
          <p:cNvPr id="53251" name="7 - Εικόνα" descr="logos.png"/>
          <p:cNvPicPr>
            <a:picLocks noChangeAspect="1"/>
          </p:cNvPicPr>
          <p:nvPr/>
        </p:nvPicPr>
        <p:blipFill>
          <a:blip r:embed="rId3"/>
          <a:srcRect/>
          <a:stretch>
            <a:fillRect/>
          </a:stretch>
        </p:blipFill>
        <p:spPr bwMode="auto">
          <a:xfrm>
            <a:off x="3276600" y="5089525"/>
            <a:ext cx="2590800" cy="492125"/>
          </a:xfrm>
          <a:prstGeom prst="rect">
            <a:avLst/>
          </a:prstGeom>
          <a:noFill/>
          <a:ln w="9525">
            <a:noFill/>
            <a:miter lim="800000"/>
            <a:headEnd/>
            <a:tailEnd/>
          </a:ln>
        </p:spPr>
      </p:pic>
      <p:pic>
        <p:nvPicPr>
          <p:cNvPr id="53252" name="8 - Εικόνα" descr="Header.png"/>
          <p:cNvPicPr>
            <a:picLocks noChangeAspect="1"/>
          </p:cNvPicPr>
          <p:nvPr/>
        </p:nvPicPr>
        <p:blipFill>
          <a:blip r:embed="rId4"/>
          <a:srcRect/>
          <a:stretch>
            <a:fillRect/>
          </a:stretch>
        </p:blipFill>
        <p:spPr bwMode="auto">
          <a:xfrm>
            <a:off x="1692275" y="20638"/>
            <a:ext cx="5832475" cy="860425"/>
          </a:xfrm>
          <a:prstGeom prst="rect">
            <a:avLst/>
          </a:prstGeom>
          <a:noFill/>
          <a:ln w="9525">
            <a:noFill/>
            <a:miter lim="800000"/>
            <a:headEnd/>
            <a:tailEnd/>
          </a:ln>
        </p:spPr>
      </p:pic>
      <p:sp>
        <p:nvSpPr>
          <p:cNvPr id="53253" name="Title 1"/>
          <p:cNvSpPr>
            <a:spLocks/>
          </p:cNvSpPr>
          <p:nvPr/>
        </p:nvSpPr>
        <p:spPr bwMode="auto">
          <a:xfrm>
            <a:off x="250825" y="2481263"/>
            <a:ext cx="3025775" cy="376237"/>
          </a:xfrm>
          <a:prstGeom prst="rect">
            <a:avLst/>
          </a:prstGeom>
          <a:noFill/>
          <a:ln w="9525">
            <a:noFill/>
            <a:miter lim="800000"/>
            <a:headEnd/>
            <a:tailEnd/>
          </a:ln>
        </p:spPr>
        <p:txBody>
          <a:bodyPr lIns="0" tIns="0" rIns="0" bIns="0"/>
          <a:lstStyle/>
          <a:p>
            <a:r>
              <a:rPr lang="el-GR" altLang="el-GR" sz="2400" b="1" i="1">
                <a:solidFill>
                  <a:srgbClr val="003399"/>
                </a:solidFill>
                <a:latin typeface="Calibri" pitchFamily="34" charset="0"/>
                <a:cs typeface="Arial" charset="0"/>
              </a:rPr>
              <a:t>Σημαντικές κατευθύνσεις (3/3) </a:t>
            </a:r>
          </a:p>
        </p:txBody>
      </p:sp>
      <p:sp>
        <p:nvSpPr>
          <p:cNvPr id="3" name="2 - Θέση περιεχομένου"/>
          <p:cNvSpPr txBox="1">
            <a:spLocks/>
          </p:cNvSpPr>
          <p:nvPr/>
        </p:nvSpPr>
        <p:spPr>
          <a:xfrm>
            <a:off x="3424238" y="912813"/>
            <a:ext cx="5540375" cy="720725"/>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rmAutofit/>
          </a:bodyPr>
          <a:lstStyle/>
          <a:p>
            <a:pPr marL="273050" indent="-273050">
              <a:buFont typeface="Wingdings" pitchFamily="2" charset="2"/>
              <a:buChar char="ü"/>
            </a:pPr>
            <a:r>
              <a:rPr lang="el-GR" sz="1900">
                <a:solidFill>
                  <a:srgbClr val="003399"/>
                </a:solidFill>
              </a:rPr>
              <a:t>Απλοποίηση διαδικασιών εφαρμογής &amp; ευελιξία στην υλοποίηση των  επιχειρηματικών σχεδίων</a:t>
            </a:r>
          </a:p>
        </p:txBody>
      </p:sp>
      <p:sp>
        <p:nvSpPr>
          <p:cNvPr id="2" name="2 - Θέση περιεχομένου"/>
          <p:cNvSpPr txBox="1">
            <a:spLocks/>
          </p:cNvSpPr>
          <p:nvPr/>
        </p:nvSpPr>
        <p:spPr>
          <a:xfrm>
            <a:off x="3424238" y="1778000"/>
            <a:ext cx="5540375" cy="43180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rmAutofit/>
          </a:bodyPr>
          <a:lstStyle/>
          <a:p>
            <a:pPr marL="273050" indent="-273050">
              <a:buFont typeface="Wingdings" pitchFamily="2" charset="2"/>
              <a:buChar char="ü"/>
            </a:pPr>
            <a:r>
              <a:rPr lang="el-GR" sz="1900">
                <a:solidFill>
                  <a:srgbClr val="003399"/>
                </a:solidFill>
              </a:rPr>
              <a:t>Ελαχιστοποίηση επιβάρυνσης εθνικών πόρων</a:t>
            </a:r>
          </a:p>
        </p:txBody>
      </p:sp>
      <p:sp>
        <p:nvSpPr>
          <p:cNvPr id="4" name="2 - Θέση περιεχομένου"/>
          <p:cNvSpPr txBox="1">
            <a:spLocks/>
          </p:cNvSpPr>
          <p:nvPr/>
        </p:nvSpPr>
        <p:spPr>
          <a:xfrm>
            <a:off x="3419475" y="2352675"/>
            <a:ext cx="5540375" cy="64770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rmAutofit lnSpcReduction="10000"/>
          </a:bodyPr>
          <a:lstStyle/>
          <a:p>
            <a:pPr marL="273050" indent="-273050">
              <a:buFont typeface="Wingdings" pitchFamily="2" charset="2"/>
              <a:buChar char="ü"/>
            </a:pPr>
            <a:r>
              <a:rPr lang="el-GR" sz="1900">
                <a:solidFill>
                  <a:srgbClr val="003399"/>
                </a:solidFill>
              </a:rPr>
              <a:t>Δεσμευτικές προθεσμίες αξιολόγησης, ένταξης / απένταξης, νομικών δεσμεύσεων, πληρωμών </a:t>
            </a:r>
          </a:p>
        </p:txBody>
      </p:sp>
      <p:sp>
        <p:nvSpPr>
          <p:cNvPr id="11" name="2 - Θέση περιεχομένου"/>
          <p:cNvSpPr txBox="1">
            <a:spLocks/>
          </p:cNvSpPr>
          <p:nvPr/>
        </p:nvSpPr>
        <p:spPr>
          <a:xfrm>
            <a:off x="3492500" y="3073400"/>
            <a:ext cx="5472113" cy="93503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rmAutofit lnSpcReduction="10000"/>
          </a:bodyPr>
          <a:lstStyle/>
          <a:p>
            <a:pPr marL="273050" indent="-273050">
              <a:buFont typeface="Wingdings" pitchFamily="2" charset="2"/>
              <a:buChar char="ü"/>
            </a:pPr>
            <a:r>
              <a:rPr lang="el-GR" sz="1900" dirty="0">
                <a:solidFill>
                  <a:srgbClr val="003399"/>
                </a:solidFill>
              </a:rPr>
              <a:t>Προγραμματισμός προσκλήσεων με διευρυμένη  συμμετοχή στην Επιτροπή Παρακολούθησης – </a:t>
            </a:r>
            <a:br>
              <a:rPr lang="el-GR" sz="1900" dirty="0">
                <a:solidFill>
                  <a:srgbClr val="003399"/>
                </a:solidFill>
              </a:rPr>
            </a:br>
            <a:r>
              <a:rPr lang="el-GR" sz="1900" dirty="0">
                <a:solidFill>
                  <a:srgbClr val="003399"/>
                </a:solidFill>
              </a:rPr>
              <a:t>Δεσμευτικοί στόχοι</a:t>
            </a:r>
          </a:p>
        </p:txBody>
      </p:sp>
      <p:sp>
        <p:nvSpPr>
          <p:cNvPr id="5" name="2 - Θέση περιεχομένου"/>
          <p:cNvSpPr txBox="1">
            <a:spLocks/>
          </p:cNvSpPr>
          <p:nvPr/>
        </p:nvSpPr>
        <p:spPr>
          <a:xfrm>
            <a:off x="3495675" y="4081636"/>
            <a:ext cx="5468938" cy="71913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rmAutofit/>
          </a:bodyPr>
          <a:lstStyle/>
          <a:p>
            <a:pPr marL="273050" indent="-273050">
              <a:buFont typeface="Wingdings" pitchFamily="2" charset="2"/>
              <a:buChar char="ü"/>
            </a:pPr>
            <a:r>
              <a:rPr lang="el-GR" sz="1900" dirty="0">
                <a:solidFill>
                  <a:srgbClr val="003399"/>
                </a:solidFill>
              </a:rPr>
              <a:t>Ενιαίο </a:t>
            </a:r>
            <a:r>
              <a:rPr lang="el-GR" sz="1900" dirty="0" err="1">
                <a:solidFill>
                  <a:srgbClr val="003399"/>
                </a:solidFill>
              </a:rPr>
              <a:t>Πληρ</a:t>
            </a:r>
            <a:r>
              <a:rPr lang="el-GR" sz="1900" dirty="0">
                <a:solidFill>
                  <a:srgbClr val="003399"/>
                </a:solidFill>
              </a:rPr>
              <a:t>/</a:t>
            </a:r>
            <a:r>
              <a:rPr lang="el-GR" sz="1900" dirty="0" err="1">
                <a:solidFill>
                  <a:srgbClr val="003399"/>
                </a:solidFill>
              </a:rPr>
              <a:t>κό</a:t>
            </a:r>
            <a:r>
              <a:rPr lang="el-GR" sz="1900" dirty="0">
                <a:solidFill>
                  <a:srgbClr val="003399"/>
                </a:solidFill>
              </a:rPr>
              <a:t> Σύστημα για δράσεις Κρατικών Ενισχύσεων (διαφάνεια, ταχύτητα, αξιοπιστία)</a:t>
            </a:r>
          </a:p>
        </p:txBody>
      </p:sp>
    </p:spTree>
  </p:cSld>
  <p:clrMapOvr>
    <a:masterClrMapping/>
  </p:clrMapOvr>
  <p:transition spd="med">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 Θέση αριθμού διαφάνειας"/>
          <p:cNvSpPr>
            <a:spLocks noGrp="1"/>
          </p:cNvSpPr>
          <p:nvPr>
            <p:ph type="sldNum" sz="quarter" idx="12"/>
          </p:nvPr>
        </p:nvSpPr>
        <p:spPr/>
        <p:txBody>
          <a:bodyPr/>
          <a:lstStyle/>
          <a:p>
            <a:pPr>
              <a:defRPr/>
            </a:pPr>
            <a:fld id="{AE41E931-3E17-49C1-ABC5-7C016BBBF597}" type="slidenum">
              <a:rPr lang="el-GR"/>
              <a:pPr>
                <a:defRPr/>
              </a:pPr>
              <a:t>38</a:t>
            </a:fld>
            <a:endParaRPr lang="el-GR"/>
          </a:p>
        </p:txBody>
      </p:sp>
      <p:sp>
        <p:nvSpPr>
          <p:cNvPr id="56322" name="1 - Τίτλος"/>
          <p:cNvSpPr>
            <a:spLocks noGrp="1"/>
          </p:cNvSpPr>
          <p:nvPr>
            <p:ph type="ctrTitle" idx="4294967295"/>
          </p:nvPr>
        </p:nvSpPr>
        <p:spPr>
          <a:xfrm>
            <a:off x="685800" y="1774825"/>
            <a:ext cx="7772400" cy="1225550"/>
          </a:xfrm>
        </p:spPr>
        <p:txBody>
          <a:bodyPr/>
          <a:lstStyle/>
          <a:p>
            <a:pPr eaLnBrk="1" hangingPunct="1"/>
            <a:endParaRPr lang="el-GR" smtClean="0"/>
          </a:p>
        </p:txBody>
      </p:sp>
      <p:sp>
        <p:nvSpPr>
          <p:cNvPr id="3" name="2 - Υπότιτλος"/>
          <p:cNvSpPr>
            <a:spLocks noGrp="1"/>
          </p:cNvSpPr>
          <p:nvPr>
            <p:ph type="subTitle" idx="4294967295"/>
          </p:nvPr>
        </p:nvSpPr>
        <p:spPr>
          <a:xfrm>
            <a:off x="1371600" y="3238500"/>
            <a:ext cx="6400800" cy="1460500"/>
          </a:xfrm>
        </p:spPr>
        <p:txBody>
          <a:bodyPr rtlCol="0">
            <a:normAutofit/>
          </a:bodyPr>
          <a:lstStyle/>
          <a:p>
            <a:pPr marL="0" indent="0" algn="ctr" eaLnBrk="1" fontAlgn="auto" hangingPunct="1">
              <a:spcAft>
                <a:spcPts val="0"/>
              </a:spcAft>
              <a:buFont typeface="Arial" pitchFamily="34" charset="0"/>
              <a:buNone/>
              <a:defRPr/>
            </a:pPr>
            <a:endParaRPr lang="el-GR">
              <a:solidFill>
                <a:schemeClr val="tx1">
                  <a:tint val="75000"/>
                </a:schemeClr>
              </a:solidFill>
            </a:endParaRPr>
          </a:p>
        </p:txBody>
      </p:sp>
      <p:pic>
        <p:nvPicPr>
          <p:cNvPr id="56324" name="7 - Εικόνα" descr="Slide 2.png"/>
          <p:cNvPicPr>
            <a:picLocks noChangeAspect="1"/>
          </p:cNvPicPr>
          <p:nvPr/>
        </p:nvPicPr>
        <p:blipFill>
          <a:blip r:embed="rId2"/>
          <a:srcRect/>
          <a:stretch>
            <a:fillRect/>
          </a:stretch>
        </p:blipFill>
        <p:spPr bwMode="auto">
          <a:xfrm>
            <a:off x="0" y="0"/>
            <a:ext cx="9144000" cy="5715000"/>
          </a:xfrm>
          <a:prstGeom prst="rect">
            <a:avLst/>
          </a:prstGeom>
          <a:noFill/>
          <a:ln w="9525">
            <a:noFill/>
            <a:miter lim="800000"/>
            <a:headEnd/>
            <a:tailEnd/>
          </a:ln>
        </p:spPr>
      </p:pic>
      <p:pic>
        <p:nvPicPr>
          <p:cNvPr id="56325" name="8 - Εικόνα" descr="logos.png"/>
          <p:cNvPicPr>
            <a:picLocks noChangeAspect="1"/>
          </p:cNvPicPr>
          <p:nvPr/>
        </p:nvPicPr>
        <p:blipFill>
          <a:blip r:embed="rId3"/>
          <a:srcRect/>
          <a:stretch>
            <a:fillRect/>
          </a:stretch>
        </p:blipFill>
        <p:spPr bwMode="auto">
          <a:xfrm>
            <a:off x="3276600" y="5089525"/>
            <a:ext cx="2590800" cy="492125"/>
          </a:xfrm>
          <a:prstGeom prst="rect">
            <a:avLst/>
          </a:prstGeom>
          <a:noFill/>
          <a:ln w="9525">
            <a:noFill/>
            <a:miter lim="800000"/>
            <a:headEnd/>
            <a:tailEnd/>
          </a:ln>
        </p:spPr>
      </p:pic>
      <p:pic>
        <p:nvPicPr>
          <p:cNvPr id="56326" name="9 - Εικόνα" descr="Header.png"/>
          <p:cNvPicPr>
            <a:picLocks noChangeAspect="1"/>
          </p:cNvPicPr>
          <p:nvPr/>
        </p:nvPicPr>
        <p:blipFill>
          <a:blip r:embed="rId4"/>
          <a:srcRect/>
          <a:stretch>
            <a:fillRect/>
          </a:stretch>
        </p:blipFill>
        <p:spPr bwMode="auto">
          <a:xfrm>
            <a:off x="1692275" y="20638"/>
            <a:ext cx="5832475" cy="860425"/>
          </a:xfrm>
          <a:prstGeom prst="rect">
            <a:avLst/>
          </a:prstGeom>
          <a:noFill/>
          <a:ln w="9525">
            <a:noFill/>
            <a:miter lim="800000"/>
            <a:headEnd/>
            <a:tailEnd/>
          </a:ln>
        </p:spPr>
      </p:pic>
      <p:sp>
        <p:nvSpPr>
          <p:cNvPr id="12" name="2 - Θέση περιεχομένου"/>
          <p:cNvSpPr txBox="1">
            <a:spLocks/>
          </p:cNvSpPr>
          <p:nvPr/>
        </p:nvSpPr>
        <p:spPr>
          <a:xfrm>
            <a:off x="2771775" y="1849438"/>
            <a:ext cx="5761038" cy="2016125"/>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rmAutofit/>
          </a:bodyPr>
          <a:lstStyle/>
          <a:p>
            <a:pPr fontAlgn="auto">
              <a:spcBef>
                <a:spcPts val="0"/>
              </a:spcBef>
              <a:spcAft>
                <a:spcPts val="0"/>
              </a:spcAft>
              <a:defRPr/>
            </a:pPr>
            <a:endParaRPr lang="el-GR" sz="1900" dirty="0">
              <a:solidFill>
                <a:srgbClr val="003399"/>
              </a:solidFill>
            </a:endParaRPr>
          </a:p>
          <a:p>
            <a:pPr fontAlgn="auto">
              <a:spcBef>
                <a:spcPts val="0"/>
              </a:spcBef>
              <a:spcAft>
                <a:spcPts val="0"/>
              </a:spcAft>
              <a:defRPr/>
            </a:pPr>
            <a:endParaRPr lang="el-GR" sz="1900" dirty="0">
              <a:solidFill>
                <a:srgbClr val="003399"/>
              </a:solidFill>
            </a:endParaRPr>
          </a:p>
        </p:txBody>
      </p:sp>
      <p:sp>
        <p:nvSpPr>
          <p:cNvPr id="56328" name="2 - Θέση περιεχομένου"/>
          <p:cNvSpPr txBox="1">
            <a:spLocks/>
          </p:cNvSpPr>
          <p:nvPr/>
        </p:nvSpPr>
        <p:spPr bwMode="auto">
          <a:xfrm>
            <a:off x="2771775" y="1804988"/>
            <a:ext cx="5870575" cy="2060575"/>
          </a:xfrm>
          <a:prstGeom prst="rect">
            <a:avLst/>
          </a:prstGeom>
          <a:noFill/>
          <a:ln w="9525">
            <a:noFill/>
            <a:miter lim="800000"/>
            <a:headEnd/>
            <a:tailEnd/>
          </a:ln>
        </p:spPr>
        <p:txBody>
          <a:bodyPr/>
          <a:lstStyle/>
          <a:p>
            <a:pPr algn="ctr"/>
            <a:endParaRPr lang="el-GR" sz="4000" i="1" dirty="0">
              <a:solidFill>
                <a:schemeClr val="hlink"/>
              </a:solidFill>
              <a:latin typeface="Calibri" pitchFamily="34" charset="0"/>
            </a:endParaRPr>
          </a:p>
          <a:p>
            <a:r>
              <a:rPr lang="el-GR" sz="4000" b="1" i="1" dirty="0" err="1">
                <a:solidFill>
                  <a:schemeClr val="hlink"/>
                </a:solidFill>
                <a:latin typeface="Calibri" pitchFamily="34" charset="0"/>
              </a:rPr>
              <a:t>ΕΠΑνΕΚ</a:t>
            </a:r>
            <a:r>
              <a:rPr lang="el-GR" sz="4000" b="1" i="1" dirty="0">
                <a:solidFill>
                  <a:schemeClr val="hlink"/>
                </a:solidFill>
                <a:latin typeface="Calibri" pitchFamily="34" charset="0"/>
              </a:rPr>
              <a:t> – 1</a:t>
            </a:r>
            <a:r>
              <a:rPr lang="el-GR" sz="4000" b="1" i="1" baseline="30000" dirty="0">
                <a:solidFill>
                  <a:schemeClr val="hlink"/>
                </a:solidFill>
                <a:latin typeface="Calibri" pitchFamily="34" charset="0"/>
              </a:rPr>
              <a:t>Η</a:t>
            </a:r>
            <a:r>
              <a:rPr lang="el-GR" sz="4000" b="1" i="1" dirty="0">
                <a:solidFill>
                  <a:schemeClr val="hlink"/>
                </a:solidFill>
                <a:latin typeface="Calibri" pitchFamily="34" charset="0"/>
              </a:rPr>
              <a:t> ΕΞΕΙΔΙΚΕΥΣΗ</a:t>
            </a:r>
          </a:p>
          <a:p>
            <a:r>
              <a:rPr lang="el-GR" sz="4000" b="1" i="1" dirty="0">
                <a:solidFill>
                  <a:schemeClr val="hlink"/>
                </a:solidFill>
                <a:latin typeface="Calibri" pitchFamily="34" charset="0"/>
              </a:rPr>
              <a:t>Ιούνιος 2015</a:t>
            </a:r>
          </a:p>
        </p:txBody>
      </p:sp>
    </p:spTree>
  </p:cSld>
  <p:clrMapOvr>
    <a:masterClrMapping/>
  </p:clrMapOvr>
  <p:transition spd="med">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 Θέση αριθμού διαφάνειας"/>
          <p:cNvSpPr>
            <a:spLocks noGrp="1"/>
          </p:cNvSpPr>
          <p:nvPr>
            <p:ph type="sldNum" sz="quarter" idx="12"/>
          </p:nvPr>
        </p:nvSpPr>
        <p:spPr/>
        <p:txBody>
          <a:bodyPr/>
          <a:lstStyle/>
          <a:p>
            <a:pPr>
              <a:defRPr/>
            </a:pPr>
            <a:fld id="{4CAFD515-CE28-41EA-9DBC-3DC144330510}" type="slidenum">
              <a:rPr lang="el-GR"/>
              <a:pPr>
                <a:defRPr/>
              </a:pPr>
              <a:t>39</a:t>
            </a:fld>
            <a:endParaRPr lang="el-GR"/>
          </a:p>
        </p:txBody>
      </p:sp>
      <p:pic>
        <p:nvPicPr>
          <p:cNvPr id="101387" name="6 - Εικόνα" descr="Slide 2.png"/>
          <p:cNvPicPr>
            <a:picLocks noChangeAspect="1"/>
          </p:cNvPicPr>
          <p:nvPr/>
        </p:nvPicPr>
        <p:blipFill>
          <a:blip r:embed="rId3"/>
          <a:srcRect/>
          <a:stretch>
            <a:fillRect/>
          </a:stretch>
        </p:blipFill>
        <p:spPr bwMode="auto">
          <a:xfrm>
            <a:off x="0" y="0"/>
            <a:ext cx="9144000" cy="5715000"/>
          </a:xfrm>
          <a:prstGeom prst="rect">
            <a:avLst/>
          </a:prstGeom>
          <a:noFill/>
          <a:ln w="9525">
            <a:noFill/>
            <a:miter lim="800000"/>
            <a:headEnd/>
            <a:tailEnd/>
          </a:ln>
        </p:spPr>
      </p:pic>
      <p:pic>
        <p:nvPicPr>
          <p:cNvPr id="101388" name="7 - Εικόνα" descr="logos.png"/>
          <p:cNvPicPr>
            <a:picLocks noChangeAspect="1"/>
          </p:cNvPicPr>
          <p:nvPr/>
        </p:nvPicPr>
        <p:blipFill>
          <a:blip r:embed="rId4"/>
          <a:srcRect/>
          <a:stretch>
            <a:fillRect/>
          </a:stretch>
        </p:blipFill>
        <p:spPr bwMode="auto">
          <a:xfrm>
            <a:off x="3276600" y="5089525"/>
            <a:ext cx="2590800" cy="492125"/>
          </a:xfrm>
          <a:prstGeom prst="rect">
            <a:avLst/>
          </a:prstGeom>
          <a:noFill/>
          <a:ln w="9525">
            <a:noFill/>
            <a:miter lim="800000"/>
            <a:headEnd/>
            <a:tailEnd/>
          </a:ln>
        </p:spPr>
      </p:pic>
      <p:pic>
        <p:nvPicPr>
          <p:cNvPr id="101389" name="8 - Εικόνα" descr="Header.png"/>
          <p:cNvPicPr>
            <a:picLocks noChangeAspect="1"/>
          </p:cNvPicPr>
          <p:nvPr/>
        </p:nvPicPr>
        <p:blipFill>
          <a:blip r:embed="rId5"/>
          <a:srcRect/>
          <a:stretch>
            <a:fillRect/>
          </a:stretch>
        </p:blipFill>
        <p:spPr bwMode="auto">
          <a:xfrm>
            <a:off x="1692275" y="20638"/>
            <a:ext cx="5832475" cy="860425"/>
          </a:xfrm>
          <a:prstGeom prst="rect">
            <a:avLst/>
          </a:prstGeom>
          <a:noFill/>
          <a:ln w="9525">
            <a:noFill/>
            <a:miter lim="800000"/>
            <a:headEnd/>
            <a:tailEnd/>
          </a:ln>
        </p:spPr>
      </p:pic>
      <p:sp>
        <p:nvSpPr>
          <p:cNvPr id="101390" name="2 - Θέση περιεχομένου"/>
          <p:cNvSpPr txBox="1">
            <a:spLocks/>
          </p:cNvSpPr>
          <p:nvPr/>
        </p:nvSpPr>
        <p:spPr bwMode="auto">
          <a:xfrm>
            <a:off x="2843213" y="1489075"/>
            <a:ext cx="5843587" cy="3384550"/>
          </a:xfrm>
          <a:prstGeom prst="rect">
            <a:avLst/>
          </a:prstGeom>
          <a:noFill/>
          <a:ln w="9525">
            <a:noFill/>
            <a:miter lim="800000"/>
            <a:headEnd/>
            <a:tailEnd/>
          </a:ln>
        </p:spPr>
        <p:txBody>
          <a:bodyPr/>
          <a:lstStyle/>
          <a:p>
            <a:endParaRPr lang="el-GR" sz="1600">
              <a:solidFill>
                <a:srgbClr val="003399"/>
              </a:solidFill>
              <a:latin typeface="Calibri" pitchFamily="34" charset="0"/>
            </a:endParaRPr>
          </a:p>
        </p:txBody>
      </p:sp>
      <p:sp>
        <p:nvSpPr>
          <p:cNvPr id="101391" name="Rectangle 3"/>
          <p:cNvSpPr>
            <a:spLocks/>
          </p:cNvSpPr>
          <p:nvPr/>
        </p:nvSpPr>
        <p:spPr bwMode="auto">
          <a:xfrm>
            <a:off x="827088" y="638175"/>
            <a:ext cx="8137525" cy="4019550"/>
          </a:xfrm>
          <a:prstGeom prst="rect">
            <a:avLst/>
          </a:prstGeom>
          <a:noFill/>
          <a:ln w="9525">
            <a:noFill/>
            <a:miter lim="800000"/>
            <a:headEnd/>
            <a:tailEnd/>
          </a:ln>
        </p:spPr>
        <p:txBody>
          <a:bodyPr/>
          <a:lstStyle/>
          <a:p>
            <a:pPr>
              <a:lnSpc>
                <a:spcPct val="105000"/>
              </a:lnSpc>
              <a:spcBef>
                <a:spcPct val="20000"/>
              </a:spcBef>
              <a:spcAft>
                <a:spcPct val="10000"/>
              </a:spcAft>
              <a:buFontTx/>
              <a:buChar char="•"/>
            </a:pPr>
            <a:endParaRPr lang="en-GB" altLang="el-GR" sz="2000">
              <a:latin typeface="Calibri" pitchFamily="34" charset="0"/>
              <a:cs typeface="Arial" charset="0"/>
            </a:endParaRPr>
          </a:p>
        </p:txBody>
      </p:sp>
      <p:sp>
        <p:nvSpPr>
          <p:cNvPr id="101392" name="Rectangle 4"/>
          <p:cNvSpPr>
            <a:spLocks noChangeArrowheads="1"/>
          </p:cNvSpPr>
          <p:nvPr/>
        </p:nvSpPr>
        <p:spPr bwMode="auto">
          <a:xfrm>
            <a:off x="971550" y="625475"/>
            <a:ext cx="7850188" cy="1098550"/>
          </a:xfrm>
          <a:prstGeom prst="rect">
            <a:avLst/>
          </a:prstGeom>
          <a:noFill/>
          <a:ln w="9525">
            <a:noFill/>
            <a:miter lim="800000"/>
            <a:headEnd/>
            <a:tailEnd/>
          </a:ln>
        </p:spPr>
        <p:txBody>
          <a:bodyPr>
            <a:spAutoFit/>
          </a:bodyPr>
          <a:lstStyle/>
          <a:p>
            <a:pPr marL="180975"/>
            <a:endParaRPr lang="en-US" altLang="el-GR" sz="2200">
              <a:latin typeface="Calibri" pitchFamily="34" charset="0"/>
              <a:cs typeface="Arial" charset="0"/>
            </a:endParaRPr>
          </a:p>
          <a:p>
            <a:pPr marL="180975">
              <a:lnSpc>
                <a:spcPct val="150000"/>
              </a:lnSpc>
              <a:spcBef>
                <a:spcPct val="50000"/>
              </a:spcBef>
            </a:pPr>
            <a:endParaRPr lang="el-GR" altLang="el-GR" sz="2200">
              <a:latin typeface="Calibri" pitchFamily="34" charset="0"/>
              <a:cs typeface="Arial" charset="0"/>
            </a:endParaRPr>
          </a:p>
        </p:txBody>
      </p:sp>
      <p:graphicFrame>
        <p:nvGraphicFramePr>
          <p:cNvPr id="101385" name="Object 9"/>
          <p:cNvGraphicFramePr>
            <a:graphicFrameLocks noChangeAspect="1"/>
          </p:cNvGraphicFramePr>
          <p:nvPr/>
        </p:nvGraphicFramePr>
        <p:xfrm>
          <a:off x="1042988" y="830263"/>
          <a:ext cx="7129462" cy="4884737"/>
        </p:xfrm>
        <a:graphic>
          <a:graphicData uri="http://schemas.openxmlformats.org/presentationml/2006/ole">
            <mc:AlternateContent xmlns:mc="http://schemas.openxmlformats.org/markup-compatibility/2006">
              <mc:Choice xmlns:v="urn:schemas-microsoft-com:vml" Requires="v">
                <p:oleObj spid="_x0000_s101402" name="Chart" r:id="rId6" imgW="6372225" imgH="7677302" progId="Excel.Sheet.8">
                  <p:embed/>
                </p:oleObj>
              </mc:Choice>
              <mc:Fallback>
                <p:oleObj name="Chart" r:id="rId6" imgW="6372225" imgH="7677302" progId="Excel.Sheet.8">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988" y="830263"/>
                        <a:ext cx="7129462" cy="4884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Τίτλος"/>
          <p:cNvSpPr>
            <a:spLocks noGrp="1"/>
          </p:cNvSpPr>
          <p:nvPr>
            <p:ph type="ctrTitle"/>
          </p:nvPr>
        </p:nvSpPr>
        <p:spPr>
          <a:xfrm>
            <a:off x="685800" y="1774825"/>
            <a:ext cx="7772400" cy="1225550"/>
          </a:xfrm>
        </p:spPr>
        <p:txBody>
          <a:bodyPr/>
          <a:lstStyle/>
          <a:p>
            <a:pPr eaLnBrk="1" hangingPunct="1"/>
            <a:endParaRPr lang="el-GR" smtClean="0"/>
          </a:p>
        </p:txBody>
      </p:sp>
      <p:sp>
        <p:nvSpPr>
          <p:cNvPr id="3" name="2 - Υπότιτλος"/>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l-GR"/>
          </a:p>
        </p:txBody>
      </p:sp>
      <p:pic>
        <p:nvPicPr>
          <p:cNvPr id="17411" name="7 - Εικόνα" descr="Slide 2.png"/>
          <p:cNvPicPr>
            <a:picLocks noChangeAspect="1"/>
          </p:cNvPicPr>
          <p:nvPr/>
        </p:nvPicPr>
        <p:blipFill>
          <a:blip r:embed="rId2"/>
          <a:srcRect/>
          <a:stretch>
            <a:fillRect/>
          </a:stretch>
        </p:blipFill>
        <p:spPr bwMode="auto">
          <a:xfrm>
            <a:off x="0" y="0"/>
            <a:ext cx="9144000" cy="5715000"/>
          </a:xfrm>
          <a:prstGeom prst="rect">
            <a:avLst/>
          </a:prstGeom>
          <a:noFill/>
          <a:ln w="9525">
            <a:noFill/>
            <a:miter lim="800000"/>
            <a:headEnd/>
            <a:tailEnd/>
          </a:ln>
        </p:spPr>
      </p:pic>
      <p:pic>
        <p:nvPicPr>
          <p:cNvPr id="17412" name="8 - Εικόνα" descr="logos.png"/>
          <p:cNvPicPr>
            <a:picLocks noChangeAspect="1"/>
          </p:cNvPicPr>
          <p:nvPr/>
        </p:nvPicPr>
        <p:blipFill>
          <a:blip r:embed="rId3"/>
          <a:srcRect/>
          <a:stretch>
            <a:fillRect/>
          </a:stretch>
        </p:blipFill>
        <p:spPr bwMode="auto">
          <a:xfrm>
            <a:off x="3276600" y="5089525"/>
            <a:ext cx="2590800" cy="492125"/>
          </a:xfrm>
          <a:prstGeom prst="rect">
            <a:avLst/>
          </a:prstGeom>
          <a:noFill/>
          <a:ln w="9525">
            <a:noFill/>
            <a:miter lim="800000"/>
            <a:headEnd/>
            <a:tailEnd/>
          </a:ln>
        </p:spPr>
      </p:pic>
      <p:pic>
        <p:nvPicPr>
          <p:cNvPr id="17413" name="9 - Εικόνα" descr="Header.png"/>
          <p:cNvPicPr>
            <a:picLocks noChangeAspect="1"/>
          </p:cNvPicPr>
          <p:nvPr/>
        </p:nvPicPr>
        <p:blipFill>
          <a:blip r:embed="rId4"/>
          <a:srcRect/>
          <a:stretch>
            <a:fillRect/>
          </a:stretch>
        </p:blipFill>
        <p:spPr bwMode="auto">
          <a:xfrm>
            <a:off x="1692275" y="20638"/>
            <a:ext cx="5832475" cy="860425"/>
          </a:xfrm>
          <a:prstGeom prst="rect">
            <a:avLst/>
          </a:prstGeom>
          <a:noFill/>
          <a:ln w="9525">
            <a:noFill/>
            <a:miter lim="800000"/>
            <a:headEnd/>
            <a:tailEnd/>
          </a:ln>
        </p:spPr>
      </p:pic>
      <p:sp>
        <p:nvSpPr>
          <p:cNvPr id="12" name="1 - Τίτλος"/>
          <p:cNvSpPr txBox="1">
            <a:spLocks/>
          </p:cNvSpPr>
          <p:nvPr/>
        </p:nvSpPr>
        <p:spPr>
          <a:xfrm>
            <a:off x="71438" y="2209800"/>
            <a:ext cx="2916237" cy="1143000"/>
          </a:xfrm>
          <a:prstGeom prst="rect">
            <a:avLst/>
          </a:prstGeom>
        </p:spPr>
        <p:txBody>
          <a:bodyPr anchor="ctr"/>
          <a:lstStyle/>
          <a:p>
            <a:pPr fontAlgn="auto">
              <a:spcAft>
                <a:spcPts val="0"/>
              </a:spcAft>
              <a:defRPr/>
            </a:pPr>
            <a:r>
              <a:rPr lang="el-GR" sz="2800" b="1" i="1" dirty="0">
                <a:solidFill>
                  <a:srgbClr val="003399"/>
                </a:solidFill>
                <a:latin typeface="+mn-lt"/>
              </a:rPr>
              <a:t>Προϋπολογισμός </a:t>
            </a:r>
            <a:r>
              <a:rPr lang="el-GR" sz="2800" b="1" i="1" dirty="0" err="1">
                <a:solidFill>
                  <a:srgbClr val="003399"/>
                </a:solidFill>
                <a:latin typeface="+mn-lt"/>
              </a:rPr>
              <a:t>ΕΠΑνΕΚ</a:t>
            </a:r>
            <a:endParaRPr lang="el-GR" sz="2800" i="1" dirty="0">
              <a:solidFill>
                <a:srgbClr val="003399"/>
              </a:solidFill>
              <a:latin typeface="+mj-lt"/>
              <a:ea typeface="+mj-ea"/>
              <a:cs typeface="+mj-cs"/>
            </a:endParaRPr>
          </a:p>
        </p:txBody>
      </p:sp>
      <p:sp>
        <p:nvSpPr>
          <p:cNvPr id="14" name="2 - Θέση περιεχομένου"/>
          <p:cNvSpPr txBox="1">
            <a:spLocks/>
          </p:cNvSpPr>
          <p:nvPr/>
        </p:nvSpPr>
        <p:spPr>
          <a:xfrm>
            <a:off x="2771775" y="1417638"/>
            <a:ext cx="6121400" cy="2841625"/>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rmAutofit/>
          </a:bodyPr>
          <a:lstStyle/>
          <a:p>
            <a:pPr marL="342900" indent="-342900" algn="ctr">
              <a:defRPr/>
            </a:pPr>
            <a:r>
              <a:rPr lang="el-GR" altLang="el-GR" sz="4800" b="1">
                <a:solidFill>
                  <a:srgbClr val="C00000"/>
                </a:solidFill>
              </a:rPr>
              <a:t>4,67</a:t>
            </a:r>
            <a:r>
              <a:rPr lang="el-GR" altLang="el-GR" sz="4800" i="1">
                <a:solidFill>
                  <a:srgbClr val="0000FF"/>
                </a:solidFill>
                <a:latin typeface="Arial" charset="0"/>
              </a:rPr>
              <a:t> </a:t>
            </a:r>
            <a:r>
              <a:rPr lang="el-GR" sz="4800" b="1">
                <a:solidFill>
                  <a:srgbClr val="C00000"/>
                </a:solidFill>
              </a:rPr>
              <a:t>δις </a:t>
            </a:r>
            <a:r>
              <a:rPr lang="el-GR" sz="4800">
                <a:solidFill>
                  <a:srgbClr val="C00000"/>
                </a:solidFill>
              </a:rPr>
              <a:t>€</a:t>
            </a:r>
          </a:p>
          <a:p>
            <a:pPr marL="342900" indent="-342900" algn="ctr">
              <a:defRPr/>
            </a:pPr>
            <a:r>
              <a:rPr lang="el-GR" sz="2400" b="1">
                <a:solidFill>
                  <a:srgbClr val="003399"/>
                </a:solidFill>
              </a:rPr>
              <a:t>Δημόσια Δαπάνη  </a:t>
            </a:r>
          </a:p>
          <a:p>
            <a:pPr marL="342900" indent="-342900" algn="ctr">
              <a:defRPr/>
            </a:pPr>
            <a:r>
              <a:rPr lang="el-GR" sz="2000">
                <a:solidFill>
                  <a:srgbClr val="003399"/>
                </a:solidFill>
              </a:rPr>
              <a:t>εκ των οποίων </a:t>
            </a:r>
            <a:r>
              <a:rPr lang="el-GR" sz="2000" b="1">
                <a:solidFill>
                  <a:srgbClr val="003399"/>
                </a:solidFill>
              </a:rPr>
              <a:t>3,6</a:t>
            </a:r>
            <a:r>
              <a:rPr lang="en-US" sz="2000" b="1">
                <a:solidFill>
                  <a:srgbClr val="003399"/>
                </a:solidFill>
              </a:rPr>
              <a:t>5</a:t>
            </a:r>
            <a:r>
              <a:rPr lang="el-GR" sz="2000" b="1">
                <a:solidFill>
                  <a:srgbClr val="003399"/>
                </a:solidFill>
              </a:rPr>
              <a:t> </a:t>
            </a:r>
            <a:r>
              <a:rPr lang="el-GR" sz="2000">
                <a:solidFill>
                  <a:srgbClr val="003399"/>
                </a:solidFill>
              </a:rPr>
              <a:t>δις € από Διαρθρωτικά Ταμεία </a:t>
            </a:r>
            <a:br>
              <a:rPr lang="el-GR" sz="2000">
                <a:solidFill>
                  <a:srgbClr val="003399"/>
                </a:solidFill>
              </a:rPr>
            </a:br>
            <a:r>
              <a:rPr lang="el-GR" sz="2000">
                <a:solidFill>
                  <a:srgbClr val="003399"/>
                </a:solidFill>
              </a:rPr>
              <a:t>της ΕΕ (ΕΤΠΑ και ΕΚΤ)</a:t>
            </a:r>
          </a:p>
          <a:p>
            <a:pPr marL="342900" indent="-342900" algn="ctr">
              <a:defRPr/>
            </a:pPr>
            <a:endParaRPr lang="el-GR" sz="2000">
              <a:solidFill>
                <a:srgbClr val="003399"/>
              </a:solidFill>
            </a:endParaRPr>
          </a:p>
          <a:p>
            <a:pPr marL="342900" indent="-342900" algn="ctr">
              <a:defRPr/>
            </a:pPr>
            <a:r>
              <a:rPr lang="el-GR" sz="2000">
                <a:solidFill>
                  <a:srgbClr val="003399"/>
                </a:solidFill>
              </a:rPr>
              <a:t>Το ΕΠΑνΕΚ καλύπτει γεωγραφικά το </a:t>
            </a:r>
            <a:r>
              <a:rPr lang="el-GR" sz="2000" b="1">
                <a:solidFill>
                  <a:srgbClr val="003399"/>
                </a:solidFill>
              </a:rPr>
              <a:t>σύνολο </a:t>
            </a:r>
            <a:r>
              <a:rPr lang="el-GR" sz="2000">
                <a:solidFill>
                  <a:srgbClr val="003399"/>
                </a:solidFill>
              </a:rPr>
              <a:t>της χώρας</a:t>
            </a:r>
            <a:endParaRPr lang="el-GR" sz="1900">
              <a:solidFill>
                <a:srgbClr val="003399"/>
              </a:solidFill>
            </a:endParaRPr>
          </a:p>
        </p:txBody>
      </p:sp>
      <p:sp>
        <p:nvSpPr>
          <p:cNvPr id="4" name="TextBox 3"/>
          <p:cNvSpPr txBox="1"/>
          <p:nvPr/>
        </p:nvSpPr>
        <p:spPr>
          <a:xfrm>
            <a:off x="4545013" y="1417638"/>
            <a:ext cx="2690812" cy="765175"/>
          </a:xfrm>
          <a:prstGeom prst="rect">
            <a:avLst/>
          </a:prstGeom>
          <a:solidFill>
            <a:schemeClr val="bg1"/>
          </a:solidFill>
          <a:ln w="3175">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l-GR" altLang="el-GR" sz="4400" b="1" dirty="0">
                <a:solidFill>
                  <a:srgbClr val="C00000"/>
                </a:solidFill>
                <a:latin typeface="+mj-lt"/>
              </a:rPr>
              <a:t>4,67</a:t>
            </a:r>
            <a:r>
              <a:rPr lang="el-GR" altLang="el-GR" sz="4400" i="1" dirty="0">
                <a:solidFill>
                  <a:srgbClr val="0000FF"/>
                </a:solidFill>
                <a:latin typeface="+mj-lt"/>
              </a:rPr>
              <a:t> </a:t>
            </a:r>
            <a:r>
              <a:rPr lang="el-GR" sz="4400" b="1" dirty="0">
                <a:solidFill>
                  <a:srgbClr val="C00000"/>
                </a:solidFill>
                <a:latin typeface="+mj-lt"/>
              </a:rPr>
              <a:t>δισ. </a:t>
            </a:r>
            <a:r>
              <a:rPr lang="el-GR" sz="4400" dirty="0">
                <a:solidFill>
                  <a:srgbClr val="C00000"/>
                </a:solidFill>
                <a:latin typeface="+mj-lt"/>
              </a:rPr>
              <a:t>€</a:t>
            </a:r>
            <a:endParaRPr lang="el-GR" sz="4400" dirty="0">
              <a:latin typeface="+mj-lt"/>
            </a:endParaRPr>
          </a:p>
        </p:txBody>
      </p:sp>
    </p:spTree>
  </p:cSld>
  <p:clrMapOvr>
    <a:masterClrMapping/>
  </p:clrMapOvr>
  <p:transition spd="med">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 Θέση αριθμού διαφάνειας"/>
          <p:cNvSpPr>
            <a:spLocks noGrp="1"/>
          </p:cNvSpPr>
          <p:nvPr>
            <p:ph type="sldNum" sz="quarter" idx="12"/>
          </p:nvPr>
        </p:nvSpPr>
        <p:spPr/>
        <p:txBody>
          <a:bodyPr/>
          <a:lstStyle/>
          <a:p>
            <a:pPr>
              <a:defRPr/>
            </a:pPr>
            <a:fld id="{891C05E5-F6E4-49DA-A4C7-D31716AC5EBD}" type="slidenum">
              <a:rPr lang="el-GR"/>
              <a:pPr>
                <a:defRPr/>
              </a:pPr>
              <a:t>40</a:t>
            </a:fld>
            <a:endParaRPr lang="el-GR"/>
          </a:p>
        </p:txBody>
      </p:sp>
      <p:pic>
        <p:nvPicPr>
          <p:cNvPr id="103435" name="6 - Εικόνα" descr="Slide 2.png"/>
          <p:cNvPicPr>
            <a:picLocks noChangeAspect="1"/>
          </p:cNvPicPr>
          <p:nvPr/>
        </p:nvPicPr>
        <p:blipFill>
          <a:blip r:embed="rId3"/>
          <a:srcRect/>
          <a:stretch>
            <a:fillRect/>
          </a:stretch>
        </p:blipFill>
        <p:spPr bwMode="auto">
          <a:xfrm>
            <a:off x="0" y="0"/>
            <a:ext cx="9144000" cy="5715000"/>
          </a:xfrm>
          <a:prstGeom prst="rect">
            <a:avLst/>
          </a:prstGeom>
          <a:noFill/>
          <a:ln w="9525">
            <a:noFill/>
            <a:miter lim="800000"/>
            <a:headEnd/>
            <a:tailEnd/>
          </a:ln>
        </p:spPr>
      </p:pic>
      <p:pic>
        <p:nvPicPr>
          <p:cNvPr id="103436" name="7 - Εικόνα" descr="logos.png"/>
          <p:cNvPicPr>
            <a:picLocks noChangeAspect="1"/>
          </p:cNvPicPr>
          <p:nvPr/>
        </p:nvPicPr>
        <p:blipFill>
          <a:blip r:embed="rId4"/>
          <a:srcRect/>
          <a:stretch>
            <a:fillRect/>
          </a:stretch>
        </p:blipFill>
        <p:spPr bwMode="auto">
          <a:xfrm>
            <a:off x="3276600" y="5089525"/>
            <a:ext cx="2590800" cy="492125"/>
          </a:xfrm>
          <a:prstGeom prst="rect">
            <a:avLst/>
          </a:prstGeom>
          <a:noFill/>
          <a:ln w="9525">
            <a:noFill/>
            <a:miter lim="800000"/>
            <a:headEnd/>
            <a:tailEnd/>
          </a:ln>
        </p:spPr>
      </p:pic>
      <p:pic>
        <p:nvPicPr>
          <p:cNvPr id="103437" name="8 - Εικόνα" descr="Header.png"/>
          <p:cNvPicPr>
            <a:picLocks noChangeAspect="1"/>
          </p:cNvPicPr>
          <p:nvPr/>
        </p:nvPicPr>
        <p:blipFill>
          <a:blip r:embed="rId5"/>
          <a:srcRect/>
          <a:stretch>
            <a:fillRect/>
          </a:stretch>
        </p:blipFill>
        <p:spPr bwMode="auto">
          <a:xfrm>
            <a:off x="1692275" y="20638"/>
            <a:ext cx="5832475" cy="860425"/>
          </a:xfrm>
          <a:prstGeom prst="rect">
            <a:avLst/>
          </a:prstGeom>
          <a:noFill/>
          <a:ln w="9525">
            <a:noFill/>
            <a:miter lim="800000"/>
            <a:headEnd/>
            <a:tailEnd/>
          </a:ln>
        </p:spPr>
      </p:pic>
      <p:sp>
        <p:nvSpPr>
          <p:cNvPr id="103438" name="2 - Θέση περιεχομένου"/>
          <p:cNvSpPr txBox="1">
            <a:spLocks/>
          </p:cNvSpPr>
          <p:nvPr/>
        </p:nvSpPr>
        <p:spPr bwMode="auto">
          <a:xfrm>
            <a:off x="2843213" y="1489075"/>
            <a:ext cx="5843587" cy="3384550"/>
          </a:xfrm>
          <a:prstGeom prst="rect">
            <a:avLst/>
          </a:prstGeom>
          <a:noFill/>
          <a:ln w="9525">
            <a:noFill/>
            <a:miter lim="800000"/>
            <a:headEnd/>
            <a:tailEnd/>
          </a:ln>
        </p:spPr>
        <p:txBody>
          <a:bodyPr/>
          <a:lstStyle/>
          <a:p>
            <a:endParaRPr lang="el-GR" sz="1600">
              <a:solidFill>
                <a:srgbClr val="003399"/>
              </a:solidFill>
              <a:latin typeface="Calibri" pitchFamily="34" charset="0"/>
            </a:endParaRPr>
          </a:p>
        </p:txBody>
      </p:sp>
      <p:sp>
        <p:nvSpPr>
          <p:cNvPr id="103439" name="Rectangle 3"/>
          <p:cNvSpPr>
            <a:spLocks/>
          </p:cNvSpPr>
          <p:nvPr/>
        </p:nvSpPr>
        <p:spPr bwMode="auto">
          <a:xfrm>
            <a:off x="827088" y="638175"/>
            <a:ext cx="8137525" cy="4019550"/>
          </a:xfrm>
          <a:prstGeom prst="rect">
            <a:avLst/>
          </a:prstGeom>
          <a:noFill/>
          <a:ln w="9525">
            <a:noFill/>
            <a:miter lim="800000"/>
            <a:headEnd/>
            <a:tailEnd/>
          </a:ln>
        </p:spPr>
        <p:txBody>
          <a:bodyPr/>
          <a:lstStyle/>
          <a:p>
            <a:pPr>
              <a:lnSpc>
                <a:spcPct val="105000"/>
              </a:lnSpc>
              <a:spcBef>
                <a:spcPct val="20000"/>
              </a:spcBef>
              <a:spcAft>
                <a:spcPct val="10000"/>
              </a:spcAft>
              <a:buFontTx/>
              <a:buChar char="•"/>
            </a:pPr>
            <a:endParaRPr lang="en-GB" altLang="el-GR" sz="2000">
              <a:latin typeface="Calibri" pitchFamily="34" charset="0"/>
              <a:cs typeface="Arial" charset="0"/>
            </a:endParaRPr>
          </a:p>
        </p:txBody>
      </p:sp>
      <p:sp>
        <p:nvSpPr>
          <p:cNvPr id="103440" name="Rectangle 4"/>
          <p:cNvSpPr>
            <a:spLocks noChangeArrowheads="1"/>
          </p:cNvSpPr>
          <p:nvPr/>
        </p:nvSpPr>
        <p:spPr bwMode="auto">
          <a:xfrm>
            <a:off x="971550" y="625475"/>
            <a:ext cx="7850188" cy="1098550"/>
          </a:xfrm>
          <a:prstGeom prst="rect">
            <a:avLst/>
          </a:prstGeom>
          <a:noFill/>
          <a:ln w="9525">
            <a:noFill/>
            <a:miter lim="800000"/>
            <a:headEnd/>
            <a:tailEnd/>
          </a:ln>
        </p:spPr>
        <p:txBody>
          <a:bodyPr>
            <a:spAutoFit/>
          </a:bodyPr>
          <a:lstStyle/>
          <a:p>
            <a:pPr marL="180975"/>
            <a:endParaRPr lang="en-US" altLang="el-GR" sz="2200">
              <a:latin typeface="Calibri" pitchFamily="34" charset="0"/>
              <a:cs typeface="Arial" charset="0"/>
            </a:endParaRPr>
          </a:p>
          <a:p>
            <a:pPr marL="180975">
              <a:lnSpc>
                <a:spcPct val="150000"/>
              </a:lnSpc>
              <a:spcBef>
                <a:spcPct val="50000"/>
              </a:spcBef>
            </a:pPr>
            <a:endParaRPr lang="el-GR" altLang="el-GR" sz="2200">
              <a:latin typeface="Calibri" pitchFamily="34" charset="0"/>
              <a:cs typeface="Arial" charset="0"/>
            </a:endParaRPr>
          </a:p>
        </p:txBody>
      </p:sp>
      <p:graphicFrame>
        <p:nvGraphicFramePr>
          <p:cNvPr id="103433" name="Object 9"/>
          <p:cNvGraphicFramePr>
            <a:graphicFrameLocks noChangeAspect="1"/>
          </p:cNvGraphicFramePr>
          <p:nvPr/>
        </p:nvGraphicFramePr>
        <p:xfrm>
          <a:off x="1258888" y="735013"/>
          <a:ext cx="6913562" cy="4979987"/>
        </p:xfrm>
        <a:graphic>
          <a:graphicData uri="http://schemas.openxmlformats.org/presentationml/2006/ole">
            <mc:AlternateContent xmlns:mc="http://schemas.openxmlformats.org/markup-compatibility/2006">
              <mc:Choice xmlns:v="urn:schemas-microsoft-com:vml" Requires="v">
                <p:oleObj spid="_x0000_s103450" name="Worksheet" r:id="rId6" imgW="6496202" imgH="5019751" progId="Excel.Sheet.8">
                  <p:embed/>
                </p:oleObj>
              </mc:Choice>
              <mc:Fallback>
                <p:oleObj name="Worksheet" r:id="rId6" imgW="6496202" imgH="5019751" progId="Excel.Sheet.8">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8888" y="735013"/>
                        <a:ext cx="6913562" cy="4979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 Θέση αριθμού διαφάνειας"/>
          <p:cNvSpPr txBox="1">
            <a:spLocks noGrp="1"/>
          </p:cNvSpPr>
          <p:nvPr/>
        </p:nvSpPr>
        <p:spPr>
          <a:xfrm>
            <a:off x="6553200" y="5297488"/>
            <a:ext cx="2133600" cy="303212"/>
          </a:xfrm>
          <a:prstGeom prst="rect">
            <a:avLst/>
          </a:prstGeom>
          <a:noFill/>
        </p:spPr>
        <p:txBody>
          <a:bodyPr anchor="ctr"/>
          <a:lstStyle/>
          <a:p>
            <a:pPr algn="r" fontAlgn="auto">
              <a:spcBef>
                <a:spcPts val="0"/>
              </a:spcBef>
              <a:spcAft>
                <a:spcPts val="0"/>
              </a:spcAft>
              <a:defRPr/>
            </a:pPr>
            <a:fld id="{66873152-5F31-4DB0-8869-9ECA5639311B}" type="slidenum">
              <a:rPr lang="el-GR" sz="1200">
                <a:solidFill>
                  <a:schemeClr val="tx1">
                    <a:tint val="75000"/>
                  </a:schemeClr>
                </a:solidFill>
                <a:latin typeface="+mn-lt"/>
              </a:rPr>
              <a:pPr algn="r" fontAlgn="auto">
                <a:spcBef>
                  <a:spcPts val="0"/>
                </a:spcBef>
                <a:spcAft>
                  <a:spcPts val="0"/>
                </a:spcAft>
                <a:defRPr/>
              </a:pPr>
              <a:t>41</a:t>
            </a:fld>
            <a:endParaRPr lang="el-GR" sz="1200">
              <a:solidFill>
                <a:schemeClr val="tx1">
                  <a:tint val="75000"/>
                </a:schemeClr>
              </a:solidFill>
              <a:latin typeface="+mn-lt"/>
            </a:endParaRPr>
          </a:p>
        </p:txBody>
      </p:sp>
      <p:pic>
        <p:nvPicPr>
          <p:cNvPr id="117763" name="6 - Εικόνα" descr="Slide 2.png"/>
          <p:cNvPicPr>
            <a:picLocks noChangeAspect="1"/>
          </p:cNvPicPr>
          <p:nvPr/>
        </p:nvPicPr>
        <p:blipFill>
          <a:blip r:embed="rId3"/>
          <a:srcRect/>
          <a:stretch>
            <a:fillRect/>
          </a:stretch>
        </p:blipFill>
        <p:spPr bwMode="auto">
          <a:xfrm>
            <a:off x="0" y="0"/>
            <a:ext cx="9144000" cy="5715000"/>
          </a:xfrm>
          <a:prstGeom prst="rect">
            <a:avLst/>
          </a:prstGeom>
          <a:noFill/>
          <a:ln w="9525">
            <a:noFill/>
            <a:miter lim="800000"/>
            <a:headEnd/>
            <a:tailEnd/>
          </a:ln>
        </p:spPr>
      </p:pic>
      <p:pic>
        <p:nvPicPr>
          <p:cNvPr id="117764" name="7 - Εικόνα" descr="logos.png"/>
          <p:cNvPicPr>
            <a:picLocks noChangeAspect="1"/>
          </p:cNvPicPr>
          <p:nvPr/>
        </p:nvPicPr>
        <p:blipFill>
          <a:blip r:embed="rId4"/>
          <a:srcRect/>
          <a:stretch>
            <a:fillRect/>
          </a:stretch>
        </p:blipFill>
        <p:spPr bwMode="auto">
          <a:xfrm>
            <a:off x="3276600" y="5089525"/>
            <a:ext cx="2590800" cy="492125"/>
          </a:xfrm>
          <a:prstGeom prst="rect">
            <a:avLst/>
          </a:prstGeom>
          <a:noFill/>
          <a:ln w="9525">
            <a:noFill/>
            <a:miter lim="800000"/>
            <a:headEnd/>
            <a:tailEnd/>
          </a:ln>
        </p:spPr>
      </p:pic>
      <p:pic>
        <p:nvPicPr>
          <p:cNvPr id="117765" name="8 - Εικόνα" descr="Header.png"/>
          <p:cNvPicPr>
            <a:picLocks noChangeAspect="1"/>
          </p:cNvPicPr>
          <p:nvPr/>
        </p:nvPicPr>
        <p:blipFill>
          <a:blip r:embed="rId5"/>
          <a:srcRect/>
          <a:stretch>
            <a:fillRect/>
          </a:stretch>
        </p:blipFill>
        <p:spPr bwMode="auto">
          <a:xfrm>
            <a:off x="1692275" y="20638"/>
            <a:ext cx="5832475" cy="860425"/>
          </a:xfrm>
          <a:prstGeom prst="rect">
            <a:avLst/>
          </a:prstGeom>
          <a:noFill/>
          <a:ln w="9525">
            <a:noFill/>
            <a:miter lim="800000"/>
            <a:headEnd/>
            <a:tailEnd/>
          </a:ln>
        </p:spPr>
      </p:pic>
      <p:sp>
        <p:nvSpPr>
          <p:cNvPr id="117766" name="2 - Θέση περιεχομένου"/>
          <p:cNvSpPr txBox="1">
            <a:spLocks/>
          </p:cNvSpPr>
          <p:nvPr/>
        </p:nvSpPr>
        <p:spPr bwMode="auto">
          <a:xfrm>
            <a:off x="2843213" y="1489075"/>
            <a:ext cx="5843587" cy="3384550"/>
          </a:xfrm>
          <a:prstGeom prst="rect">
            <a:avLst/>
          </a:prstGeom>
          <a:noFill/>
          <a:ln w="9525">
            <a:noFill/>
            <a:miter lim="800000"/>
            <a:headEnd/>
            <a:tailEnd/>
          </a:ln>
        </p:spPr>
        <p:txBody>
          <a:bodyPr/>
          <a:lstStyle/>
          <a:p>
            <a:endParaRPr lang="el-GR" sz="1600">
              <a:solidFill>
                <a:srgbClr val="003399"/>
              </a:solidFill>
              <a:latin typeface="Calibri" pitchFamily="34" charset="0"/>
            </a:endParaRPr>
          </a:p>
        </p:txBody>
      </p:sp>
      <p:sp>
        <p:nvSpPr>
          <p:cNvPr id="117767" name="Rectangle 3"/>
          <p:cNvSpPr>
            <a:spLocks/>
          </p:cNvSpPr>
          <p:nvPr/>
        </p:nvSpPr>
        <p:spPr bwMode="auto">
          <a:xfrm>
            <a:off x="827088" y="638175"/>
            <a:ext cx="8137525" cy="4019550"/>
          </a:xfrm>
          <a:prstGeom prst="rect">
            <a:avLst/>
          </a:prstGeom>
          <a:noFill/>
          <a:ln w="9525">
            <a:noFill/>
            <a:miter lim="800000"/>
            <a:headEnd/>
            <a:tailEnd/>
          </a:ln>
        </p:spPr>
        <p:txBody>
          <a:bodyPr/>
          <a:lstStyle/>
          <a:p>
            <a:pPr>
              <a:lnSpc>
                <a:spcPct val="105000"/>
              </a:lnSpc>
              <a:spcBef>
                <a:spcPct val="20000"/>
              </a:spcBef>
              <a:spcAft>
                <a:spcPct val="10000"/>
              </a:spcAft>
              <a:buFontTx/>
              <a:buChar char="•"/>
            </a:pPr>
            <a:endParaRPr lang="en-GB" altLang="el-GR" sz="2000">
              <a:latin typeface="Calibri" pitchFamily="34" charset="0"/>
              <a:cs typeface="Arial" charset="0"/>
            </a:endParaRPr>
          </a:p>
        </p:txBody>
      </p:sp>
      <p:sp>
        <p:nvSpPr>
          <p:cNvPr id="117768" name="Rectangle 4"/>
          <p:cNvSpPr>
            <a:spLocks noChangeArrowheads="1"/>
          </p:cNvSpPr>
          <p:nvPr/>
        </p:nvSpPr>
        <p:spPr bwMode="auto">
          <a:xfrm>
            <a:off x="971550" y="625475"/>
            <a:ext cx="7850188" cy="1098550"/>
          </a:xfrm>
          <a:prstGeom prst="rect">
            <a:avLst/>
          </a:prstGeom>
          <a:noFill/>
          <a:ln w="9525">
            <a:noFill/>
            <a:miter lim="800000"/>
            <a:headEnd/>
            <a:tailEnd/>
          </a:ln>
        </p:spPr>
        <p:txBody>
          <a:bodyPr>
            <a:spAutoFit/>
          </a:bodyPr>
          <a:lstStyle/>
          <a:p>
            <a:pPr marL="180975"/>
            <a:endParaRPr lang="en-US" altLang="el-GR" sz="2200">
              <a:latin typeface="Calibri" pitchFamily="34" charset="0"/>
              <a:cs typeface="Arial" charset="0"/>
            </a:endParaRPr>
          </a:p>
          <a:p>
            <a:pPr marL="180975">
              <a:lnSpc>
                <a:spcPct val="150000"/>
              </a:lnSpc>
              <a:spcBef>
                <a:spcPct val="50000"/>
              </a:spcBef>
            </a:pPr>
            <a:endParaRPr lang="el-GR" altLang="el-GR" sz="2200">
              <a:latin typeface="Calibri" pitchFamily="34" charset="0"/>
              <a:cs typeface="Arial" charset="0"/>
            </a:endParaRPr>
          </a:p>
        </p:txBody>
      </p:sp>
      <p:graphicFrame>
        <p:nvGraphicFramePr>
          <p:cNvPr id="117887" name="Group 127"/>
          <p:cNvGraphicFramePr>
            <a:graphicFrameLocks noGrp="1"/>
          </p:cNvGraphicFramePr>
          <p:nvPr/>
        </p:nvGraphicFramePr>
        <p:xfrm>
          <a:off x="179388" y="1273175"/>
          <a:ext cx="3240087" cy="2545080"/>
        </p:xfrm>
        <a:graphic>
          <a:graphicData uri="http://schemas.openxmlformats.org/drawingml/2006/table">
            <a:tbl>
              <a:tblPr/>
              <a:tblGrid>
                <a:gridCol w="2376487"/>
                <a:gridCol w="863600"/>
              </a:tblGrid>
              <a:tr h="2206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Calibri" pitchFamily="34" charset="0"/>
                          <a:cs typeface="Arial" charset="0"/>
                        </a:rPr>
                        <a:t>ΕΠΙΧΕΙΡΗΜΑΤΙΚΟΤΗΤΑ </a:t>
                      </a:r>
                      <a:endParaRPr kumimoji="0" lang="el-G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Calibri" pitchFamily="34" charset="0"/>
                          <a:cs typeface="Arial" charset="0"/>
                        </a:rPr>
                        <a:t>372,50</a:t>
                      </a:r>
                      <a:endParaRPr kumimoji="0" lang="el-G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0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Calibri" pitchFamily="34" charset="0"/>
                          <a:cs typeface="Arial" charset="0"/>
                        </a:rPr>
                        <a:t>ΕΡΕΥΝΑ &amp; ΤΕΧΝΟΛΟΓΙΑ</a:t>
                      </a:r>
                      <a:endParaRPr kumimoji="0" lang="el-G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Calibri" pitchFamily="34" charset="0"/>
                          <a:cs typeface="Arial" charset="0"/>
                        </a:rPr>
                        <a:t>467,05</a:t>
                      </a:r>
                      <a:endParaRPr kumimoji="0" lang="el-G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6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Calibri" pitchFamily="34" charset="0"/>
                          <a:cs typeface="Arial" charset="0"/>
                        </a:rPr>
                        <a:t>ΕΝΕΡΓΕΙΑ</a:t>
                      </a:r>
                      <a:endParaRPr kumimoji="0" lang="el-G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Calibri" pitchFamily="34" charset="0"/>
                          <a:cs typeface="Arial" charset="0"/>
                        </a:rPr>
                        <a:t>344,06</a:t>
                      </a:r>
                      <a:endParaRPr kumimoji="0" lang="el-G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0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Calibri" pitchFamily="34" charset="0"/>
                          <a:cs typeface="Arial" charset="0"/>
                        </a:rPr>
                        <a:t>TΠΕ</a:t>
                      </a:r>
                      <a:endParaRPr kumimoji="0" lang="el-G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Calibri" pitchFamily="34" charset="0"/>
                          <a:cs typeface="Arial" charset="0"/>
                        </a:rPr>
                        <a:t>57,16</a:t>
                      </a:r>
                      <a:endParaRPr kumimoji="0" lang="el-G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6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Calibri" pitchFamily="34" charset="0"/>
                          <a:cs typeface="Arial" charset="0"/>
                        </a:rPr>
                        <a:t>ΠΟΛΙΤΙΣΜΟΣ/ΤΥΟΥΡΙΣΜΟΣ/</a:t>
                      </a:r>
                      <a:r>
                        <a:rPr kumimoji="0" lang="en-US" sz="1100" b="0" i="0" u="none" strike="noStrike" cap="none" normalizeH="0" baseline="0" smtClean="0">
                          <a:ln>
                            <a:noFill/>
                          </a:ln>
                          <a:solidFill>
                            <a:srgbClr val="000000"/>
                          </a:solidFill>
                          <a:effectLst/>
                          <a:latin typeface="Calibri" pitchFamily="34" charset="0"/>
                          <a:cs typeface="Arial" charset="0"/>
                        </a:rPr>
                        <a:t/>
                      </a:r>
                      <a:br>
                        <a:rPr kumimoji="0" lang="en-US" sz="1100" b="0" i="0" u="none" strike="noStrike" cap="none" normalizeH="0" baseline="0" smtClean="0">
                          <a:ln>
                            <a:noFill/>
                          </a:ln>
                          <a:solidFill>
                            <a:srgbClr val="000000"/>
                          </a:solidFill>
                          <a:effectLst/>
                          <a:latin typeface="Calibri" pitchFamily="34" charset="0"/>
                          <a:cs typeface="Arial" charset="0"/>
                        </a:rPr>
                      </a:br>
                      <a:r>
                        <a:rPr kumimoji="0" lang="el-GR" sz="1100" b="0" i="0" u="none" strike="noStrike" cap="none" normalizeH="0" baseline="0" smtClean="0">
                          <a:ln>
                            <a:noFill/>
                          </a:ln>
                          <a:solidFill>
                            <a:srgbClr val="000000"/>
                          </a:solidFill>
                          <a:effectLst/>
                          <a:latin typeface="Calibri" pitchFamily="34" charset="0"/>
                          <a:cs typeface="Arial" charset="0"/>
                        </a:rPr>
                        <a:t>ΠΕΡΙΒΑΛΛΟΝ</a:t>
                      </a:r>
                      <a:endParaRPr kumimoji="0" lang="el-G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Calibri" pitchFamily="34" charset="0"/>
                          <a:cs typeface="Arial" charset="0"/>
                        </a:rPr>
                        <a:t>37,44</a:t>
                      </a:r>
                      <a:endParaRPr kumimoji="0" lang="el-G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0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Calibri" pitchFamily="34" charset="0"/>
                          <a:cs typeface="Arial" charset="0"/>
                        </a:rPr>
                        <a:t>ΔΡΑΣΕΙΣ ΚΟΙΝΩΝΙΚΩΝ ΕΤΑΙΡΩΝ</a:t>
                      </a:r>
                      <a:endParaRPr kumimoji="0" lang="el-G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Calibri" pitchFamily="34" charset="0"/>
                          <a:cs typeface="Arial" charset="0"/>
                        </a:rPr>
                        <a:t>25,00</a:t>
                      </a:r>
                      <a:endParaRPr kumimoji="0" lang="el-G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6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Calibri" pitchFamily="34" charset="0"/>
                          <a:cs typeface="Arial" charset="0"/>
                        </a:rPr>
                        <a:t>ΔΗΜΟΣΙΑ ΔΙΟΙΚΗΣΗ </a:t>
                      </a:r>
                      <a:endParaRPr kumimoji="0" lang="el-G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Calibri" pitchFamily="34" charset="0"/>
                          <a:cs typeface="Arial" charset="0"/>
                        </a:rPr>
                        <a:t>25,00</a:t>
                      </a:r>
                      <a:endParaRPr kumimoji="0" lang="el-G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6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Calibri" pitchFamily="34" charset="0"/>
                          <a:cs typeface="Arial" charset="0"/>
                        </a:rPr>
                        <a:t>TEXNIKH ΒΟΗΘ</a:t>
                      </a:r>
                      <a:endParaRPr kumimoji="0" lang="el-G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Calibri" pitchFamily="34" charset="0"/>
                          <a:cs typeface="Arial" charset="0"/>
                        </a:rPr>
                        <a:t>77,60</a:t>
                      </a:r>
                      <a:endParaRPr kumimoji="0" lang="el-G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l-GR" sz="1400" b="0" i="0" u="none" strike="noStrike" cap="none" normalizeH="0" baseline="0" smtClean="0">
                        <a:ln>
                          <a:noFill/>
                        </a:ln>
                        <a:solidFill>
                          <a:schemeClr val="tx1"/>
                        </a:solidFill>
                        <a:effectLst/>
                        <a:latin typeface="Calibri"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Calibri" pitchFamily="34" charset="0"/>
                          <a:cs typeface="Arial" charset="0"/>
                        </a:rPr>
                        <a:t>1.405,81</a:t>
                      </a:r>
                      <a:endParaRPr kumimoji="0" lang="el-G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117884" name="Object 124"/>
          <p:cNvGraphicFramePr>
            <a:graphicFrameLocks noChangeAspect="1"/>
          </p:cNvGraphicFramePr>
          <p:nvPr/>
        </p:nvGraphicFramePr>
        <p:xfrm>
          <a:off x="3419475" y="1128713"/>
          <a:ext cx="5724525" cy="3821112"/>
        </p:xfrm>
        <a:graphic>
          <a:graphicData uri="http://schemas.openxmlformats.org/presentationml/2006/ole">
            <mc:AlternateContent xmlns:mc="http://schemas.openxmlformats.org/markup-compatibility/2006">
              <mc:Choice xmlns:v="urn:schemas-microsoft-com:vml" Requires="v">
                <p:oleObj spid="_x0000_s117901" name="Chart" r:id="rId6" imgW="5505602" imgH="3743249" progId="Excel.Chart.8">
                  <p:embed/>
                </p:oleObj>
              </mc:Choice>
              <mc:Fallback>
                <p:oleObj name="Chart" r:id="rId6" imgW="5505602" imgH="3743249" progId="Excel.Chart.8">
                  <p:embed/>
                  <p:pic>
                    <p:nvPicPr>
                      <p:cNvPr id="0" name="Picture 1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475" y="1128713"/>
                        <a:ext cx="5724525" cy="382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7886" name="Text Box 126"/>
          <p:cNvSpPr txBox="1">
            <a:spLocks noChangeArrowheads="1"/>
          </p:cNvSpPr>
          <p:nvPr/>
        </p:nvSpPr>
        <p:spPr bwMode="auto">
          <a:xfrm>
            <a:off x="34925" y="812800"/>
            <a:ext cx="4887913" cy="336550"/>
          </a:xfrm>
          <a:prstGeom prst="rect">
            <a:avLst/>
          </a:prstGeom>
          <a:noFill/>
          <a:ln w="9525">
            <a:noFill/>
            <a:miter lim="800000"/>
            <a:headEnd/>
            <a:tailEnd/>
          </a:ln>
          <a:effectLst/>
        </p:spPr>
        <p:txBody>
          <a:bodyPr wrap="none">
            <a:spAutoFit/>
          </a:bodyPr>
          <a:lstStyle/>
          <a:p>
            <a:r>
              <a:rPr lang="el-GR" sz="1600" b="1">
                <a:solidFill>
                  <a:schemeClr val="hlink"/>
                </a:solidFill>
              </a:rPr>
              <a:t>ΚΑΤΑΝΟΜΗ ΠΟΡΩΝ 1</a:t>
            </a:r>
            <a:r>
              <a:rPr lang="el-GR" sz="1600" b="1" baseline="30000">
                <a:solidFill>
                  <a:schemeClr val="hlink"/>
                </a:solidFill>
              </a:rPr>
              <a:t>Ης</a:t>
            </a:r>
            <a:r>
              <a:rPr lang="el-GR" sz="1600" b="1">
                <a:solidFill>
                  <a:schemeClr val="hlink"/>
                </a:solidFill>
              </a:rPr>
              <a:t> ΕΞΕΙΔΙΚΕΥΣΗΣ (εκατ. €)</a:t>
            </a:r>
          </a:p>
        </p:txBody>
      </p:sp>
    </p:spTree>
  </p:cSld>
  <p:clrMapOvr>
    <a:masterClrMapping/>
  </p:clrMapOvr>
  <p:transition spd="med">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 - Θέση αριθμού διαφάνειας"/>
          <p:cNvSpPr>
            <a:spLocks noGrp="1"/>
          </p:cNvSpPr>
          <p:nvPr>
            <p:ph type="sldNum" sz="quarter" idx="12"/>
          </p:nvPr>
        </p:nvSpPr>
        <p:spPr/>
        <p:txBody>
          <a:bodyPr/>
          <a:lstStyle/>
          <a:p>
            <a:pPr>
              <a:defRPr/>
            </a:pPr>
            <a:fld id="{9D1C592C-F7F2-48D9-BC5F-F823E5ED7302}" type="slidenum">
              <a:rPr lang="el-GR"/>
              <a:pPr>
                <a:defRPr/>
              </a:pPr>
              <a:t>42</a:t>
            </a:fld>
            <a:endParaRPr lang="el-GR"/>
          </a:p>
        </p:txBody>
      </p:sp>
      <p:sp>
        <p:nvSpPr>
          <p:cNvPr id="105475" name="Title 1"/>
          <p:cNvSpPr>
            <a:spLocks/>
          </p:cNvSpPr>
          <p:nvPr/>
        </p:nvSpPr>
        <p:spPr bwMode="auto">
          <a:xfrm>
            <a:off x="395288" y="141288"/>
            <a:ext cx="8497887" cy="376237"/>
          </a:xfrm>
          <a:prstGeom prst="rect">
            <a:avLst/>
          </a:prstGeom>
          <a:noFill/>
          <a:ln w="9525">
            <a:noFill/>
            <a:miter lim="800000"/>
            <a:headEnd/>
            <a:tailEnd/>
          </a:ln>
        </p:spPr>
        <p:txBody>
          <a:bodyPr lIns="0" tIns="0" rIns="0" bIns="0"/>
          <a:lstStyle/>
          <a:p>
            <a:r>
              <a:rPr lang="el-GR" b="1" i="1" dirty="0">
                <a:solidFill>
                  <a:srgbClr val="0033CC"/>
                </a:solidFill>
              </a:rPr>
              <a:t>Δράσεις 1ης εξειδίκευσης (ΑΠ 01-01Σ</a:t>
            </a:r>
            <a:r>
              <a:rPr lang="el-GR" b="1" i="1" dirty="0" smtClean="0">
                <a:solidFill>
                  <a:srgbClr val="0033CC"/>
                </a:solidFill>
              </a:rPr>
              <a:t>) - ΕΤΑΚ </a:t>
            </a:r>
            <a:endParaRPr lang="el-GR" b="1" i="1" dirty="0">
              <a:solidFill>
                <a:srgbClr val="0033CC"/>
              </a:solidFill>
            </a:endParaRPr>
          </a:p>
        </p:txBody>
      </p:sp>
      <p:sp>
        <p:nvSpPr>
          <p:cNvPr id="105476" name="Rectangle 4"/>
          <p:cNvSpPr>
            <a:spLocks noChangeArrowheads="1"/>
          </p:cNvSpPr>
          <p:nvPr/>
        </p:nvSpPr>
        <p:spPr bwMode="auto">
          <a:xfrm>
            <a:off x="323850" y="1633538"/>
            <a:ext cx="8569325" cy="3921125"/>
          </a:xfrm>
          <a:prstGeom prst="rect">
            <a:avLst/>
          </a:prstGeom>
          <a:noFill/>
          <a:ln w="9525" algn="ctr">
            <a:noFill/>
            <a:prstDash val="sysDash"/>
            <a:miter lim="800000"/>
            <a:headEnd/>
            <a:tailEnd/>
          </a:ln>
        </p:spPr>
        <p:txBody>
          <a:bodyPr>
            <a:spAutoFit/>
          </a:bodyPr>
          <a:lstStyle/>
          <a:p>
            <a:pPr marL="342900" indent="-342900">
              <a:buFont typeface="Wingdings" pitchFamily="2" charset="2"/>
              <a:buChar char="ü"/>
            </a:pPr>
            <a:r>
              <a:rPr lang="el-GR" sz="1400" b="1" dirty="0">
                <a:solidFill>
                  <a:schemeClr val="hlink"/>
                </a:solidFill>
                <a:latin typeface="Calibri" pitchFamily="34" charset="0"/>
              </a:rPr>
              <a:t>Δράση 01-1b-1.1-01: Δράσεις για την προαγωγή επιχειρηματικών επενδύσεων στην Έρευνα και Καινοτομία</a:t>
            </a:r>
          </a:p>
          <a:p>
            <a:pPr marL="742950" lvl="1" indent="-285750">
              <a:buFont typeface="Arial" charset="0"/>
              <a:buChar char="•"/>
            </a:pPr>
            <a:r>
              <a:rPr lang="el-GR" sz="1400" dirty="0">
                <a:latin typeface="Calibri" pitchFamily="34" charset="0"/>
              </a:rPr>
              <a:t>01 </a:t>
            </a:r>
            <a:r>
              <a:rPr lang="en-US" sz="1400" dirty="0">
                <a:latin typeface="Calibri" pitchFamily="34" charset="0"/>
              </a:rPr>
              <a:t>- </a:t>
            </a:r>
            <a:r>
              <a:rPr lang="el-GR" sz="1400" dirty="0">
                <a:latin typeface="Calibri" pitchFamily="34" charset="0"/>
              </a:rPr>
              <a:t>Ενίσχυση της έρευνας και της καινοτομίας, της τεχνολογικής ανάπτυξης και της επίδειξης σε </a:t>
            </a:r>
            <a:r>
              <a:rPr lang="en-US" sz="1400" dirty="0">
                <a:latin typeface="Calibri" pitchFamily="34" charset="0"/>
              </a:rPr>
              <a:t>  </a:t>
            </a:r>
            <a:br>
              <a:rPr lang="en-US" sz="1400" dirty="0">
                <a:latin typeface="Calibri" pitchFamily="34" charset="0"/>
              </a:rPr>
            </a:br>
            <a:r>
              <a:rPr lang="en-US" sz="1400" dirty="0">
                <a:latin typeface="Calibri" pitchFamily="34" charset="0"/>
              </a:rPr>
              <a:t>        </a:t>
            </a:r>
            <a:r>
              <a:rPr lang="el-GR" sz="1400" dirty="0">
                <a:latin typeface="Calibri" pitchFamily="34" charset="0"/>
              </a:rPr>
              <a:t>λειτουργούσες επιχειρήσεις, για την παραγωγή νέων ή βελτιωμένων προϊόντων</a:t>
            </a:r>
          </a:p>
          <a:p>
            <a:pPr marL="742950" lvl="1" indent="-285750">
              <a:buFont typeface="Arial" charset="0"/>
              <a:buChar char="•"/>
            </a:pPr>
            <a:r>
              <a:rPr lang="el-GR" sz="1400" dirty="0">
                <a:latin typeface="Calibri" pitchFamily="34" charset="0"/>
              </a:rPr>
              <a:t>02 </a:t>
            </a:r>
            <a:r>
              <a:rPr lang="en-US" sz="1400" dirty="0">
                <a:latin typeface="Calibri" pitchFamily="34" charset="0"/>
              </a:rPr>
              <a:t> -</a:t>
            </a:r>
            <a:r>
              <a:rPr lang="el-GR" sz="1400" dirty="0">
                <a:latin typeface="Calibri" pitchFamily="34" charset="0"/>
              </a:rPr>
              <a:t>Δράσεις για την ανάπτυξη δεσμών και συνεργειών μεταξύ επιχειρήσεων, κέντρων έρευνας και </a:t>
            </a:r>
            <a:r>
              <a:rPr lang="en-US" sz="1400" dirty="0">
                <a:latin typeface="Calibri" pitchFamily="34" charset="0"/>
              </a:rPr>
              <a:t/>
            </a:r>
            <a:br>
              <a:rPr lang="en-US" sz="1400" dirty="0">
                <a:latin typeface="Calibri" pitchFamily="34" charset="0"/>
              </a:rPr>
            </a:br>
            <a:r>
              <a:rPr lang="en-US" sz="1400" dirty="0">
                <a:latin typeface="Calibri" pitchFamily="34" charset="0"/>
              </a:rPr>
              <a:t>        </a:t>
            </a:r>
            <a:r>
              <a:rPr lang="el-GR" sz="1400" dirty="0">
                <a:latin typeface="Calibri" pitchFamily="34" charset="0"/>
              </a:rPr>
              <a:t>ανάπτυξης και του τομέα της ανώτατης εκπαίδευσης</a:t>
            </a:r>
          </a:p>
          <a:p>
            <a:pPr marL="742950" lvl="1" indent="-285750">
              <a:buFont typeface="Arial" charset="0"/>
              <a:buChar char="•"/>
            </a:pPr>
            <a:r>
              <a:rPr lang="el-GR" sz="1400" dirty="0">
                <a:latin typeface="Calibri" pitchFamily="34" charset="0"/>
              </a:rPr>
              <a:t>03</a:t>
            </a:r>
            <a:r>
              <a:rPr lang="en-US" sz="1400" dirty="0">
                <a:latin typeface="Calibri" pitchFamily="34" charset="0"/>
              </a:rPr>
              <a:t> - </a:t>
            </a:r>
            <a:r>
              <a:rPr lang="el-GR" sz="1400" dirty="0">
                <a:latin typeface="Calibri" pitchFamily="34" charset="0"/>
              </a:rPr>
              <a:t>Υποστήριξη της κατοχύρωσης των ερευνητικών αποτελεσμάτων και γενικότερα της βιομηχανικής </a:t>
            </a:r>
            <a:r>
              <a:rPr lang="en-US" sz="1400" dirty="0">
                <a:latin typeface="Calibri" pitchFamily="34" charset="0"/>
              </a:rPr>
              <a:t/>
            </a:r>
            <a:br>
              <a:rPr lang="en-US" sz="1400" dirty="0">
                <a:latin typeface="Calibri" pitchFamily="34" charset="0"/>
              </a:rPr>
            </a:br>
            <a:r>
              <a:rPr lang="en-US" sz="1400" dirty="0">
                <a:latin typeface="Calibri" pitchFamily="34" charset="0"/>
              </a:rPr>
              <a:t>        </a:t>
            </a:r>
            <a:r>
              <a:rPr lang="el-GR" sz="1400" dirty="0">
                <a:latin typeface="Calibri" pitchFamily="34" charset="0"/>
              </a:rPr>
              <a:t>ιδιοκτησίας</a:t>
            </a:r>
            <a:endParaRPr lang="en-US" sz="1400" i="1" dirty="0">
              <a:latin typeface="Calibri" pitchFamily="34" charset="0"/>
            </a:endParaRPr>
          </a:p>
          <a:p>
            <a:pPr marL="742950" lvl="1" indent="-285750"/>
            <a:endParaRPr lang="el-GR" sz="1400" i="1" dirty="0">
              <a:latin typeface="Calibri" pitchFamily="34" charset="0"/>
            </a:endParaRPr>
          </a:p>
          <a:p>
            <a:pPr marL="342900" indent="-342900">
              <a:buFont typeface="Wingdings" pitchFamily="2" charset="2"/>
              <a:buChar char="ü"/>
            </a:pPr>
            <a:r>
              <a:rPr lang="el-GR" sz="1400" b="1" dirty="0">
                <a:solidFill>
                  <a:schemeClr val="hlink"/>
                </a:solidFill>
                <a:latin typeface="Calibri" pitchFamily="34" charset="0"/>
              </a:rPr>
              <a:t>Δράση 01-1b-1.1-02: Διμερείς Ε&amp;Τ Συνεργασίες </a:t>
            </a:r>
          </a:p>
          <a:p>
            <a:pPr marL="742950" lvl="1" indent="-285750">
              <a:buFontTx/>
              <a:buChar char="•"/>
            </a:pPr>
            <a:r>
              <a:rPr lang="el-GR" sz="1400" dirty="0">
                <a:latin typeface="Calibri" pitchFamily="34" charset="0"/>
              </a:rPr>
              <a:t>Χρηματοδότηση της έρευνας και της τεχνολογικής ανάπτυξης διά μέσου διακρατικών ερευνητικών συμφωνιών</a:t>
            </a:r>
            <a:endParaRPr lang="en-US" sz="1400" dirty="0">
              <a:latin typeface="Calibri" pitchFamily="34" charset="0"/>
            </a:endParaRPr>
          </a:p>
          <a:p>
            <a:pPr marL="742950" lvl="1" indent="-285750">
              <a:buFont typeface="Wingdings" pitchFamily="2" charset="2"/>
              <a:buChar char="ü"/>
            </a:pPr>
            <a:endParaRPr lang="en-US" sz="1400" b="1" dirty="0">
              <a:latin typeface="Calibri" pitchFamily="34" charset="0"/>
            </a:endParaRPr>
          </a:p>
          <a:p>
            <a:pPr marL="342900" indent="-342900">
              <a:buFont typeface="Wingdings" pitchFamily="2" charset="2"/>
              <a:buChar char="ü"/>
            </a:pPr>
            <a:r>
              <a:rPr lang="el-GR" sz="1400" b="1" dirty="0">
                <a:solidFill>
                  <a:schemeClr val="hlink"/>
                </a:solidFill>
                <a:latin typeface="Calibri" pitchFamily="34" charset="0"/>
              </a:rPr>
              <a:t>Δράση 01-1b-1.1-03: ERANET</a:t>
            </a:r>
          </a:p>
          <a:p>
            <a:pPr marL="742950" lvl="1" indent="-285750">
              <a:buFont typeface="Arial" charset="0"/>
              <a:buChar char="•"/>
            </a:pPr>
            <a:r>
              <a:rPr lang="el-GR" sz="1400" dirty="0">
                <a:latin typeface="Calibri" pitchFamily="34" charset="0"/>
              </a:rPr>
              <a:t>Υποστήριξη των ελληνικών ερευνητικών ομάδων να συμμετέχουν στις Ευρωπαϊκές δραστηριότητες</a:t>
            </a:r>
          </a:p>
          <a:p>
            <a:pPr marL="742950" lvl="1" indent="-285750">
              <a:buFont typeface="Arial" charset="0"/>
              <a:buChar char="•"/>
            </a:pPr>
            <a:endParaRPr lang="el-GR" sz="1400" dirty="0">
              <a:latin typeface="Calibri" pitchFamily="34" charset="0"/>
            </a:endParaRPr>
          </a:p>
          <a:p>
            <a:pPr marL="342900" indent="-342900">
              <a:buFont typeface="Wingdings" pitchFamily="2" charset="2"/>
              <a:buChar char="ü"/>
            </a:pPr>
            <a:r>
              <a:rPr lang="el-GR" sz="1400" b="1" dirty="0">
                <a:solidFill>
                  <a:schemeClr val="hlink"/>
                </a:solidFill>
                <a:latin typeface="Calibri" pitchFamily="34" charset="0"/>
              </a:rPr>
              <a:t>Δράση 01-1b-1.1-05: ΠΙΛΟΤΙΚΟ ΠΡΟΓΡΑΜΜΑ ΔΡΑΣΕΩΝ ΥΔΑΤΟΚΑΛΛΙΕΡΓΕΙΩΝ</a:t>
            </a:r>
          </a:p>
          <a:p>
            <a:pPr marL="742950" lvl="1" indent="-285750">
              <a:buFont typeface="Arial" charset="0"/>
              <a:buChar char="•"/>
            </a:pPr>
            <a:r>
              <a:rPr lang="el-GR" sz="1400" dirty="0">
                <a:latin typeface="Calibri" pitchFamily="34" charset="0"/>
              </a:rPr>
              <a:t>Σύνδεση της έρευνας με την παραγωγή για την διατήρηση και ενίσχυση της ανταγωνιστικότητας του κλάδου των υδατοκαλλιεργειών στο διεθνές περιβάλλον</a:t>
            </a:r>
          </a:p>
        </p:txBody>
      </p:sp>
      <p:sp>
        <p:nvSpPr>
          <p:cNvPr id="5" name="Rectangle 2"/>
          <p:cNvSpPr>
            <a:spLocks noChangeArrowheads="1"/>
          </p:cNvSpPr>
          <p:nvPr/>
        </p:nvSpPr>
        <p:spPr bwMode="auto">
          <a:xfrm>
            <a:off x="1259632" y="713182"/>
            <a:ext cx="7200900" cy="632962"/>
          </a:xfrm>
          <a:prstGeom prst="rect">
            <a:avLst/>
          </a:prstGeom>
          <a:solidFill>
            <a:srgbClr val="0066CC">
              <a:alpha val="24706"/>
            </a:srgbClr>
          </a:solidFill>
          <a:ln w="6350">
            <a:solidFill>
              <a:srgbClr val="000000"/>
            </a:solidFill>
            <a:miter lim="800000"/>
            <a:headEnd/>
            <a:tailEnd/>
          </a:ln>
          <a:effectLst>
            <a:outerShdw blurRad="76200" dist="38100" dir="2700000" algn="tl" rotWithShape="0">
              <a:prstClr val="black">
                <a:alpha val="40000"/>
              </a:prstClr>
            </a:outerShdw>
          </a:effectLst>
          <a:scene3d>
            <a:camera prst="orthographicFront"/>
            <a:lightRig rig="threePt" dir="t"/>
          </a:scene3d>
          <a:sp3d>
            <a:bevelT/>
          </a:sp3d>
        </p:spPr>
        <p:txBody>
          <a:bodyPr lIns="63111" tIns="63111" rIns="63111" bIns="63111" anchor="ctr"/>
          <a:lstStyle/>
          <a:p>
            <a:pPr algn="ctr">
              <a:lnSpc>
                <a:spcPct val="120000"/>
              </a:lnSpc>
              <a:buSzPct val="90000"/>
              <a:defRPr/>
            </a:pPr>
            <a:r>
              <a:rPr lang="el-GR" sz="1200"/>
              <a:t>1.1. Αύξηση επιχειρηματικών πρωτοβουλιών και συνεργασιών για την ανάπτυξη καινοτόμου</a:t>
            </a:r>
          </a:p>
          <a:p>
            <a:pPr algn="ctr">
              <a:lnSpc>
                <a:spcPct val="120000"/>
              </a:lnSpc>
              <a:buSzPct val="90000"/>
              <a:defRPr/>
            </a:pPr>
            <a:r>
              <a:rPr lang="el-GR" sz="1200"/>
              <a:t>επιχειρηματικότητας σύμφωνα με την εθνική στρατηγική έρευνας και</a:t>
            </a:r>
          </a:p>
          <a:p>
            <a:pPr algn="ctr">
              <a:lnSpc>
                <a:spcPct val="120000"/>
              </a:lnSpc>
              <a:buSzPct val="90000"/>
              <a:defRPr/>
            </a:pPr>
            <a:r>
              <a:rPr lang="el-GR" sz="1200"/>
              <a:t>καινοτομίας για έξυπνη εξειδίκευση (στρατηγική RIS3)</a:t>
            </a:r>
            <a:endParaRPr lang="en-US" sz="1200"/>
          </a:p>
        </p:txBody>
      </p:sp>
      <p:sp>
        <p:nvSpPr>
          <p:cNvPr id="6" name="Right Arrow 5"/>
          <p:cNvSpPr/>
          <p:nvPr/>
        </p:nvSpPr>
        <p:spPr bwMode="ltGray">
          <a:xfrm>
            <a:off x="827584" y="853969"/>
            <a:ext cx="360362" cy="210344"/>
          </a:xfrm>
          <a:prstGeom prst="rightArrow">
            <a:avLst>
              <a:gd name="adj1" fmla="val 67278"/>
              <a:gd name="adj2" fmla="val 50000"/>
            </a:avLst>
          </a:prstGeom>
          <a:solidFill>
            <a:srgbClr val="0066CC">
              <a:alpha val="24706"/>
            </a:srgbClr>
          </a:solidFill>
          <a:ln w="3175">
            <a:solidFill>
              <a:srgbClr val="A32020"/>
            </a:solidFill>
          </a:ln>
          <a:effectLst>
            <a:outerShdw blurRad="406400" dist="38100" dir="2700000" algn="tl" rotWithShape="0">
              <a:prstClr val="black">
                <a:alpha val="99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l-GR" sz="1200" b="1" dirty="0">
                <a:solidFill>
                  <a:schemeClr val="tx1"/>
                </a:solidFill>
                <a:effectLst>
                  <a:outerShdw blurRad="38100" dist="38100" dir="2700000" algn="tl">
                    <a:srgbClr val="C0C0C0"/>
                  </a:outerShdw>
                </a:effectLst>
              </a:rPr>
              <a:t>1β</a:t>
            </a:r>
          </a:p>
        </p:txBody>
      </p:sp>
      <p:sp>
        <p:nvSpPr>
          <p:cNvPr id="7" name="Rectangle 2"/>
          <p:cNvSpPr>
            <a:spLocks noChangeArrowheads="1"/>
          </p:cNvSpPr>
          <p:nvPr/>
        </p:nvSpPr>
        <p:spPr bwMode="auto">
          <a:xfrm>
            <a:off x="791369" y="1387793"/>
            <a:ext cx="7957095" cy="270344"/>
          </a:xfrm>
          <a:prstGeom prst="rect">
            <a:avLst/>
          </a:prstGeom>
          <a:noFill/>
          <a:ln w="9525" cmpd="dbl">
            <a:solidFill>
              <a:srgbClr val="660066"/>
            </a:solidFill>
            <a:miter lim="800000"/>
            <a:headEnd/>
            <a:tailEnd/>
          </a:ln>
          <a:scene3d>
            <a:camera prst="orthographicFront"/>
            <a:lightRig rig="threePt" dir="t"/>
          </a:scene3d>
          <a:sp3d>
            <a:bevelT/>
          </a:sp3d>
        </p:spPr>
        <p:txBody>
          <a:bodyPr lIns="63111" tIns="63111" rIns="63111" bIns="63111" anchor="ctr"/>
          <a:lstStyle/>
          <a:p>
            <a:pPr algn="ctr">
              <a:lnSpc>
                <a:spcPct val="120000"/>
              </a:lnSpc>
              <a:buSzPct val="90000"/>
              <a:defRPr/>
            </a:pPr>
            <a:r>
              <a:rPr lang="el-GR" sz="1400" dirty="0"/>
              <a:t>Π/Υ Επενδυτικής Προτεραιότητας </a:t>
            </a:r>
            <a:r>
              <a:rPr lang="el-GR" sz="1400" b="1" dirty="0"/>
              <a:t>1β</a:t>
            </a:r>
            <a:r>
              <a:rPr lang="el-GR" sz="1400" dirty="0"/>
              <a:t>: 848,67 εκ. €       Π/Υ εξειδίκευσης </a:t>
            </a:r>
            <a:r>
              <a:rPr lang="el-GR" sz="1400" b="1" dirty="0"/>
              <a:t>1β</a:t>
            </a:r>
            <a:r>
              <a:rPr lang="el-GR" sz="1400" dirty="0"/>
              <a:t>: 341,05 εκ. € (</a:t>
            </a:r>
            <a:r>
              <a:rPr lang="el-GR" sz="1400" b="1" dirty="0"/>
              <a:t>40,18%</a:t>
            </a:r>
            <a:r>
              <a:rPr lang="el-GR" sz="1400" dirty="0"/>
              <a:t>)  </a:t>
            </a:r>
            <a:endParaRPr lang="en-US" sz="1400" dirty="0"/>
          </a:p>
        </p:txBody>
      </p:sp>
      <p:sp>
        <p:nvSpPr>
          <p:cNvPr id="105486" name="Rectangle 2"/>
          <p:cNvSpPr>
            <a:spLocks noChangeArrowheads="1"/>
          </p:cNvSpPr>
          <p:nvPr/>
        </p:nvSpPr>
        <p:spPr bwMode="auto">
          <a:xfrm>
            <a:off x="793750" y="420688"/>
            <a:ext cx="431800" cy="217487"/>
          </a:xfrm>
          <a:prstGeom prst="rect">
            <a:avLst/>
          </a:prstGeom>
          <a:solidFill>
            <a:srgbClr val="C00000"/>
          </a:solidFill>
          <a:ln w="6350">
            <a:solidFill>
              <a:srgbClr val="000000"/>
            </a:solidFill>
            <a:miter lim="800000"/>
            <a:headEnd/>
            <a:tailEnd/>
          </a:ln>
        </p:spPr>
        <p:txBody>
          <a:bodyPr lIns="63111" tIns="63111" rIns="63111" bIns="63111" anchor="ctr"/>
          <a:lstStyle/>
          <a:p>
            <a:pPr algn="ctr">
              <a:lnSpc>
                <a:spcPct val="120000"/>
              </a:lnSpc>
              <a:buSzPct val="90000"/>
            </a:pPr>
            <a:r>
              <a:rPr lang="el-GR" sz="1400">
                <a:solidFill>
                  <a:schemeClr val="bg1"/>
                </a:solidFill>
              </a:rPr>
              <a:t>ΕΠ</a:t>
            </a:r>
            <a:endParaRPr lang="en-US" sz="1400">
              <a:solidFill>
                <a:schemeClr val="bg1"/>
              </a:solidFill>
            </a:endParaRPr>
          </a:p>
        </p:txBody>
      </p:sp>
      <p:sp>
        <p:nvSpPr>
          <p:cNvPr id="105487" name="Rectangle 2"/>
          <p:cNvSpPr>
            <a:spLocks noChangeArrowheads="1"/>
          </p:cNvSpPr>
          <p:nvPr/>
        </p:nvSpPr>
        <p:spPr bwMode="auto">
          <a:xfrm>
            <a:off x="1298575" y="420688"/>
            <a:ext cx="7200900" cy="217487"/>
          </a:xfrm>
          <a:prstGeom prst="rect">
            <a:avLst/>
          </a:prstGeom>
          <a:solidFill>
            <a:srgbClr val="C00000"/>
          </a:solidFill>
          <a:ln w="6350">
            <a:solidFill>
              <a:srgbClr val="000000"/>
            </a:solidFill>
            <a:miter lim="800000"/>
            <a:headEnd/>
            <a:tailEnd/>
          </a:ln>
        </p:spPr>
        <p:txBody>
          <a:bodyPr lIns="63111" tIns="63111" rIns="63111" bIns="63111" anchor="ctr"/>
          <a:lstStyle/>
          <a:p>
            <a:pPr algn="ctr">
              <a:lnSpc>
                <a:spcPct val="120000"/>
              </a:lnSpc>
              <a:buSzPct val="90000"/>
            </a:pPr>
            <a:r>
              <a:rPr lang="el-GR" sz="1200" i="1">
                <a:solidFill>
                  <a:schemeClr val="bg1"/>
                </a:solidFill>
              </a:rPr>
              <a:t>Ειδικοί Στόχοι ΕΠΑνΕΚ</a:t>
            </a:r>
            <a:endParaRPr lang="en-US" sz="1200" i="1">
              <a:solidFill>
                <a:schemeClr val="bg1"/>
              </a:solidFill>
            </a:endParaRPr>
          </a:p>
        </p:txBody>
      </p:sp>
    </p:spTree>
  </p:cSld>
  <p:clrMapOvr>
    <a:masterClrMapping/>
  </p:clrMapOvr>
  <p:transition spd="med">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5 - Θέση αριθμού διαφάνειας"/>
          <p:cNvSpPr>
            <a:spLocks noGrp="1"/>
          </p:cNvSpPr>
          <p:nvPr>
            <p:ph type="sldNum" sz="quarter" idx="12"/>
          </p:nvPr>
        </p:nvSpPr>
        <p:spPr/>
        <p:txBody>
          <a:bodyPr/>
          <a:lstStyle/>
          <a:p>
            <a:pPr>
              <a:defRPr/>
            </a:pPr>
            <a:fld id="{E68396E4-4637-491E-A8AF-9B5E6FD1F7D6}" type="slidenum">
              <a:rPr lang="el-GR"/>
              <a:pPr>
                <a:defRPr/>
              </a:pPr>
              <a:t>43</a:t>
            </a:fld>
            <a:endParaRPr lang="el-GR"/>
          </a:p>
        </p:txBody>
      </p:sp>
      <p:sp>
        <p:nvSpPr>
          <p:cNvPr id="109570" name="Title 1"/>
          <p:cNvSpPr>
            <a:spLocks/>
          </p:cNvSpPr>
          <p:nvPr/>
        </p:nvSpPr>
        <p:spPr bwMode="auto">
          <a:xfrm>
            <a:off x="395288" y="141288"/>
            <a:ext cx="8497887" cy="376237"/>
          </a:xfrm>
          <a:prstGeom prst="rect">
            <a:avLst/>
          </a:prstGeom>
          <a:noFill/>
          <a:ln w="9525">
            <a:noFill/>
            <a:miter lim="800000"/>
            <a:headEnd/>
            <a:tailEnd/>
          </a:ln>
        </p:spPr>
        <p:txBody>
          <a:bodyPr lIns="0" tIns="0" rIns="0" bIns="0"/>
          <a:lstStyle/>
          <a:p>
            <a:r>
              <a:rPr lang="el-GR" b="1" i="1" dirty="0">
                <a:solidFill>
                  <a:srgbClr val="0033CC"/>
                </a:solidFill>
              </a:rPr>
              <a:t>Δράσεις 1ης εξειδίκευσης (ΑΠ 03-03Σ) - ΕΤΑΚ </a:t>
            </a:r>
          </a:p>
          <a:p>
            <a:r>
              <a:rPr lang="el-GR" b="1" i="1" dirty="0" smtClean="0">
                <a:solidFill>
                  <a:srgbClr val="0033CC"/>
                </a:solidFill>
              </a:rPr>
              <a:t> </a:t>
            </a:r>
            <a:endParaRPr lang="el-GR" b="1" i="1" dirty="0">
              <a:solidFill>
                <a:srgbClr val="0033CC"/>
              </a:solidFill>
            </a:endParaRPr>
          </a:p>
        </p:txBody>
      </p:sp>
      <p:sp>
        <p:nvSpPr>
          <p:cNvPr id="109571" name="Rectangle 2"/>
          <p:cNvSpPr>
            <a:spLocks noChangeArrowheads="1"/>
          </p:cNvSpPr>
          <p:nvPr/>
        </p:nvSpPr>
        <p:spPr bwMode="auto">
          <a:xfrm>
            <a:off x="793750" y="520700"/>
            <a:ext cx="431800" cy="217488"/>
          </a:xfrm>
          <a:prstGeom prst="rect">
            <a:avLst/>
          </a:prstGeom>
          <a:solidFill>
            <a:srgbClr val="C00000"/>
          </a:solidFill>
          <a:ln w="6350">
            <a:solidFill>
              <a:srgbClr val="000000"/>
            </a:solidFill>
            <a:miter lim="800000"/>
            <a:headEnd/>
            <a:tailEnd/>
          </a:ln>
        </p:spPr>
        <p:txBody>
          <a:bodyPr lIns="63111" tIns="63111" rIns="63111" bIns="63111" anchor="ctr"/>
          <a:lstStyle/>
          <a:p>
            <a:pPr algn="ctr">
              <a:lnSpc>
                <a:spcPct val="120000"/>
              </a:lnSpc>
              <a:buSzPct val="90000"/>
            </a:pPr>
            <a:r>
              <a:rPr lang="el-GR" sz="1400">
                <a:solidFill>
                  <a:srgbClr val="FFFFFF"/>
                </a:solidFill>
              </a:rPr>
              <a:t>ΕΠ</a:t>
            </a:r>
            <a:endParaRPr lang="en-US" sz="1400">
              <a:solidFill>
                <a:srgbClr val="FFFFFF"/>
              </a:solidFill>
            </a:endParaRPr>
          </a:p>
        </p:txBody>
      </p:sp>
      <p:sp>
        <p:nvSpPr>
          <p:cNvPr id="109572" name="Rectangle 2"/>
          <p:cNvSpPr>
            <a:spLocks noChangeArrowheads="1"/>
          </p:cNvSpPr>
          <p:nvPr/>
        </p:nvSpPr>
        <p:spPr bwMode="auto">
          <a:xfrm>
            <a:off x="1298575" y="520700"/>
            <a:ext cx="6945313" cy="217488"/>
          </a:xfrm>
          <a:prstGeom prst="rect">
            <a:avLst/>
          </a:prstGeom>
          <a:solidFill>
            <a:srgbClr val="C00000"/>
          </a:solidFill>
          <a:ln w="6350">
            <a:solidFill>
              <a:srgbClr val="000000"/>
            </a:solidFill>
            <a:miter lim="800000"/>
            <a:headEnd/>
            <a:tailEnd/>
          </a:ln>
        </p:spPr>
        <p:txBody>
          <a:bodyPr lIns="63111" tIns="63111" rIns="63111" bIns="63111" anchor="ctr"/>
          <a:lstStyle/>
          <a:p>
            <a:pPr algn="ctr">
              <a:lnSpc>
                <a:spcPct val="120000"/>
              </a:lnSpc>
              <a:buSzPct val="90000"/>
            </a:pPr>
            <a:r>
              <a:rPr lang="el-GR" sz="1200" i="1">
                <a:solidFill>
                  <a:srgbClr val="FFFFFF"/>
                </a:solidFill>
              </a:rPr>
              <a:t>Ειδικοί Στόχοι ΕΠΑνΕΚ</a:t>
            </a:r>
            <a:endParaRPr lang="en-US" sz="1200" i="1">
              <a:solidFill>
                <a:srgbClr val="FFFFFF"/>
              </a:solidFill>
            </a:endParaRPr>
          </a:p>
        </p:txBody>
      </p:sp>
      <p:sp>
        <p:nvSpPr>
          <p:cNvPr id="8" name="Rectangle 2"/>
          <p:cNvSpPr>
            <a:spLocks noChangeArrowheads="1"/>
          </p:cNvSpPr>
          <p:nvPr/>
        </p:nvSpPr>
        <p:spPr bwMode="auto">
          <a:xfrm>
            <a:off x="1298019" y="817712"/>
            <a:ext cx="6946389" cy="539244"/>
          </a:xfrm>
          <a:prstGeom prst="rect">
            <a:avLst/>
          </a:prstGeom>
          <a:solidFill>
            <a:srgbClr val="0066CC">
              <a:alpha val="24706"/>
            </a:srgbClr>
          </a:solidFill>
          <a:ln w="6350">
            <a:solidFill>
              <a:srgbClr val="000000"/>
            </a:solidFill>
            <a:miter lim="800000"/>
            <a:headEnd/>
            <a:tailEnd/>
          </a:ln>
          <a:effectLst>
            <a:outerShdw blurRad="76200" dist="38100" dir="2700000" algn="tl" rotWithShape="0">
              <a:prstClr val="black">
                <a:alpha val="40000"/>
              </a:prstClr>
            </a:outerShdw>
          </a:effectLst>
          <a:scene3d>
            <a:camera prst="orthographicFront"/>
            <a:lightRig rig="threePt" dir="t"/>
          </a:scene3d>
          <a:sp3d>
            <a:bevelT/>
          </a:sp3d>
        </p:spPr>
        <p:txBody>
          <a:bodyPr lIns="63111" tIns="63111" rIns="63111" bIns="63111" anchor="ctr"/>
          <a:lstStyle/>
          <a:p>
            <a:pPr algn="ctr">
              <a:lnSpc>
                <a:spcPct val="120000"/>
              </a:lnSpc>
              <a:buSzPct val="90000"/>
              <a:defRPr/>
            </a:pPr>
            <a:r>
              <a:rPr lang="el-GR" sz="1200" dirty="0"/>
              <a:t>3.1. Αναβάθμιση ή/και ανάπτυξη υποδομών έρευνας και καινοτομίας για τη βελτίωση της καινοτομικής ικανότητας της χώρας για τη στήριξη της επιχειρηματικότητας </a:t>
            </a:r>
            <a:endParaRPr lang="en-US" sz="1200" dirty="0"/>
          </a:p>
        </p:txBody>
      </p:sp>
      <p:sp>
        <p:nvSpPr>
          <p:cNvPr id="9" name="Right Arrow 8"/>
          <p:cNvSpPr/>
          <p:nvPr/>
        </p:nvSpPr>
        <p:spPr bwMode="ltGray">
          <a:xfrm>
            <a:off x="827584" y="969170"/>
            <a:ext cx="360362" cy="209197"/>
          </a:xfrm>
          <a:prstGeom prst="rightArrow">
            <a:avLst>
              <a:gd name="adj1" fmla="val 67278"/>
              <a:gd name="adj2" fmla="val 50000"/>
            </a:avLst>
          </a:prstGeom>
          <a:solidFill>
            <a:srgbClr val="0066CC">
              <a:alpha val="24706"/>
            </a:srgbClr>
          </a:solidFill>
          <a:ln w="3175">
            <a:solidFill>
              <a:srgbClr val="A32020"/>
            </a:solidFill>
          </a:ln>
          <a:effectLst>
            <a:outerShdw blurRad="406400" dist="38100" dir="2700000" algn="tl" rotWithShape="0">
              <a:prstClr val="black">
                <a:alpha val="99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l-GR" sz="1200" b="1" dirty="0">
                <a:solidFill>
                  <a:schemeClr val="tx1"/>
                </a:solidFill>
                <a:effectLst>
                  <a:outerShdw blurRad="38100" dist="38100" dir="2700000" algn="tl">
                    <a:srgbClr val="C0C0C0"/>
                  </a:outerShdw>
                </a:effectLst>
              </a:rPr>
              <a:t>1α</a:t>
            </a:r>
          </a:p>
        </p:txBody>
      </p:sp>
      <p:sp>
        <p:nvSpPr>
          <p:cNvPr id="109579" name="Rectangle 4"/>
          <p:cNvSpPr>
            <a:spLocks noChangeArrowheads="1"/>
          </p:cNvSpPr>
          <p:nvPr/>
        </p:nvSpPr>
        <p:spPr bwMode="auto">
          <a:xfrm>
            <a:off x="539750" y="1920875"/>
            <a:ext cx="8424863" cy="1368425"/>
          </a:xfrm>
          <a:prstGeom prst="rect">
            <a:avLst/>
          </a:prstGeom>
          <a:noFill/>
          <a:ln w="9525" algn="ctr">
            <a:noFill/>
            <a:prstDash val="sysDash"/>
            <a:miter lim="800000"/>
            <a:headEnd/>
            <a:tailEnd/>
          </a:ln>
        </p:spPr>
        <p:txBody>
          <a:bodyPr>
            <a:spAutoFit/>
          </a:bodyPr>
          <a:lstStyle/>
          <a:p>
            <a:pPr marL="285750" indent="-285750">
              <a:buFont typeface="Wingdings" pitchFamily="2" charset="2"/>
              <a:buChar char="ü"/>
            </a:pPr>
            <a:r>
              <a:rPr lang="el-GR" sz="1400" b="1">
                <a:solidFill>
                  <a:schemeClr val="hlink"/>
                </a:solidFill>
                <a:latin typeface="Calibri" pitchFamily="34" charset="0"/>
              </a:rPr>
              <a:t>Δράση 03-1a-3.1-01: Ενίσχυση Ερευνητικών Υποδομών Εθνικής Εμβέλειας</a:t>
            </a:r>
          </a:p>
          <a:p>
            <a:pPr marL="742950" lvl="1" indent="-285750">
              <a:buFont typeface="Arial" charset="0"/>
              <a:buChar char="•"/>
            </a:pPr>
            <a:r>
              <a:rPr lang="el-GR" sz="1400" u="sng">
                <a:latin typeface="Calibri" pitchFamily="34" charset="0"/>
              </a:rPr>
              <a:t>Σκέλος  Α:</a:t>
            </a:r>
            <a:r>
              <a:rPr lang="el-GR" sz="1400">
                <a:latin typeface="Calibri" pitchFamily="34" charset="0"/>
              </a:rPr>
              <a:t> Προετοιμασία. Ενίσχυση των φορέων συντονισμού των ερευνητικών υποδομών του Εθνικού Οδικού Χάρτη (κύρια και δευτερεύουσα λίστα) για την εκπόνηση ολοκληρωμένου σχεδίου ανά Ερευνητική Υποδομή </a:t>
            </a:r>
          </a:p>
          <a:p>
            <a:pPr marL="742950" lvl="1" indent="-285750">
              <a:buFont typeface="Arial" charset="0"/>
              <a:buChar char="•"/>
            </a:pPr>
            <a:r>
              <a:rPr lang="el-GR" sz="1400" u="sng">
                <a:latin typeface="Calibri" pitchFamily="34" charset="0"/>
              </a:rPr>
              <a:t>Σκέλος Β:</a:t>
            </a:r>
            <a:r>
              <a:rPr lang="el-GR" sz="1400">
                <a:latin typeface="Calibri" pitchFamily="34" charset="0"/>
              </a:rPr>
              <a:t> Eνίσχυση των Eρευνητικών Yποδομών του Οδικού Χάρτη οι οποίες είναι ώριμες και δύνανται να παρέχουν πρόσβαση σε χρήστες. </a:t>
            </a:r>
          </a:p>
        </p:txBody>
      </p:sp>
      <p:sp>
        <p:nvSpPr>
          <p:cNvPr id="11" name="Rectangle 2"/>
          <p:cNvSpPr>
            <a:spLocks noChangeArrowheads="1"/>
          </p:cNvSpPr>
          <p:nvPr/>
        </p:nvSpPr>
        <p:spPr bwMode="auto">
          <a:xfrm>
            <a:off x="539552" y="1559981"/>
            <a:ext cx="8137277" cy="270345"/>
          </a:xfrm>
          <a:prstGeom prst="rect">
            <a:avLst/>
          </a:prstGeom>
          <a:noFill/>
          <a:ln w="9525" cmpd="dbl">
            <a:solidFill>
              <a:srgbClr val="660066"/>
            </a:solidFill>
            <a:miter lim="800000"/>
            <a:headEnd/>
            <a:tailEnd/>
          </a:ln>
          <a:scene3d>
            <a:camera prst="orthographicFront"/>
            <a:lightRig rig="threePt" dir="t"/>
          </a:scene3d>
          <a:sp3d>
            <a:bevelT/>
          </a:sp3d>
        </p:spPr>
        <p:txBody>
          <a:bodyPr lIns="63111" tIns="63111" rIns="63111" bIns="63111" anchor="ctr"/>
          <a:lstStyle/>
          <a:p>
            <a:pPr algn="ctr">
              <a:lnSpc>
                <a:spcPct val="120000"/>
              </a:lnSpc>
              <a:buSzPct val="90000"/>
              <a:defRPr/>
            </a:pPr>
            <a:r>
              <a:rPr lang="el-GR" sz="1400" dirty="0"/>
              <a:t>Π/Υ Επενδυτικής Προτεραιότητας </a:t>
            </a:r>
            <a:r>
              <a:rPr lang="el-GR" sz="1400" b="1" dirty="0"/>
              <a:t>1</a:t>
            </a:r>
            <a:r>
              <a:rPr lang="en-US" sz="1400" b="1" dirty="0"/>
              <a:t>a</a:t>
            </a:r>
            <a:r>
              <a:rPr lang="el-GR" sz="1400" dirty="0"/>
              <a:t>: </a:t>
            </a:r>
            <a:r>
              <a:rPr lang="en-US" sz="1400" dirty="0"/>
              <a:t>203,94</a:t>
            </a:r>
            <a:r>
              <a:rPr lang="el-GR" sz="1400" dirty="0"/>
              <a:t> εκ. €       Π/Υ εξειδίκευσης </a:t>
            </a:r>
            <a:r>
              <a:rPr lang="en-US" sz="1400" b="1" dirty="0"/>
              <a:t>1a</a:t>
            </a:r>
            <a:r>
              <a:rPr lang="el-GR" sz="1400" dirty="0"/>
              <a:t>: </a:t>
            </a:r>
            <a:r>
              <a:rPr lang="en-US" sz="1400" dirty="0"/>
              <a:t>121</a:t>
            </a:r>
            <a:r>
              <a:rPr lang="el-GR" sz="1400" dirty="0"/>
              <a:t>,00εκ. € (</a:t>
            </a:r>
            <a:r>
              <a:rPr lang="en-US" sz="1400" b="1" dirty="0"/>
              <a:t>59,33</a:t>
            </a:r>
            <a:r>
              <a:rPr lang="el-GR" sz="1400" b="1" dirty="0"/>
              <a:t>%</a:t>
            </a:r>
            <a:r>
              <a:rPr lang="el-GR" sz="1400" dirty="0"/>
              <a:t>)  </a:t>
            </a:r>
            <a:endParaRPr lang="en-US" sz="1400" dirty="0"/>
          </a:p>
        </p:txBody>
      </p:sp>
      <p:sp>
        <p:nvSpPr>
          <p:cNvPr id="109584" name="Rectangle 4"/>
          <p:cNvSpPr>
            <a:spLocks noChangeArrowheads="1"/>
          </p:cNvSpPr>
          <p:nvPr/>
        </p:nvSpPr>
        <p:spPr bwMode="auto">
          <a:xfrm>
            <a:off x="468313" y="3313113"/>
            <a:ext cx="8424862" cy="2219325"/>
          </a:xfrm>
          <a:prstGeom prst="rect">
            <a:avLst/>
          </a:prstGeom>
          <a:noFill/>
          <a:ln w="9525" algn="ctr">
            <a:noFill/>
            <a:prstDash val="sysDash"/>
            <a:miter lim="800000"/>
            <a:headEnd/>
            <a:tailEnd/>
          </a:ln>
        </p:spPr>
        <p:txBody>
          <a:bodyPr>
            <a:spAutoFit/>
          </a:bodyPr>
          <a:lstStyle/>
          <a:p>
            <a:pPr marL="285750" indent="-285750">
              <a:buFont typeface="Wingdings" pitchFamily="2" charset="2"/>
              <a:buChar char="ü"/>
            </a:pPr>
            <a:r>
              <a:rPr lang="el-GR" sz="1400" b="1">
                <a:solidFill>
                  <a:schemeClr val="hlink"/>
                </a:solidFill>
                <a:latin typeface="Calibri" pitchFamily="34" charset="0"/>
              </a:rPr>
              <a:t>Δράση 03-1a-3.1-0</a:t>
            </a:r>
            <a:r>
              <a:rPr lang="en-US" sz="1400" b="1">
                <a:solidFill>
                  <a:schemeClr val="hlink"/>
                </a:solidFill>
                <a:latin typeface="Calibri" pitchFamily="34" charset="0"/>
              </a:rPr>
              <a:t>2</a:t>
            </a:r>
            <a:r>
              <a:rPr lang="el-GR" sz="1400" b="1">
                <a:solidFill>
                  <a:schemeClr val="hlink"/>
                </a:solidFill>
                <a:latin typeface="Calibri" pitchFamily="34" charset="0"/>
              </a:rPr>
              <a:t>: ΔΡΑΣΗ ΣΤΡΑΤΗΓΙΚΗΣ ΑΝΑΠΤΥΞΗΣ ΕΡΕΥΝΗΤΙΚΩΝ ΚΑΙ ΤΕΧΝΟΛΟΓΙΚΩΝ ΦΟΡΕΩΝ</a:t>
            </a:r>
            <a:endParaRPr lang="en-US" sz="1400" b="1">
              <a:solidFill>
                <a:schemeClr val="hlink"/>
              </a:solidFill>
              <a:latin typeface="Calibri" pitchFamily="34" charset="0"/>
            </a:endParaRPr>
          </a:p>
          <a:p>
            <a:pPr marL="742950" lvl="1" indent="-285750">
              <a:buFont typeface="Arial" charset="0"/>
              <a:buChar char="•"/>
            </a:pPr>
            <a:r>
              <a:rPr lang="en-US" sz="1400">
                <a:latin typeface="Calibri" pitchFamily="34" charset="0"/>
              </a:rPr>
              <a:t>E</a:t>
            </a:r>
            <a:r>
              <a:rPr lang="el-GR" sz="1400">
                <a:latin typeface="Calibri" pitchFamily="34" charset="0"/>
              </a:rPr>
              <a:t>νίσχυση των ικανοτήτων ανάπτυξης αριστείας του ερευνητικού ιστού με την ενίσχυση των στρατηγικών επιλογών των Ερευνητικών και Τεχνολογικών Φορέων μέσω της υλοποίησης έργων υψηλής ερευνητικής και επιστημονικής στάθμης στο πλαίσιο της στρατηγικής για την έξυπνη εξειδίκευση. </a:t>
            </a:r>
            <a:endParaRPr lang="en-US" sz="1400">
              <a:latin typeface="Calibri" pitchFamily="34" charset="0"/>
            </a:endParaRPr>
          </a:p>
          <a:p>
            <a:pPr marL="285750" indent="-285750"/>
            <a:endParaRPr lang="el-GR" sz="1400">
              <a:latin typeface="Calibri" pitchFamily="34" charset="0"/>
            </a:endParaRPr>
          </a:p>
          <a:p>
            <a:pPr marL="285750" indent="-285750">
              <a:buFont typeface="Wingdings" pitchFamily="2" charset="2"/>
              <a:buChar char="ü"/>
            </a:pPr>
            <a:r>
              <a:rPr lang="el-GR" sz="1400" b="1">
                <a:solidFill>
                  <a:schemeClr val="hlink"/>
                </a:solidFill>
                <a:latin typeface="Calibri" pitchFamily="34" charset="0"/>
              </a:rPr>
              <a:t>Δράση 03-1a-3.1-0</a:t>
            </a:r>
            <a:r>
              <a:rPr lang="en-US" sz="1400" b="1">
                <a:solidFill>
                  <a:schemeClr val="hlink"/>
                </a:solidFill>
                <a:latin typeface="Calibri" pitchFamily="34" charset="0"/>
              </a:rPr>
              <a:t>3</a:t>
            </a:r>
            <a:r>
              <a:rPr lang="el-GR" sz="1400" b="1">
                <a:solidFill>
                  <a:schemeClr val="hlink"/>
                </a:solidFill>
                <a:latin typeface="Calibri" pitchFamily="34" charset="0"/>
              </a:rPr>
              <a:t>: Χρηματοδότηση ERC Grant Schemes </a:t>
            </a:r>
            <a:endParaRPr lang="en-US" sz="1400" b="1">
              <a:solidFill>
                <a:schemeClr val="hlink"/>
              </a:solidFill>
              <a:latin typeface="Calibri" pitchFamily="34" charset="0"/>
            </a:endParaRPr>
          </a:p>
          <a:p>
            <a:pPr marL="742950" lvl="1" indent="-285750">
              <a:buFont typeface="Arial" charset="0"/>
              <a:buChar char="•"/>
            </a:pPr>
            <a:r>
              <a:rPr lang="en-US" sz="1400">
                <a:latin typeface="Calibri" pitchFamily="34" charset="0"/>
              </a:rPr>
              <a:t>X</a:t>
            </a:r>
            <a:r>
              <a:rPr lang="el-GR" sz="1400">
                <a:latin typeface="Calibri" pitchFamily="34" charset="0"/>
              </a:rPr>
              <a:t>ρηματοδότηση προτάσεων που αξιολογήθηκαν θετικά στην 6η, 7η και 8η προκήρυξη των ERC </a:t>
            </a:r>
            <a:r>
              <a:rPr lang="en-US" sz="1400">
                <a:latin typeface="Calibri" pitchFamily="34" charset="0"/>
              </a:rPr>
              <a:t>G</a:t>
            </a:r>
            <a:r>
              <a:rPr lang="el-GR" sz="1400">
                <a:latin typeface="Calibri" pitchFamily="34" charset="0"/>
              </a:rPr>
              <a:t>rant Schemes  αλλά δεν χρηματοδοτήθηκαν τελικώς στο πλαίσιο αυτών λόγω περιορισμών στο διαθέσιμο προϋπολογισμό.</a:t>
            </a:r>
          </a:p>
        </p:txBody>
      </p:sp>
    </p:spTree>
  </p:cSld>
  <p:clrMapOvr>
    <a:masterClrMapping/>
  </p:clrMapOvr>
  <p:transition spd="med">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 Θέση αριθμού διαφάνειας"/>
          <p:cNvSpPr>
            <a:spLocks noGrp="1"/>
          </p:cNvSpPr>
          <p:nvPr>
            <p:ph type="sldNum" sz="quarter" idx="12"/>
          </p:nvPr>
        </p:nvSpPr>
        <p:spPr/>
        <p:txBody>
          <a:bodyPr/>
          <a:lstStyle/>
          <a:p>
            <a:pPr>
              <a:defRPr/>
            </a:pPr>
            <a:fld id="{C83EDCFB-50D8-4A58-9D6E-8259C6A58F1B}" type="slidenum">
              <a:rPr lang="el-GR"/>
              <a:pPr>
                <a:defRPr/>
              </a:pPr>
              <a:t>44</a:t>
            </a:fld>
            <a:endParaRPr lang="el-GR"/>
          </a:p>
        </p:txBody>
      </p:sp>
      <p:pic>
        <p:nvPicPr>
          <p:cNvPr id="54274" name="4 - Εικόνα" descr="Slide 2.png"/>
          <p:cNvPicPr>
            <a:picLocks noChangeAspect="1"/>
          </p:cNvPicPr>
          <p:nvPr/>
        </p:nvPicPr>
        <p:blipFill>
          <a:blip r:embed="rId3"/>
          <a:srcRect/>
          <a:stretch>
            <a:fillRect/>
          </a:stretch>
        </p:blipFill>
        <p:spPr bwMode="auto">
          <a:xfrm>
            <a:off x="0" y="0"/>
            <a:ext cx="9144000" cy="5715000"/>
          </a:xfrm>
          <a:prstGeom prst="rect">
            <a:avLst/>
          </a:prstGeom>
          <a:noFill/>
          <a:ln w="9525">
            <a:noFill/>
            <a:miter lim="800000"/>
            <a:headEnd/>
            <a:tailEnd/>
          </a:ln>
        </p:spPr>
      </p:pic>
      <p:sp>
        <p:nvSpPr>
          <p:cNvPr id="54275" name="Rectangle 6"/>
          <p:cNvSpPr>
            <a:spLocks noChangeArrowheads="1"/>
          </p:cNvSpPr>
          <p:nvPr/>
        </p:nvSpPr>
        <p:spPr bwMode="auto">
          <a:xfrm>
            <a:off x="215900" y="884940"/>
            <a:ext cx="8712200" cy="3988784"/>
          </a:xfrm>
          <a:prstGeom prst="rect">
            <a:avLst/>
          </a:prstGeom>
          <a:solidFill>
            <a:srgbClr val="C0C0C0"/>
          </a:solidFill>
          <a:ln w="9525" algn="ctr">
            <a:noFill/>
            <a:miter lim="800000"/>
            <a:headEnd/>
            <a:tailEnd/>
          </a:ln>
        </p:spPr>
        <p:txBody>
          <a:bodyPr anchor="ctr">
            <a:spAutoFit/>
          </a:bodyPr>
          <a:lstStyle/>
          <a:p>
            <a:pPr marL="534988" indent="-263525">
              <a:lnSpc>
                <a:spcPct val="150000"/>
              </a:lnSpc>
              <a:spcBef>
                <a:spcPct val="5000"/>
              </a:spcBef>
              <a:buFont typeface="Arial" charset="0"/>
              <a:buNone/>
            </a:pPr>
            <a:r>
              <a:rPr lang="el-GR" altLang="el-GR" sz="2000" b="1" i="1" dirty="0">
                <a:solidFill>
                  <a:srgbClr val="003399"/>
                </a:solidFill>
                <a:latin typeface="Calibri" pitchFamily="34" charset="0"/>
              </a:rPr>
              <a:t>ΟΡΙΖΟΝΤΙΑ </a:t>
            </a:r>
            <a:r>
              <a:rPr lang="el-GR" altLang="el-GR" sz="2000" b="1" i="1" dirty="0" smtClean="0">
                <a:solidFill>
                  <a:srgbClr val="003399"/>
                </a:solidFill>
                <a:latin typeface="Calibri" pitchFamily="34" charset="0"/>
              </a:rPr>
              <a:t>ΘΕΜΑΤΑ &amp; ΕΙΔΙΚΑ ΘΕΜΑΤΑ ΕΤΑΚ</a:t>
            </a:r>
            <a:endParaRPr lang="el-GR" altLang="el-GR" sz="2000" b="1" i="1" dirty="0">
              <a:solidFill>
                <a:srgbClr val="003399"/>
              </a:solidFill>
              <a:latin typeface="Calibri" pitchFamily="34" charset="0"/>
            </a:endParaRPr>
          </a:p>
          <a:p>
            <a:pPr marL="534988" indent="-263525">
              <a:lnSpc>
                <a:spcPct val="150000"/>
              </a:lnSpc>
              <a:spcBef>
                <a:spcPct val="5000"/>
              </a:spcBef>
              <a:buFont typeface="Arial" charset="0"/>
              <a:buChar char="•"/>
            </a:pPr>
            <a:r>
              <a:rPr lang="el-GR" altLang="el-GR" i="1" dirty="0">
                <a:solidFill>
                  <a:srgbClr val="003399"/>
                </a:solidFill>
                <a:latin typeface="Calibri" pitchFamily="34" charset="0"/>
              </a:rPr>
              <a:t>Εναρμόνιση Θεσμικού Πλαισίου μεταξύ ΕΤΑΚ (Ν. 4310/2014) και ΕΣΠΑ (4314/2014) </a:t>
            </a:r>
          </a:p>
          <a:p>
            <a:pPr marL="534988" indent="-263525">
              <a:lnSpc>
                <a:spcPct val="150000"/>
              </a:lnSpc>
              <a:spcBef>
                <a:spcPct val="5000"/>
              </a:spcBef>
              <a:buFont typeface="Arial" charset="0"/>
              <a:buChar char="•"/>
            </a:pPr>
            <a:r>
              <a:rPr lang="el-GR" altLang="el-GR" i="1" dirty="0" smtClean="0">
                <a:solidFill>
                  <a:srgbClr val="003399"/>
                </a:solidFill>
                <a:latin typeface="Calibri" pitchFamily="34" charset="0"/>
              </a:rPr>
              <a:t>Ολοκλήρωση της εκπλήρωσης των  </a:t>
            </a:r>
            <a:r>
              <a:rPr lang="el-GR" altLang="el-GR" i="1" dirty="0" err="1" smtClean="0">
                <a:solidFill>
                  <a:srgbClr val="003399"/>
                </a:solidFill>
                <a:latin typeface="Calibri" pitchFamily="34" charset="0"/>
              </a:rPr>
              <a:t>Αιρεσιμοτήτων</a:t>
            </a:r>
            <a:endParaRPr lang="el-GR" altLang="el-GR" i="1" dirty="0" smtClean="0">
              <a:solidFill>
                <a:srgbClr val="003399"/>
              </a:solidFill>
              <a:latin typeface="Calibri" pitchFamily="34" charset="0"/>
            </a:endParaRPr>
          </a:p>
          <a:p>
            <a:pPr marL="534988" indent="-263525">
              <a:lnSpc>
                <a:spcPct val="150000"/>
              </a:lnSpc>
              <a:spcBef>
                <a:spcPct val="5000"/>
              </a:spcBef>
              <a:buFont typeface="Arial" charset="0"/>
              <a:buChar char="•"/>
            </a:pPr>
            <a:r>
              <a:rPr lang="el-GR" altLang="el-GR" i="1" dirty="0" smtClean="0">
                <a:solidFill>
                  <a:srgbClr val="003399"/>
                </a:solidFill>
                <a:latin typeface="Calibri" pitchFamily="34" charset="0"/>
              </a:rPr>
              <a:t>Επιλογή ΕΦΔ</a:t>
            </a:r>
            <a:endParaRPr lang="el-GR" altLang="el-GR" i="1" dirty="0">
              <a:solidFill>
                <a:srgbClr val="003399"/>
              </a:solidFill>
              <a:latin typeface="Calibri" pitchFamily="34" charset="0"/>
            </a:endParaRPr>
          </a:p>
          <a:p>
            <a:pPr marL="534988" indent="-263525">
              <a:lnSpc>
                <a:spcPct val="150000"/>
              </a:lnSpc>
              <a:spcBef>
                <a:spcPct val="5000"/>
              </a:spcBef>
              <a:buFont typeface="Arial" charset="0"/>
              <a:buChar char="•"/>
            </a:pPr>
            <a:r>
              <a:rPr lang="el-GR" altLang="el-GR" i="1" dirty="0">
                <a:solidFill>
                  <a:srgbClr val="003399"/>
                </a:solidFill>
                <a:latin typeface="Calibri" pitchFamily="34" charset="0"/>
              </a:rPr>
              <a:t>Πιλοτικές δράσεις RIS3 στους Τομείς Προτεραιότητας</a:t>
            </a:r>
          </a:p>
          <a:p>
            <a:pPr marL="534988" indent="-263525">
              <a:lnSpc>
                <a:spcPct val="150000"/>
              </a:lnSpc>
              <a:spcBef>
                <a:spcPct val="5000"/>
              </a:spcBef>
              <a:buFont typeface="Arial" charset="0"/>
              <a:buChar char="•"/>
            </a:pPr>
            <a:r>
              <a:rPr lang="el-GR" altLang="el-GR" i="1" dirty="0">
                <a:solidFill>
                  <a:srgbClr val="003399"/>
                </a:solidFill>
                <a:latin typeface="Calibri" pitchFamily="34" charset="0"/>
              </a:rPr>
              <a:t>Ολοκλήρωση </a:t>
            </a:r>
            <a:r>
              <a:rPr lang="el-GR" altLang="el-GR" i="1" dirty="0" err="1">
                <a:solidFill>
                  <a:srgbClr val="003399"/>
                </a:solidFill>
                <a:latin typeface="Calibri" pitchFamily="34" charset="0"/>
              </a:rPr>
              <a:t>διεπαφής</a:t>
            </a:r>
            <a:r>
              <a:rPr lang="el-GR" altLang="el-GR" i="1" dirty="0">
                <a:solidFill>
                  <a:srgbClr val="003399"/>
                </a:solidFill>
                <a:latin typeface="Calibri" pitchFamily="34" charset="0"/>
              </a:rPr>
              <a:t> Πληροφοριακών Συστημάτων ΓΓΕΤ &amp; ΟΠΣ/ΠΣΚΕ</a:t>
            </a:r>
          </a:p>
          <a:p>
            <a:pPr marL="534988" indent="-263525">
              <a:lnSpc>
                <a:spcPct val="150000"/>
              </a:lnSpc>
              <a:spcBef>
                <a:spcPct val="5000"/>
              </a:spcBef>
              <a:buFont typeface="Arial" charset="0"/>
              <a:buChar char="•"/>
            </a:pPr>
            <a:r>
              <a:rPr lang="el-GR" altLang="el-GR" i="1" dirty="0">
                <a:solidFill>
                  <a:srgbClr val="003399"/>
                </a:solidFill>
                <a:latin typeface="Calibri" pitchFamily="34" charset="0"/>
              </a:rPr>
              <a:t>Έγκριση ΣΔΕ Κρατικών Ενισχύσεων &amp; </a:t>
            </a:r>
            <a:r>
              <a:rPr lang="el-GR" altLang="el-GR" i="1" dirty="0" smtClean="0">
                <a:solidFill>
                  <a:srgbClr val="003399"/>
                </a:solidFill>
                <a:latin typeface="Calibri" pitchFamily="34" charset="0"/>
              </a:rPr>
              <a:t>ΚΥΑ </a:t>
            </a:r>
            <a:r>
              <a:rPr lang="el-GR" altLang="el-GR" i="1" dirty="0">
                <a:solidFill>
                  <a:srgbClr val="003399"/>
                </a:solidFill>
                <a:latin typeface="Calibri" pitchFamily="34" charset="0"/>
              </a:rPr>
              <a:t>Δημοσιονομικών </a:t>
            </a:r>
            <a:r>
              <a:rPr lang="el-GR" altLang="el-GR" i="1" dirty="0" smtClean="0">
                <a:solidFill>
                  <a:srgbClr val="003399"/>
                </a:solidFill>
                <a:latin typeface="Calibri" pitchFamily="34" charset="0"/>
              </a:rPr>
              <a:t>Διορθώσεων </a:t>
            </a:r>
          </a:p>
          <a:p>
            <a:pPr marL="534988" indent="-263525">
              <a:lnSpc>
                <a:spcPct val="150000"/>
              </a:lnSpc>
              <a:spcBef>
                <a:spcPct val="5000"/>
              </a:spcBef>
              <a:buFont typeface="Arial" charset="0"/>
              <a:buChar char="•"/>
            </a:pPr>
            <a:r>
              <a:rPr lang="el-GR" altLang="el-GR" i="1" dirty="0" smtClean="0">
                <a:solidFill>
                  <a:srgbClr val="003399"/>
                </a:solidFill>
                <a:latin typeface="Calibri" pitchFamily="34" charset="0"/>
              </a:rPr>
              <a:t>Προετοιμασία &amp; έγκριση οδηγών εφαρμογής </a:t>
            </a:r>
          </a:p>
          <a:p>
            <a:pPr marL="534988" indent="-263525">
              <a:lnSpc>
                <a:spcPct val="150000"/>
              </a:lnSpc>
              <a:spcBef>
                <a:spcPct val="5000"/>
              </a:spcBef>
              <a:buFont typeface="Arial" charset="0"/>
              <a:buChar char="•"/>
            </a:pPr>
            <a:r>
              <a:rPr lang="el-GR" altLang="el-GR" i="1" dirty="0" smtClean="0">
                <a:solidFill>
                  <a:srgbClr val="003399"/>
                </a:solidFill>
                <a:latin typeface="Calibri" pitchFamily="34" charset="0"/>
              </a:rPr>
              <a:t>Έγκριση κριτηρίων επιλογής από Επιτροπή Παρακολούθησης </a:t>
            </a:r>
            <a:endParaRPr lang="el-GR" altLang="el-GR" i="1" dirty="0">
              <a:solidFill>
                <a:srgbClr val="003399"/>
              </a:solidFill>
              <a:latin typeface="Calibri" pitchFamily="34" charset="0"/>
            </a:endParaRPr>
          </a:p>
        </p:txBody>
      </p:sp>
      <p:sp>
        <p:nvSpPr>
          <p:cNvPr id="54276" name="Title 1"/>
          <p:cNvSpPr>
            <a:spLocks/>
          </p:cNvSpPr>
          <p:nvPr/>
        </p:nvSpPr>
        <p:spPr bwMode="auto">
          <a:xfrm>
            <a:off x="468313" y="3937000"/>
            <a:ext cx="8675687" cy="1020763"/>
          </a:xfrm>
          <a:prstGeom prst="rect">
            <a:avLst/>
          </a:prstGeom>
          <a:noFill/>
          <a:ln w="9525">
            <a:noFill/>
            <a:miter lim="800000"/>
            <a:headEnd/>
            <a:tailEnd/>
          </a:ln>
        </p:spPr>
        <p:txBody>
          <a:bodyPr lIns="0" tIns="0" rIns="0" bIns="0"/>
          <a:lstStyle/>
          <a:p>
            <a:pPr>
              <a:spcBef>
                <a:spcPct val="20000"/>
              </a:spcBef>
              <a:buFont typeface="Arial" charset="0"/>
              <a:buChar char="•"/>
            </a:pPr>
            <a:endParaRPr lang="el-GR" altLang="el-GR" sz="2000" b="1" i="1">
              <a:solidFill>
                <a:srgbClr val="660066"/>
              </a:solidFill>
            </a:endParaRPr>
          </a:p>
        </p:txBody>
      </p:sp>
      <p:pic>
        <p:nvPicPr>
          <p:cNvPr id="54277" name="6 - Εικόνα" descr="Header.png"/>
          <p:cNvPicPr>
            <a:picLocks noChangeAspect="1"/>
          </p:cNvPicPr>
          <p:nvPr/>
        </p:nvPicPr>
        <p:blipFill>
          <a:blip r:embed="rId4"/>
          <a:srcRect/>
          <a:stretch>
            <a:fillRect/>
          </a:stretch>
        </p:blipFill>
        <p:spPr bwMode="auto">
          <a:xfrm>
            <a:off x="1692275" y="20638"/>
            <a:ext cx="5832475" cy="860425"/>
          </a:xfrm>
          <a:prstGeom prst="rect">
            <a:avLst/>
          </a:prstGeom>
          <a:noFill/>
          <a:ln w="9525">
            <a:noFill/>
            <a:miter lim="800000"/>
            <a:headEnd/>
            <a:tailEnd/>
          </a:ln>
        </p:spPr>
      </p:pic>
    </p:spTree>
    <p:extLst>
      <p:ext uri="{BB962C8B-B14F-4D97-AF65-F5344CB8AC3E}">
        <p14:creationId xmlns:p14="http://schemas.microsoft.com/office/powerpoint/2010/main" val="644275089"/>
      </p:ext>
    </p:extLst>
  </p:cSld>
  <p:clrMapOvr>
    <a:masterClrMapping/>
  </p:clrMapOvr>
  <p:transition spd="med">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 Θέση αριθμού διαφάνειας"/>
          <p:cNvSpPr>
            <a:spLocks noGrp="1"/>
          </p:cNvSpPr>
          <p:nvPr>
            <p:ph type="sldNum" sz="quarter" idx="12"/>
          </p:nvPr>
        </p:nvSpPr>
        <p:spPr/>
        <p:txBody>
          <a:bodyPr/>
          <a:lstStyle/>
          <a:p>
            <a:pPr>
              <a:defRPr/>
            </a:pPr>
            <a:fld id="{8C51F592-5253-4579-8E59-46BF13A4E94D}" type="slidenum">
              <a:rPr lang="el-GR"/>
              <a:pPr>
                <a:defRPr/>
              </a:pPr>
              <a:t>45</a:t>
            </a:fld>
            <a:endParaRPr lang="el-GR"/>
          </a:p>
        </p:txBody>
      </p:sp>
      <p:pic>
        <p:nvPicPr>
          <p:cNvPr id="111618" name="6 - Εικόνα" descr="Slide 2.png"/>
          <p:cNvPicPr>
            <a:picLocks noChangeAspect="1"/>
          </p:cNvPicPr>
          <p:nvPr/>
        </p:nvPicPr>
        <p:blipFill>
          <a:blip r:embed="rId2"/>
          <a:srcRect/>
          <a:stretch>
            <a:fillRect/>
          </a:stretch>
        </p:blipFill>
        <p:spPr bwMode="auto">
          <a:xfrm>
            <a:off x="0" y="0"/>
            <a:ext cx="9144000" cy="5715000"/>
          </a:xfrm>
          <a:prstGeom prst="rect">
            <a:avLst/>
          </a:prstGeom>
          <a:noFill/>
          <a:ln w="9525">
            <a:noFill/>
            <a:miter lim="800000"/>
            <a:headEnd/>
            <a:tailEnd/>
          </a:ln>
        </p:spPr>
      </p:pic>
      <p:pic>
        <p:nvPicPr>
          <p:cNvPr id="111619" name="7 - Εικόνα" descr="logos.png"/>
          <p:cNvPicPr>
            <a:picLocks noChangeAspect="1"/>
          </p:cNvPicPr>
          <p:nvPr/>
        </p:nvPicPr>
        <p:blipFill>
          <a:blip r:embed="rId3"/>
          <a:srcRect/>
          <a:stretch>
            <a:fillRect/>
          </a:stretch>
        </p:blipFill>
        <p:spPr bwMode="auto">
          <a:xfrm>
            <a:off x="3276600" y="5089525"/>
            <a:ext cx="2590800" cy="492125"/>
          </a:xfrm>
          <a:prstGeom prst="rect">
            <a:avLst/>
          </a:prstGeom>
          <a:noFill/>
          <a:ln w="9525">
            <a:noFill/>
            <a:miter lim="800000"/>
            <a:headEnd/>
            <a:tailEnd/>
          </a:ln>
        </p:spPr>
      </p:pic>
      <p:pic>
        <p:nvPicPr>
          <p:cNvPr id="111620" name="8 - Εικόνα" descr="Header.png"/>
          <p:cNvPicPr>
            <a:picLocks noChangeAspect="1"/>
          </p:cNvPicPr>
          <p:nvPr/>
        </p:nvPicPr>
        <p:blipFill>
          <a:blip r:embed="rId4"/>
          <a:srcRect/>
          <a:stretch>
            <a:fillRect/>
          </a:stretch>
        </p:blipFill>
        <p:spPr bwMode="auto">
          <a:xfrm>
            <a:off x="1692275" y="20638"/>
            <a:ext cx="5832475" cy="860425"/>
          </a:xfrm>
          <a:prstGeom prst="rect">
            <a:avLst/>
          </a:prstGeom>
          <a:noFill/>
          <a:ln w="9525">
            <a:noFill/>
            <a:miter lim="800000"/>
            <a:headEnd/>
            <a:tailEnd/>
          </a:ln>
        </p:spPr>
      </p:pic>
      <p:sp>
        <p:nvSpPr>
          <p:cNvPr id="111621" name="2 - Θέση περιεχομένου"/>
          <p:cNvSpPr txBox="1">
            <a:spLocks/>
          </p:cNvSpPr>
          <p:nvPr/>
        </p:nvSpPr>
        <p:spPr bwMode="auto">
          <a:xfrm>
            <a:off x="2843213" y="1489075"/>
            <a:ext cx="5843587" cy="3384550"/>
          </a:xfrm>
          <a:prstGeom prst="rect">
            <a:avLst/>
          </a:prstGeom>
          <a:noFill/>
          <a:ln w="9525">
            <a:noFill/>
            <a:miter lim="800000"/>
            <a:headEnd/>
            <a:tailEnd/>
          </a:ln>
        </p:spPr>
        <p:txBody>
          <a:bodyPr/>
          <a:lstStyle/>
          <a:p>
            <a:endParaRPr lang="el-GR" sz="1600">
              <a:solidFill>
                <a:srgbClr val="003399"/>
              </a:solidFill>
              <a:latin typeface="Calibri" pitchFamily="34" charset="0"/>
            </a:endParaRPr>
          </a:p>
        </p:txBody>
      </p:sp>
      <p:sp>
        <p:nvSpPr>
          <p:cNvPr id="111622" name="Rectangle 3"/>
          <p:cNvSpPr>
            <a:spLocks/>
          </p:cNvSpPr>
          <p:nvPr/>
        </p:nvSpPr>
        <p:spPr bwMode="auto">
          <a:xfrm>
            <a:off x="827088" y="638175"/>
            <a:ext cx="8137525" cy="4019550"/>
          </a:xfrm>
          <a:prstGeom prst="rect">
            <a:avLst/>
          </a:prstGeom>
          <a:noFill/>
          <a:ln w="9525">
            <a:noFill/>
            <a:miter lim="800000"/>
            <a:headEnd/>
            <a:tailEnd/>
          </a:ln>
        </p:spPr>
        <p:txBody>
          <a:bodyPr/>
          <a:lstStyle/>
          <a:p>
            <a:pPr>
              <a:lnSpc>
                <a:spcPct val="105000"/>
              </a:lnSpc>
              <a:spcBef>
                <a:spcPct val="20000"/>
              </a:spcBef>
              <a:spcAft>
                <a:spcPct val="10000"/>
              </a:spcAft>
              <a:buFontTx/>
              <a:buChar char="•"/>
            </a:pPr>
            <a:endParaRPr lang="en-GB" altLang="el-GR" sz="2000">
              <a:latin typeface="Calibri" pitchFamily="34" charset="0"/>
              <a:cs typeface="Arial" charset="0"/>
            </a:endParaRPr>
          </a:p>
        </p:txBody>
      </p:sp>
      <p:sp>
        <p:nvSpPr>
          <p:cNvPr id="111623" name="Rectangle 4"/>
          <p:cNvSpPr>
            <a:spLocks noChangeArrowheads="1"/>
          </p:cNvSpPr>
          <p:nvPr/>
        </p:nvSpPr>
        <p:spPr bwMode="auto">
          <a:xfrm>
            <a:off x="971550" y="625475"/>
            <a:ext cx="7850188" cy="1098550"/>
          </a:xfrm>
          <a:prstGeom prst="rect">
            <a:avLst/>
          </a:prstGeom>
          <a:noFill/>
          <a:ln w="9525">
            <a:noFill/>
            <a:miter lim="800000"/>
            <a:headEnd/>
            <a:tailEnd/>
          </a:ln>
        </p:spPr>
        <p:txBody>
          <a:bodyPr>
            <a:spAutoFit/>
          </a:bodyPr>
          <a:lstStyle/>
          <a:p>
            <a:pPr marL="180975"/>
            <a:endParaRPr lang="en-US" altLang="el-GR" sz="2200">
              <a:latin typeface="Calibri" pitchFamily="34" charset="0"/>
              <a:cs typeface="Arial" charset="0"/>
            </a:endParaRPr>
          </a:p>
          <a:p>
            <a:pPr marL="180975">
              <a:lnSpc>
                <a:spcPct val="150000"/>
              </a:lnSpc>
              <a:spcBef>
                <a:spcPct val="50000"/>
              </a:spcBef>
            </a:pPr>
            <a:endParaRPr lang="el-GR" altLang="el-GR" sz="2200">
              <a:latin typeface="Calibri" pitchFamily="34" charset="0"/>
              <a:cs typeface="Arial" charset="0"/>
            </a:endParaRPr>
          </a:p>
        </p:txBody>
      </p:sp>
      <p:sp>
        <p:nvSpPr>
          <p:cNvPr id="111624" name="Rectangle 4"/>
          <p:cNvSpPr>
            <a:spLocks noChangeArrowheads="1"/>
          </p:cNvSpPr>
          <p:nvPr/>
        </p:nvSpPr>
        <p:spPr bwMode="auto">
          <a:xfrm>
            <a:off x="179388" y="890588"/>
            <a:ext cx="8785225" cy="4135437"/>
          </a:xfrm>
          <a:prstGeom prst="rect">
            <a:avLst/>
          </a:prstGeom>
          <a:noFill/>
          <a:ln w="9525">
            <a:noFill/>
            <a:miter lim="800000"/>
            <a:headEnd/>
            <a:tailEnd/>
          </a:ln>
        </p:spPr>
        <p:txBody>
          <a:bodyPr>
            <a:spAutoFit/>
          </a:bodyPr>
          <a:lstStyle/>
          <a:p>
            <a:pPr marL="177800" indent="-177800" algn="ctr">
              <a:spcAft>
                <a:spcPts val="600"/>
              </a:spcAft>
              <a:buFont typeface="Wingdings" pitchFamily="2" charset="2"/>
              <a:buNone/>
            </a:pPr>
            <a:r>
              <a:rPr lang="el-GR" altLang="el-GR" b="1" dirty="0">
                <a:solidFill>
                  <a:srgbClr val="003399"/>
                </a:solidFill>
                <a:latin typeface="Calibri" pitchFamily="34" charset="0"/>
                <a:cs typeface="Arial" charset="0"/>
              </a:rPr>
              <a:t>ΠΡΩΤΕΣ ΠΡΟΚΗΡΥΞΕΙΣ </a:t>
            </a:r>
            <a:r>
              <a:rPr lang="el-GR" altLang="el-GR" b="1" dirty="0" err="1" smtClean="0">
                <a:solidFill>
                  <a:srgbClr val="003399"/>
                </a:solidFill>
                <a:latin typeface="Calibri" pitchFamily="34" charset="0"/>
                <a:cs typeface="Arial" charset="0"/>
              </a:rPr>
              <a:t>ΕΠΑνΕΚ</a:t>
            </a:r>
            <a:r>
              <a:rPr lang="el-GR" altLang="el-GR" b="1" dirty="0" smtClean="0">
                <a:solidFill>
                  <a:srgbClr val="003399"/>
                </a:solidFill>
                <a:latin typeface="Calibri" pitchFamily="34" charset="0"/>
                <a:cs typeface="Arial" charset="0"/>
              </a:rPr>
              <a:t> – ΠΡΟΔΗΜΟΣΙΕΥΣΕΙΣ ΔΡΑΣΕΩΝ ΕΠΙΧΕΙΡΗΜΑΤΙΚΟΤΗΤΑΣ</a:t>
            </a:r>
            <a:endParaRPr lang="el-GR" altLang="el-GR" b="1" dirty="0">
              <a:solidFill>
                <a:srgbClr val="003399"/>
              </a:solidFill>
              <a:latin typeface="Calibri" pitchFamily="34" charset="0"/>
              <a:cs typeface="Arial" charset="0"/>
            </a:endParaRPr>
          </a:p>
          <a:p>
            <a:pPr marL="177800" indent="-177800" algn="ctr">
              <a:spcAft>
                <a:spcPts val="600"/>
              </a:spcAft>
              <a:buFont typeface="Wingdings" pitchFamily="2" charset="2"/>
              <a:buNone/>
            </a:pPr>
            <a:r>
              <a:rPr lang="el-GR" altLang="el-GR" dirty="0">
                <a:solidFill>
                  <a:schemeClr val="hlink"/>
                </a:solidFill>
                <a:latin typeface="Calibri" pitchFamily="34" charset="0"/>
              </a:rPr>
              <a:t> 	Αναβάθμιση πολύ μικρών &amp; μικρών υφιστάμενων επιχειρήσεων με την ανάπτυξη των ικανοτήτων τους στις νέες αγορές</a:t>
            </a:r>
          </a:p>
          <a:p>
            <a:pPr marL="177800" indent="-177800">
              <a:spcAft>
                <a:spcPts val="600"/>
              </a:spcAft>
              <a:buFont typeface="Wingdings" pitchFamily="2" charset="2"/>
              <a:buChar char="§"/>
            </a:pPr>
            <a:r>
              <a:rPr lang="el-GR" altLang="el-GR" b="1" i="1" dirty="0">
                <a:latin typeface="Calibri" pitchFamily="34" charset="0"/>
              </a:rPr>
              <a:t>Δικαιούχοι:</a:t>
            </a:r>
            <a:r>
              <a:rPr lang="el-GR" altLang="el-GR" b="1" dirty="0">
                <a:latin typeface="Calibri" pitchFamily="34" charset="0"/>
              </a:rPr>
              <a:t> </a:t>
            </a:r>
            <a:r>
              <a:rPr lang="el-GR" altLang="el-GR" dirty="0">
                <a:latin typeface="Calibri" pitchFamily="34" charset="0"/>
              </a:rPr>
              <a:t>Υφιστάμενες  μικρές και πολύ μικρές επιχειρήσεις, στους οκτώ (8) στρατηγικούς τομείς προτεραιότητας του </a:t>
            </a:r>
            <a:r>
              <a:rPr lang="el-GR" altLang="el-GR" dirty="0" err="1">
                <a:latin typeface="Calibri" pitchFamily="34" charset="0"/>
              </a:rPr>
              <a:t>ΕΠΑνΕΚ</a:t>
            </a:r>
            <a:r>
              <a:rPr lang="el-GR" altLang="el-GR" dirty="0">
                <a:latin typeface="Calibri" pitchFamily="34" charset="0"/>
              </a:rPr>
              <a:t> (εκτός του Τουρισμού): </a:t>
            </a:r>
            <a:br>
              <a:rPr lang="el-GR" altLang="el-GR" dirty="0">
                <a:latin typeface="Calibri" pitchFamily="34" charset="0"/>
              </a:rPr>
            </a:br>
            <a:r>
              <a:rPr lang="el-GR" altLang="el-GR" dirty="0">
                <a:latin typeface="Calibri" pitchFamily="34" charset="0"/>
              </a:rPr>
              <a:t>	</a:t>
            </a:r>
            <a:r>
              <a:rPr lang="el-GR" altLang="el-GR" i="1" dirty="0" err="1">
                <a:latin typeface="Calibri" pitchFamily="34" charset="0"/>
              </a:rPr>
              <a:t>Αγροδιατροφή</a:t>
            </a:r>
            <a:r>
              <a:rPr lang="el-GR" altLang="el-GR" i="1" dirty="0">
                <a:latin typeface="Calibri" pitchFamily="34" charset="0"/>
              </a:rPr>
              <a:t>/ Βιομηχανία Τροφίμων, Εφοδιαστική Αλυσίδα, Ενέργεια, 	Περιβάλλον, Τεχνολογίες Πληροφορικής και Επικοινωνίας, Υγεία, </a:t>
            </a:r>
            <a:r>
              <a:rPr lang="en-US" altLang="el-GR" i="1" dirty="0">
                <a:latin typeface="Calibri" pitchFamily="34" charset="0"/>
              </a:rPr>
              <a:t/>
            </a:r>
            <a:br>
              <a:rPr lang="en-US" altLang="el-GR" i="1" dirty="0">
                <a:latin typeface="Calibri" pitchFamily="34" charset="0"/>
              </a:rPr>
            </a:br>
            <a:r>
              <a:rPr lang="en-US" altLang="el-GR" i="1" dirty="0">
                <a:latin typeface="Calibri" pitchFamily="34" charset="0"/>
              </a:rPr>
              <a:t>              </a:t>
            </a:r>
            <a:r>
              <a:rPr lang="el-GR" altLang="el-GR" i="1" dirty="0">
                <a:latin typeface="Calibri" pitchFamily="34" charset="0"/>
              </a:rPr>
              <a:t>Υλικά – Κατασκευές, Πολιτιστική – Δημιουργική Βιομηχανία.</a:t>
            </a:r>
            <a:r>
              <a:rPr lang="el-GR" altLang="el-GR" b="1" i="1" dirty="0">
                <a:solidFill>
                  <a:srgbClr val="003399"/>
                </a:solidFill>
                <a:latin typeface="Calibri" pitchFamily="34" charset="0"/>
                <a:cs typeface="Arial" charset="0"/>
              </a:rPr>
              <a:t> </a:t>
            </a:r>
          </a:p>
          <a:p>
            <a:pPr marL="177800" indent="-177800">
              <a:spcAft>
                <a:spcPts val="600"/>
              </a:spcAft>
              <a:buFont typeface="Wingdings" pitchFamily="2" charset="2"/>
              <a:buChar char="§"/>
            </a:pPr>
            <a:r>
              <a:rPr lang="el-GR" altLang="el-GR" b="1" i="1" dirty="0">
                <a:latin typeface="Calibri" pitchFamily="34" charset="0"/>
              </a:rPr>
              <a:t>Επιχορηγούμενος προϋπολογισμός:  </a:t>
            </a:r>
            <a:r>
              <a:rPr lang="el-GR" altLang="el-GR" i="1" dirty="0">
                <a:latin typeface="Calibri" pitchFamily="34" charset="0"/>
              </a:rPr>
              <a:t>15.000€ - 200.000 €</a:t>
            </a:r>
          </a:p>
          <a:p>
            <a:pPr marL="177800" indent="-177800">
              <a:spcAft>
                <a:spcPts val="600"/>
              </a:spcAft>
              <a:buFont typeface="Wingdings" pitchFamily="2" charset="2"/>
              <a:buChar char="§"/>
            </a:pPr>
            <a:r>
              <a:rPr lang="el-GR" altLang="el-GR" b="1" i="1" dirty="0">
                <a:latin typeface="Calibri" pitchFamily="34" charset="0"/>
              </a:rPr>
              <a:t>Ποσοστό </a:t>
            </a:r>
            <a:r>
              <a:rPr lang="el-GR" altLang="el-GR" b="1" i="1" dirty="0" smtClean="0">
                <a:latin typeface="Calibri" pitchFamily="34" charset="0"/>
              </a:rPr>
              <a:t>ενίσχυσης: </a:t>
            </a:r>
            <a:r>
              <a:rPr lang="el-GR" altLang="el-GR" i="1" dirty="0">
                <a:latin typeface="Calibri" pitchFamily="34" charset="0"/>
              </a:rPr>
              <a:t>40% (+ 10% για πρόσληψη νέου προσωπικού)</a:t>
            </a:r>
          </a:p>
          <a:p>
            <a:pPr marL="177800" indent="-177800">
              <a:spcAft>
                <a:spcPts val="600"/>
              </a:spcAft>
              <a:buFont typeface="Wingdings" pitchFamily="2" charset="2"/>
              <a:buChar char="§"/>
            </a:pPr>
            <a:r>
              <a:rPr lang="el-GR" altLang="el-GR" b="1" i="1" dirty="0">
                <a:latin typeface="Calibri" pitchFamily="34" charset="0"/>
              </a:rPr>
              <a:t>Π/Υ δράσης: </a:t>
            </a:r>
            <a:r>
              <a:rPr lang="el-GR" altLang="el-GR" i="1" dirty="0">
                <a:latin typeface="Calibri" pitchFamily="34" charset="0"/>
              </a:rPr>
              <a:t>130 εκατ. € σε δύο κύκλους </a:t>
            </a:r>
          </a:p>
          <a:p>
            <a:pPr marL="742950" lvl="1" indent="-285750">
              <a:spcAft>
                <a:spcPts val="600"/>
              </a:spcAft>
              <a:buFont typeface="Wingdings" pitchFamily="2" charset="2"/>
              <a:buChar char="§"/>
            </a:pPr>
            <a:r>
              <a:rPr lang="el-GR" altLang="el-GR" sz="1600" i="1" dirty="0">
                <a:latin typeface="Calibri" pitchFamily="34" charset="0"/>
              </a:rPr>
              <a:t>A κύκλος - αρχές Δεκεμβρίου: 52 εκατ. € (40% του Π/Υ)</a:t>
            </a:r>
          </a:p>
          <a:p>
            <a:pPr marL="742950" lvl="1" indent="-285750">
              <a:spcAft>
                <a:spcPts val="600"/>
              </a:spcAft>
              <a:buFont typeface="Wingdings" pitchFamily="2" charset="2"/>
              <a:buChar char="§"/>
            </a:pPr>
            <a:r>
              <a:rPr lang="el-GR" altLang="el-GR" sz="1600" i="1" dirty="0">
                <a:latin typeface="Calibri" pitchFamily="34" charset="0"/>
              </a:rPr>
              <a:t>Β κύκλος  - αρχές Ιουλίου :       78 εκατ. € (60% του Π/Υ)</a:t>
            </a:r>
          </a:p>
        </p:txBody>
      </p:sp>
    </p:spTree>
  </p:cSld>
  <p:clrMapOvr>
    <a:masterClrMapping/>
  </p:clrMapOvr>
  <p:transition spd="med">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 Θέση αριθμού διαφάνειας"/>
          <p:cNvSpPr>
            <a:spLocks noGrp="1"/>
          </p:cNvSpPr>
          <p:nvPr>
            <p:ph type="sldNum" sz="quarter" idx="12"/>
          </p:nvPr>
        </p:nvSpPr>
        <p:spPr/>
        <p:txBody>
          <a:bodyPr/>
          <a:lstStyle/>
          <a:p>
            <a:pPr>
              <a:defRPr/>
            </a:pPr>
            <a:fld id="{4147257E-0DB6-48FD-82B1-AE2C8B49FADC}" type="slidenum">
              <a:rPr lang="el-GR"/>
              <a:pPr>
                <a:defRPr/>
              </a:pPr>
              <a:t>46</a:t>
            </a:fld>
            <a:endParaRPr lang="el-GR"/>
          </a:p>
        </p:txBody>
      </p:sp>
      <p:pic>
        <p:nvPicPr>
          <p:cNvPr id="112642" name="6 - Εικόνα" descr="Slide 2.png"/>
          <p:cNvPicPr>
            <a:picLocks noChangeAspect="1"/>
          </p:cNvPicPr>
          <p:nvPr/>
        </p:nvPicPr>
        <p:blipFill>
          <a:blip r:embed="rId2"/>
          <a:srcRect/>
          <a:stretch>
            <a:fillRect/>
          </a:stretch>
        </p:blipFill>
        <p:spPr bwMode="auto">
          <a:xfrm>
            <a:off x="0" y="0"/>
            <a:ext cx="9144000" cy="5715000"/>
          </a:xfrm>
          <a:prstGeom prst="rect">
            <a:avLst/>
          </a:prstGeom>
          <a:noFill/>
          <a:ln w="9525">
            <a:noFill/>
            <a:miter lim="800000"/>
            <a:headEnd/>
            <a:tailEnd/>
          </a:ln>
        </p:spPr>
      </p:pic>
      <p:pic>
        <p:nvPicPr>
          <p:cNvPr id="112643" name="7 - Εικόνα" descr="logos.png"/>
          <p:cNvPicPr>
            <a:picLocks noChangeAspect="1"/>
          </p:cNvPicPr>
          <p:nvPr/>
        </p:nvPicPr>
        <p:blipFill>
          <a:blip r:embed="rId3"/>
          <a:srcRect/>
          <a:stretch>
            <a:fillRect/>
          </a:stretch>
        </p:blipFill>
        <p:spPr bwMode="auto">
          <a:xfrm>
            <a:off x="3276600" y="5089525"/>
            <a:ext cx="2590800" cy="492125"/>
          </a:xfrm>
          <a:prstGeom prst="rect">
            <a:avLst/>
          </a:prstGeom>
          <a:noFill/>
          <a:ln w="9525">
            <a:noFill/>
            <a:miter lim="800000"/>
            <a:headEnd/>
            <a:tailEnd/>
          </a:ln>
        </p:spPr>
      </p:pic>
      <p:pic>
        <p:nvPicPr>
          <p:cNvPr id="112644" name="8 - Εικόνα" descr="Header.png"/>
          <p:cNvPicPr>
            <a:picLocks noChangeAspect="1"/>
          </p:cNvPicPr>
          <p:nvPr/>
        </p:nvPicPr>
        <p:blipFill>
          <a:blip r:embed="rId4"/>
          <a:srcRect/>
          <a:stretch>
            <a:fillRect/>
          </a:stretch>
        </p:blipFill>
        <p:spPr bwMode="auto">
          <a:xfrm>
            <a:off x="1692275" y="20638"/>
            <a:ext cx="5832475" cy="860425"/>
          </a:xfrm>
          <a:prstGeom prst="rect">
            <a:avLst/>
          </a:prstGeom>
          <a:noFill/>
          <a:ln w="9525">
            <a:noFill/>
            <a:miter lim="800000"/>
            <a:headEnd/>
            <a:tailEnd/>
          </a:ln>
        </p:spPr>
      </p:pic>
      <p:sp>
        <p:nvSpPr>
          <p:cNvPr id="112645" name="2 - Θέση περιεχομένου"/>
          <p:cNvSpPr txBox="1">
            <a:spLocks/>
          </p:cNvSpPr>
          <p:nvPr/>
        </p:nvSpPr>
        <p:spPr bwMode="auto">
          <a:xfrm>
            <a:off x="2843213" y="1489075"/>
            <a:ext cx="5843587" cy="3384550"/>
          </a:xfrm>
          <a:prstGeom prst="rect">
            <a:avLst/>
          </a:prstGeom>
          <a:noFill/>
          <a:ln w="9525">
            <a:noFill/>
            <a:miter lim="800000"/>
            <a:headEnd/>
            <a:tailEnd/>
          </a:ln>
        </p:spPr>
        <p:txBody>
          <a:bodyPr/>
          <a:lstStyle/>
          <a:p>
            <a:endParaRPr lang="el-GR" sz="1600">
              <a:solidFill>
                <a:srgbClr val="003399"/>
              </a:solidFill>
              <a:latin typeface="Calibri" pitchFamily="34" charset="0"/>
            </a:endParaRPr>
          </a:p>
        </p:txBody>
      </p:sp>
      <p:sp>
        <p:nvSpPr>
          <p:cNvPr id="112646" name="Rectangle 3"/>
          <p:cNvSpPr>
            <a:spLocks/>
          </p:cNvSpPr>
          <p:nvPr/>
        </p:nvSpPr>
        <p:spPr bwMode="auto">
          <a:xfrm>
            <a:off x="827088" y="638175"/>
            <a:ext cx="8137525" cy="4019550"/>
          </a:xfrm>
          <a:prstGeom prst="rect">
            <a:avLst/>
          </a:prstGeom>
          <a:noFill/>
          <a:ln w="9525">
            <a:noFill/>
            <a:miter lim="800000"/>
            <a:headEnd/>
            <a:tailEnd/>
          </a:ln>
        </p:spPr>
        <p:txBody>
          <a:bodyPr/>
          <a:lstStyle/>
          <a:p>
            <a:pPr>
              <a:lnSpc>
                <a:spcPct val="105000"/>
              </a:lnSpc>
              <a:spcBef>
                <a:spcPct val="20000"/>
              </a:spcBef>
              <a:spcAft>
                <a:spcPct val="10000"/>
              </a:spcAft>
              <a:buFontTx/>
              <a:buChar char="•"/>
            </a:pPr>
            <a:endParaRPr lang="en-GB" altLang="el-GR" sz="2000">
              <a:latin typeface="Calibri" pitchFamily="34" charset="0"/>
              <a:cs typeface="Arial" charset="0"/>
            </a:endParaRPr>
          </a:p>
        </p:txBody>
      </p:sp>
      <p:sp>
        <p:nvSpPr>
          <p:cNvPr id="112647" name="Rectangle 4"/>
          <p:cNvSpPr>
            <a:spLocks noChangeArrowheads="1"/>
          </p:cNvSpPr>
          <p:nvPr/>
        </p:nvSpPr>
        <p:spPr bwMode="auto">
          <a:xfrm>
            <a:off x="971550" y="625475"/>
            <a:ext cx="7850188" cy="1098550"/>
          </a:xfrm>
          <a:prstGeom prst="rect">
            <a:avLst/>
          </a:prstGeom>
          <a:noFill/>
          <a:ln w="9525">
            <a:noFill/>
            <a:miter lim="800000"/>
            <a:headEnd/>
            <a:tailEnd/>
          </a:ln>
        </p:spPr>
        <p:txBody>
          <a:bodyPr>
            <a:spAutoFit/>
          </a:bodyPr>
          <a:lstStyle/>
          <a:p>
            <a:pPr marL="180975"/>
            <a:endParaRPr lang="en-US" altLang="el-GR" sz="2200">
              <a:latin typeface="Calibri" pitchFamily="34" charset="0"/>
              <a:cs typeface="Arial" charset="0"/>
            </a:endParaRPr>
          </a:p>
          <a:p>
            <a:pPr marL="180975">
              <a:lnSpc>
                <a:spcPct val="150000"/>
              </a:lnSpc>
              <a:spcBef>
                <a:spcPct val="50000"/>
              </a:spcBef>
            </a:pPr>
            <a:endParaRPr lang="el-GR" altLang="el-GR" sz="2200">
              <a:latin typeface="Calibri" pitchFamily="34" charset="0"/>
              <a:cs typeface="Arial" charset="0"/>
            </a:endParaRPr>
          </a:p>
        </p:txBody>
      </p:sp>
      <p:sp>
        <p:nvSpPr>
          <p:cNvPr id="112648" name="Rectangle 4"/>
          <p:cNvSpPr>
            <a:spLocks noChangeArrowheads="1"/>
          </p:cNvSpPr>
          <p:nvPr/>
        </p:nvSpPr>
        <p:spPr bwMode="auto">
          <a:xfrm>
            <a:off x="179388" y="758825"/>
            <a:ext cx="8785225" cy="4539704"/>
          </a:xfrm>
          <a:prstGeom prst="rect">
            <a:avLst/>
          </a:prstGeom>
          <a:noFill/>
          <a:ln w="9525">
            <a:noFill/>
            <a:miter lim="800000"/>
            <a:headEnd/>
            <a:tailEnd/>
          </a:ln>
        </p:spPr>
        <p:txBody>
          <a:bodyPr>
            <a:spAutoFit/>
          </a:bodyPr>
          <a:lstStyle/>
          <a:p>
            <a:pPr marL="177800" indent="-177800" algn="ctr">
              <a:spcAft>
                <a:spcPts val="600"/>
              </a:spcAft>
              <a:buFont typeface="Wingdings" pitchFamily="2" charset="2"/>
              <a:buNone/>
            </a:pPr>
            <a:r>
              <a:rPr lang="el-GR" altLang="el-GR" b="1" dirty="0">
                <a:solidFill>
                  <a:srgbClr val="003399"/>
                </a:solidFill>
                <a:latin typeface="Calibri" pitchFamily="34" charset="0"/>
                <a:cs typeface="Arial" charset="0"/>
              </a:rPr>
              <a:t>ΠΡΩΤΕΣ ΠΡΟΚΗΡΥΞΕΙΣ </a:t>
            </a:r>
            <a:r>
              <a:rPr lang="el-GR" altLang="el-GR" b="1" dirty="0" err="1" smtClean="0">
                <a:solidFill>
                  <a:srgbClr val="003399"/>
                </a:solidFill>
                <a:latin typeface="Calibri" pitchFamily="34" charset="0"/>
                <a:cs typeface="Arial" charset="0"/>
              </a:rPr>
              <a:t>ΕΠΑνΕΚ</a:t>
            </a:r>
            <a:r>
              <a:rPr lang="el-GR" altLang="el-GR" b="1" dirty="0">
                <a:solidFill>
                  <a:srgbClr val="003399"/>
                </a:solidFill>
                <a:latin typeface="Calibri" pitchFamily="34" charset="0"/>
                <a:cs typeface="Arial" charset="0"/>
              </a:rPr>
              <a:t> </a:t>
            </a:r>
            <a:r>
              <a:rPr lang="el-GR" altLang="el-GR" b="1" dirty="0" smtClean="0">
                <a:solidFill>
                  <a:srgbClr val="003399"/>
                </a:solidFill>
                <a:latin typeface="Calibri" pitchFamily="34" charset="0"/>
                <a:cs typeface="Arial" charset="0"/>
              </a:rPr>
              <a:t>- ΠΡΟΔΗΜΟΣΙΕΥΣΕΙΣ </a:t>
            </a:r>
            <a:r>
              <a:rPr lang="el-GR" altLang="el-GR" b="1" dirty="0">
                <a:solidFill>
                  <a:srgbClr val="003399"/>
                </a:solidFill>
                <a:latin typeface="Calibri" pitchFamily="34" charset="0"/>
                <a:cs typeface="Arial" charset="0"/>
              </a:rPr>
              <a:t>ΔΡΑΣΕΩΝ ΕΠΙΧΕΙΡΗΜΑΤΙΚΟΤΗΤΑΣ</a:t>
            </a:r>
          </a:p>
          <a:p>
            <a:pPr marL="177800" indent="-177800">
              <a:spcAft>
                <a:spcPts val="300"/>
              </a:spcAft>
              <a:buFont typeface="Wingdings" pitchFamily="2" charset="2"/>
              <a:buNone/>
            </a:pPr>
            <a:r>
              <a:rPr lang="el-GR" altLang="el-GR" dirty="0">
                <a:solidFill>
                  <a:schemeClr val="hlink"/>
                </a:solidFill>
                <a:latin typeface="Calibri" pitchFamily="34" charset="0"/>
              </a:rPr>
              <a:t>  Ενίσχυση Τουριστικών Επιχειρήσεων για τον εκσυγχρονισμό τους και την ποιοτική αναβάθμιση των παρεχομένων υπηρεσιών</a:t>
            </a:r>
          </a:p>
          <a:p>
            <a:pPr marL="177800" indent="-177800">
              <a:spcAft>
                <a:spcPts val="300"/>
              </a:spcAft>
              <a:buFont typeface="Wingdings" pitchFamily="2" charset="2"/>
              <a:buChar char="§"/>
            </a:pPr>
            <a:r>
              <a:rPr lang="el-GR" altLang="el-GR" b="1" i="1" dirty="0">
                <a:latin typeface="Calibri" pitchFamily="34" charset="0"/>
              </a:rPr>
              <a:t>Δικαιούχοι:</a:t>
            </a:r>
            <a:r>
              <a:rPr lang="el-GR" altLang="el-GR" b="1" dirty="0">
                <a:latin typeface="Calibri" pitchFamily="34" charset="0"/>
              </a:rPr>
              <a:t> </a:t>
            </a:r>
            <a:r>
              <a:rPr lang="el-GR" altLang="el-GR" dirty="0">
                <a:latin typeface="Calibri" pitchFamily="34" charset="0"/>
              </a:rPr>
              <a:t>Υφιστάμενες πολύ μικρές και μικρές επιχειρήσεις που δραστηριοποιούνται αποκλειστικά στον στρατηγικό τομέα του Τουρισμού. </a:t>
            </a:r>
          </a:p>
          <a:p>
            <a:pPr marL="177800" indent="-177800">
              <a:spcAft>
                <a:spcPts val="300"/>
              </a:spcAft>
              <a:buFont typeface="Wingdings" pitchFamily="2" charset="2"/>
              <a:buChar char="§"/>
            </a:pPr>
            <a:r>
              <a:rPr lang="el-GR" altLang="el-GR" i="1" dirty="0">
                <a:latin typeface="Calibri" pitchFamily="34" charset="0"/>
              </a:rPr>
              <a:t>Στόχος:</a:t>
            </a:r>
            <a:r>
              <a:rPr lang="el-GR" altLang="el-GR" dirty="0">
                <a:latin typeface="Calibri" pitchFamily="34" charset="0"/>
              </a:rPr>
              <a:t> Εκσυγχρονισμός, ποιοτική αναβάθμιση και εμπλουτισμός των παρεχόμενων προϊόντων και υπηρεσιών των </a:t>
            </a:r>
            <a:r>
              <a:rPr lang="el-GR" altLang="el-GR" u="sng" dirty="0">
                <a:latin typeface="Calibri" pitchFamily="34" charset="0"/>
              </a:rPr>
              <a:t>υφιστάμενων</a:t>
            </a:r>
            <a:r>
              <a:rPr lang="el-GR" altLang="el-GR" dirty="0">
                <a:latin typeface="Calibri" pitchFamily="34" charset="0"/>
              </a:rPr>
              <a:t> πολύ </a:t>
            </a:r>
            <a:r>
              <a:rPr lang="el-GR" altLang="el-GR" dirty="0" smtClean="0">
                <a:latin typeface="Calibri" pitchFamily="34" charset="0"/>
              </a:rPr>
              <a:t>μικρών</a:t>
            </a:r>
            <a:r>
              <a:rPr lang="en-US" altLang="el-GR" dirty="0" smtClean="0">
                <a:latin typeface="Calibri" pitchFamily="34" charset="0"/>
              </a:rPr>
              <a:t>, </a:t>
            </a:r>
            <a:r>
              <a:rPr lang="el-GR" altLang="el-GR" dirty="0" smtClean="0">
                <a:latin typeface="Calibri" pitchFamily="34" charset="0"/>
              </a:rPr>
              <a:t>μικρών και μεσαίων επιχειρήσεων </a:t>
            </a:r>
            <a:r>
              <a:rPr lang="el-GR" altLang="el-GR" dirty="0">
                <a:latin typeface="Calibri" pitchFamily="34" charset="0"/>
              </a:rPr>
              <a:t>ώστε να βελτιώσουν την θέση τους στην εσωτερική και διεθνή τουριστική αγορά.</a:t>
            </a:r>
            <a:endParaRPr lang="el-GR" altLang="el-GR" b="1" dirty="0">
              <a:solidFill>
                <a:srgbClr val="003399"/>
              </a:solidFill>
              <a:latin typeface="Calibri" pitchFamily="34" charset="0"/>
              <a:cs typeface="Arial" charset="0"/>
            </a:endParaRPr>
          </a:p>
          <a:p>
            <a:pPr marL="177800" indent="-177800">
              <a:spcAft>
                <a:spcPts val="300"/>
              </a:spcAft>
              <a:buFont typeface="Wingdings" pitchFamily="2" charset="2"/>
              <a:buChar char="§"/>
            </a:pPr>
            <a:r>
              <a:rPr lang="el-GR" altLang="el-GR" b="1" i="1" dirty="0">
                <a:latin typeface="Calibri" pitchFamily="34" charset="0"/>
              </a:rPr>
              <a:t>Επιχορηγούμενος προϋπολογισμός: </a:t>
            </a:r>
            <a:r>
              <a:rPr lang="el-GR" altLang="el-GR" i="1" dirty="0">
                <a:latin typeface="Calibri" pitchFamily="34" charset="0"/>
              </a:rPr>
              <a:t>15.000€ - 150.000 € </a:t>
            </a:r>
          </a:p>
          <a:p>
            <a:pPr marL="177800" indent="-177800">
              <a:spcAft>
                <a:spcPts val="300"/>
              </a:spcAft>
              <a:buFont typeface="Wingdings" pitchFamily="2" charset="2"/>
              <a:buChar char="§"/>
            </a:pPr>
            <a:r>
              <a:rPr lang="el-GR" altLang="el-GR" b="1" i="1" dirty="0">
                <a:latin typeface="Calibri" pitchFamily="34" charset="0"/>
              </a:rPr>
              <a:t>Ποσοστό </a:t>
            </a:r>
            <a:r>
              <a:rPr lang="el-GR" altLang="el-GR" b="1" i="1" dirty="0" smtClean="0">
                <a:latin typeface="Calibri" pitchFamily="34" charset="0"/>
              </a:rPr>
              <a:t>ενίσχυσης: </a:t>
            </a:r>
            <a:r>
              <a:rPr lang="el-GR" altLang="el-GR" i="1" dirty="0">
                <a:latin typeface="Calibri" pitchFamily="34" charset="0"/>
              </a:rPr>
              <a:t>40% (+ 10% για πρόσληψη νέου προσωπικού)</a:t>
            </a:r>
          </a:p>
          <a:p>
            <a:pPr marL="177800" indent="-177800">
              <a:spcAft>
                <a:spcPts val="300"/>
              </a:spcAft>
              <a:buFont typeface="Wingdings" pitchFamily="2" charset="2"/>
              <a:buChar char="§"/>
            </a:pPr>
            <a:r>
              <a:rPr lang="el-GR" altLang="el-GR" b="1" i="1" dirty="0">
                <a:latin typeface="Calibri" pitchFamily="34" charset="0"/>
              </a:rPr>
              <a:t>Π/Υ δράσης: </a:t>
            </a:r>
            <a:r>
              <a:rPr lang="el-GR" altLang="el-GR" i="1" dirty="0">
                <a:latin typeface="Calibri" pitchFamily="34" charset="0"/>
              </a:rPr>
              <a:t>Σύνολο: 50 εκατ. € </a:t>
            </a:r>
          </a:p>
          <a:p>
            <a:pPr marL="742950" lvl="1" indent="-285750">
              <a:spcAft>
                <a:spcPts val="300"/>
              </a:spcAft>
              <a:buFont typeface="Wingdings" pitchFamily="2" charset="2"/>
              <a:buChar char="§"/>
            </a:pPr>
            <a:r>
              <a:rPr lang="el-GR" altLang="el-GR" sz="1600" i="1" dirty="0">
                <a:latin typeface="Calibri" pitchFamily="34" charset="0"/>
              </a:rPr>
              <a:t>A κύκλος υποβολής έως αρχές Δεκεμβρίου: 20 εκατ. € (40% του Π/Υ)</a:t>
            </a:r>
          </a:p>
          <a:p>
            <a:pPr marL="742950" lvl="1" indent="-285750">
              <a:spcAft>
                <a:spcPts val="300"/>
              </a:spcAft>
              <a:buFont typeface="Wingdings" pitchFamily="2" charset="2"/>
              <a:buChar char="§"/>
            </a:pPr>
            <a:r>
              <a:rPr lang="el-GR" altLang="el-GR" sz="1600" i="1" dirty="0">
                <a:latin typeface="Calibri" pitchFamily="34" charset="0"/>
              </a:rPr>
              <a:t>Β κύκλος υποβολής έως αρχές Ιουλίου        : 30 εκατ. € (60% του Π/Υ)</a:t>
            </a:r>
          </a:p>
          <a:p>
            <a:pPr marL="177800" indent="-177800">
              <a:spcAft>
                <a:spcPts val="600"/>
              </a:spcAft>
              <a:buFont typeface="Wingdings" pitchFamily="2" charset="2"/>
              <a:buChar char="§"/>
            </a:pPr>
            <a:endParaRPr lang="el-GR" altLang="el-GR" sz="1600" i="1" dirty="0">
              <a:latin typeface="Calibri" pitchFamily="34" charset="0"/>
            </a:endParaRPr>
          </a:p>
        </p:txBody>
      </p:sp>
    </p:spTree>
  </p:cSld>
  <p:clrMapOvr>
    <a:masterClrMapping/>
  </p:clrMapOvr>
  <p:transition spd="med">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 Θέση αριθμού διαφάνειας"/>
          <p:cNvSpPr>
            <a:spLocks noGrp="1"/>
          </p:cNvSpPr>
          <p:nvPr>
            <p:ph type="sldNum" sz="quarter" idx="12"/>
          </p:nvPr>
        </p:nvSpPr>
        <p:spPr/>
        <p:txBody>
          <a:bodyPr/>
          <a:lstStyle/>
          <a:p>
            <a:pPr>
              <a:defRPr/>
            </a:pPr>
            <a:fld id="{F9524053-4137-43E8-85C8-79DAB3D80340}" type="slidenum">
              <a:rPr lang="el-GR"/>
              <a:pPr>
                <a:defRPr/>
              </a:pPr>
              <a:t>47</a:t>
            </a:fld>
            <a:endParaRPr lang="el-GR"/>
          </a:p>
        </p:txBody>
      </p:sp>
      <p:pic>
        <p:nvPicPr>
          <p:cNvPr id="113666" name="6 - Εικόνα" descr="Slide 2.png"/>
          <p:cNvPicPr>
            <a:picLocks noChangeAspect="1"/>
          </p:cNvPicPr>
          <p:nvPr/>
        </p:nvPicPr>
        <p:blipFill>
          <a:blip r:embed="rId2"/>
          <a:srcRect/>
          <a:stretch>
            <a:fillRect/>
          </a:stretch>
        </p:blipFill>
        <p:spPr bwMode="auto">
          <a:xfrm>
            <a:off x="0" y="0"/>
            <a:ext cx="9144000" cy="5715000"/>
          </a:xfrm>
          <a:prstGeom prst="rect">
            <a:avLst/>
          </a:prstGeom>
          <a:noFill/>
          <a:ln w="9525">
            <a:noFill/>
            <a:miter lim="800000"/>
            <a:headEnd/>
            <a:tailEnd/>
          </a:ln>
        </p:spPr>
      </p:pic>
      <p:pic>
        <p:nvPicPr>
          <p:cNvPr id="113667" name="7 - Εικόνα" descr="logos.png"/>
          <p:cNvPicPr>
            <a:picLocks noChangeAspect="1"/>
          </p:cNvPicPr>
          <p:nvPr/>
        </p:nvPicPr>
        <p:blipFill>
          <a:blip r:embed="rId3"/>
          <a:srcRect/>
          <a:stretch>
            <a:fillRect/>
          </a:stretch>
        </p:blipFill>
        <p:spPr bwMode="auto">
          <a:xfrm>
            <a:off x="3276600" y="5089525"/>
            <a:ext cx="2590800" cy="492125"/>
          </a:xfrm>
          <a:prstGeom prst="rect">
            <a:avLst/>
          </a:prstGeom>
          <a:noFill/>
          <a:ln w="9525">
            <a:noFill/>
            <a:miter lim="800000"/>
            <a:headEnd/>
            <a:tailEnd/>
          </a:ln>
        </p:spPr>
      </p:pic>
      <p:pic>
        <p:nvPicPr>
          <p:cNvPr id="113668" name="8 - Εικόνα" descr="Header.png"/>
          <p:cNvPicPr>
            <a:picLocks noChangeAspect="1"/>
          </p:cNvPicPr>
          <p:nvPr/>
        </p:nvPicPr>
        <p:blipFill>
          <a:blip r:embed="rId4"/>
          <a:srcRect/>
          <a:stretch>
            <a:fillRect/>
          </a:stretch>
        </p:blipFill>
        <p:spPr bwMode="auto">
          <a:xfrm>
            <a:off x="1692275" y="20638"/>
            <a:ext cx="5832475" cy="860425"/>
          </a:xfrm>
          <a:prstGeom prst="rect">
            <a:avLst/>
          </a:prstGeom>
          <a:noFill/>
          <a:ln w="9525">
            <a:noFill/>
            <a:miter lim="800000"/>
            <a:headEnd/>
            <a:tailEnd/>
          </a:ln>
        </p:spPr>
      </p:pic>
      <p:sp>
        <p:nvSpPr>
          <p:cNvPr id="113669" name="2 - Θέση περιεχομένου"/>
          <p:cNvSpPr txBox="1">
            <a:spLocks/>
          </p:cNvSpPr>
          <p:nvPr/>
        </p:nvSpPr>
        <p:spPr bwMode="auto">
          <a:xfrm>
            <a:off x="2843213" y="1489075"/>
            <a:ext cx="5843587" cy="3384550"/>
          </a:xfrm>
          <a:prstGeom prst="rect">
            <a:avLst/>
          </a:prstGeom>
          <a:noFill/>
          <a:ln w="9525">
            <a:noFill/>
            <a:miter lim="800000"/>
            <a:headEnd/>
            <a:tailEnd/>
          </a:ln>
        </p:spPr>
        <p:txBody>
          <a:bodyPr/>
          <a:lstStyle/>
          <a:p>
            <a:endParaRPr lang="el-GR" sz="1600">
              <a:solidFill>
                <a:srgbClr val="003399"/>
              </a:solidFill>
              <a:latin typeface="Calibri" pitchFamily="34" charset="0"/>
            </a:endParaRPr>
          </a:p>
        </p:txBody>
      </p:sp>
      <p:sp>
        <p:nvSpPr>
          <p:cNvPr id="113670" name="Rectangle 3"/>
          <p:cNvSpPr>
            <a:spLocks/>
          </p:cNvSpPr>
          <p:nvPr/>
        </p:nvSpPr>
        <p:spPr bwMode="auto">
          <a:xfrm>
            <a:off x="827088" y="638175"/>
            <a:ext cx="8137525" cy="4019550"/>
          </a:xfrm>
          <a:prstGeom prst="rect">
            <a:avLst/>
          </a:prstGeom>
          <a:noFill/>
          <a:ln w="9525">
            <a:noFill/>
            <a:miter lim="800000"/>
            <a:headEnd/>
            <a:tailEnd/>
          </a:ln>
        </p:spPr>
        <p:txBody>
          <a:bodyPr/>
          <a:lstStyle/>
          <a:p>
            <a:pPr>
              <a:lnSpc>
                <a:spcPct val="105000"/>
              </a:lnSpc>
              <a:spcBef>
                <a:spcPct val="20000"/>
              </a:spcBef>
              <a:spcAft>
                <a:spcPct val="10000"/>
              </a:spcAft>
              <a:buFontTx/>
              <a:buChar char="•"/>
            </a:pPr>
            <a:endParaRPr lang="en-GB" altLang="el-GR" sz="2000">
              <a:latin typeface="Calibri" pitchFamily="34" charset="0"/>
              <a:cs typeface="Arial" charset="0"/>
            </a:endParaRPr>
          </a:p>
        </p:txBody>
      </p:sp>
      <p:sp>
        <p:nvSpPr>
          <p:cNvPr id="113671" name="Rectangle 4"/>
          <p:cNvSpPr>
            <a:spLocks noChangeArrowheads="1"/>
          </p:cNvSpPr>
          <p:nvPr/>
        </p:nvSpPr>
        <p:spPr bwMode="auto">
          <a:xfrm>
            <a:off x="971550" y="625475"/>
            <a:ext cx="7850188" cy="1098550"/>
          </a:xfrm>
          <a:prstGeom prst="rect">
            <a:avLst/>
          </a:prstGeom>
          <a:noFill/>
          <a:ln w="9525">
            <a:noFill/>
            <a:miter lim="800000"/>
            <a:headEnd/>
            <a:tailEnd/>
          </a:ln>
        </p:spPr>
        <p:txBody>
          <a:bodyPr>
            <a:spAutoFit/>
          </a:bodyPr>
          <a:lstStyle/>
          <a:p>
            <a:pPr marL="180975"/>
            <a:endParaRPr lang="en-US" altLang="el-GR" sz="2200">
              <a:latin typeface="Calibri" pitchFamily="34" charset="0"/>
              <a:cs typeface="Arial" charset="0"/>
            </a:endParaRPr>
          </a:p>
          <a:p>
            <a:pPr marL="180975">
              <a:lnSpc>
                <a:spcPct val="150000"/>
              </a:lnSpc>
              <a:spcBef>
                <a:spcPct val="50000"/>
              </a:spcBef>
            </a:pPr>
            <a:endParaRPr lang="el-GR" altLang="el-GR" sz="2200">
              <a:latin typeface="Calibri" pitchFamily="34" charset="0"/>
              <a:cs typeface="Arial" charset="0"/>
            </a:endParaRPr>
          </a:p>
        </p:txBody>
      </p:sp>
      <p:sp>
        <p:nvSpPr>
          <p:cNvPr id="113672" name="Rectangle 4"/>
          <p:cNvSpPr>
            <a:spLocks noChangeArrowheads="1"/>
          </p:cNvSpPr>
          <p:nvPr/>
        </p:nvSpPr>
        <p:spPr bwMode="auto">
          <a:xfrm>
            <a:off x="179388" y="912813"/>
            <a:ext cx="8785225" cy="4095750"/>
          </a:xfrm>
          <a:prstGeom prst="rect">
            <a:avLst/>
          </a:prstGeom>
          <a:noFill/>
          <a:ln w="9525">
            <a:noFill/>
            <a:miter lim="800000"/>
            <a:headEnd/>
            <a:tailEnd/>
          </a:ln>
        </p:spPr>
        <p:txBody>
          <a:bodyPr>
            <a:spAutoFit/>
          </a:bodyPr>
          <a:lstStyle/>
          <a:p>
            <a:pPr marL="342900" indent="-342900" algn="ctr">
              <a:spcAft>
                <a:spcPct val="20000"/>
              </a:spcAft>
              <a:buFont typeface="Wingdings" pitchFamily="2" charset="2"/>
              <a:buNone/>
            </a:pPr>
            <a:r>
              <a:rPr lang="el-GR" altLang="el-GR" b="1" dirty="0">
                <a:solidFill>
                  <a:srgbClr val="003399"/>
                </a:solidFill>
                <a:latin typeface="Calibri" pitchFamily="34" charset="0"/>
                <a:cs typeface="Arial" charset="0"/>
              </a:rPr>
              <a:t>ΠΡΩΤΕΣ ΠΡΟΚΗΡΥΞΕΙΣ </a:t>
            </a:r>
            <a:r>
              <a:rPr lang="el-GR" altLang="el-GR" b="1" dirty="0" err="1" smtClean="0">
                <a:solidFill>
                  <a:srgbClr val="003399"/>
                </a:solidFill>
                <a:latin typeface="Calibri" pitchFamily="34" charset="0"/>
                <a:cs typeface="Arial" charset="0"/>
              </a:rPr>
              <a:t>ΕΠΑνΕΚ</a:t>
            </a:r>
            <a:r>
              <a:rPr lang="el-GR" altLang="el-GR" b="1" dirty="0">
                <a:solidFill>
                  <a:srgbClr val="003399"/>
                </a:solidFill>
                <a:latin typeface="Calibri" pitchFamily="34" charset="0"/>
                <a:cs typeface="Arial" charset="0"/>
              </a:rPr>
              <a:t> - ΠΡΟΔΗΜΟΣΙΕΥΣΕΙΣ ΔΡΑΣΕΩΝ ΕΠΙΧΕΙΡΗΜΑΤΙΚΟΤΗΤΑΣ</a:t>
            </a:r>
          </a:p>
          <a:p>
            <a:pPr marL="342900" indent="-342900" algn="ctr">
              <a:spcAft>
                <a:spcPct val="20000"/>
              </a:spcAft>
              <a:buFont typeface="Wingdings" pitchFamily="2" charset="2"/>
              <a:buNone/>
            </a:pPr>
            <a:r>
              <a:rPr lang="el-GR" altLang="el-GR" dirty="0">
                <a:solidFill>
                  <a:schemeClr val="hlink"/>
                </a:solidFill>
                <a:latin typeface="Calibri" pitchFamily="34" charset="0"/>
              </a:rPr>
              <a:t>  Ενίσχυση της </a:t>
            </a:r>
            <a:r>
              <a:rPr lang="el-GR" altLang="el-GR" dirty="0" err="1">
                <a:solidFill>
                  <a:schemeClr val="hlink"/>
                </a:solidFill>
                <a:latin typeface="Calibri" pitchFamily="34" charset="0"/>
              </a:rPr>
              <a:t>Αυτοαπασχόλησης</a:t>
            </a:r>
            <a:r>
              <a:rPr lang="el-GR" altLang="el-GR" dirty="0">
                <a:solidFill>
                  <a:schemeClr val="hlink"/>
                </a:solidFill>
                <a:latin typeface="Calibri" pitchFamily="34" charset="0"/>
              </a:rPr>
              <a:t> Πτυχιούχων Τριτοβάθμιας Εκπαίδευσης</a:t>
            </a:r>
            <a:r>
              <a:rPr lang="el-GR" altLang="el-GR" dirty="0">
                <a:latin typeface="Calibri" pitchFamily="34" charset="0"/>
              </a:rPr>
              <a:t> </a:t>
            </a:r>
          </a:p>
          <a:p>
            <a:pPr marL="342900" indent="-342900">
              <a:spcAft>
                <a:spcPct val="20000"/>
              </a:spcAft>
              <a:buFont typeface="Wingdings" pitchFamily="2" charset="2"/>
              <a:buChar char="§"/>
            </a:pPr>
            <a:r>
              <a:rPr lang="el-GR" altLang="el-GR" b="1" i="1" dirty="0">
                <a:latin typeface="Calibri" pitchFamily="34" charset="0"/>
              </a:rPr>
              <a:t>Δυνητικοί δικαιούχοι: </a:t>
            </a:r>
            <a:r>
              <a:rPr lang="el-GR" altLang="el-GR" i="1" dirty="0">
                <a:latin typeface="Calibri" pitchFamily="34" charset="0"/>
              </a:rPr>
              <a:t>πτυχιούχοι τριτοβάθμιας Εκπαίδευσης, άνω των 25 ετών κατά την υποβολή της αίτησης  είναι: </a:t>
            </a:r>
          </a:p>
          <a:p>
            <a:pPr marL="342900" indent="-342900">
              <a:spcAft>
                <a:spcPct val="20000"/>
              </a:spcAft>
            </a:pPr>
            <a:r>
              <a:rPr lang="el-GR" altLang="el-GR" i="1" dirty="0">
                <a:latin typeface="Calibri" pitchFamily="34" charset="0"/>
              </a:rPr>
              <a:t>	- άνεργοι εγγεγραμμένοι στα μητρώα ανέργων του ΟΑΕΔ κατά την υποβολή της αίτησης  </a:t>
            </a:r>
          </a:p>
          <a:p>
            <a:pPr marL="342900" indent="-342900">
              <a:spcAft>
                <a:spcPct val="20000"/>
              </a:spcAft>
            </a:pPr>
            <a:r>
              <a:rPr lang="el-GR" altLang="el-GR" i="1" dirty="0">
                <a:latin typeface="Calibri" pitchFamily="34" charset="0"/>
              </a:rPr>
              <a:t>	- φυσικά πρόσωπα που ασκούν επαγγελματική δραστηριότητα, χωρίς να 	έχουν σχέση μισθωτής εργασίας που θα  δραστηριοποιηθούν ή δραστηριοποιούνται επαγγελματικά ως ατομικές επιχειρήσεις, σε δραστηριότητα συναφή με την ειδικότητά τους. </a:t>
            </a:r>
            <a:endParaRPr lang="el-GR" altLang="el-GR" i="1" dirty="0">
              <a:latin typeface="Calibri" pitchFamily="34" charset="0"/>
              <a:cs typeface="Arial" charset="0"/>
            </a:endParaRPr>
          </a:p>
          <a:p>
            <a:pPr marL="342900" indent="-342900">
              <a:spcAft>
                <a:spcPct val="20000"/>
              </a:spcAft>
              <a:buFont typeface="Wingdings" pitchFamily="2" charset="2"/>
              <a:buChar char="§"/>
            </a:pPr>
            <a:r>
              <a:rPr lang="el-GR" altLang="el-GR" b="1" i="1" dirty="0">
                <a:latin typeface="Calibri" pitchFamily="34" charset="0"/>
              </a:rPr>
              <a:t>Επιχορηγούμενος προϋπολογισμός: 5.000 - 25.000 € </a:t>
            </a:r>
          </a:p>
          <a:p>
            <a:pPr marL="342900" indent="-342900">
              <a:spcAft>
                <a:spcPct val="20000"/>
              </a:spcAft>
              <a:buFont typeface="Wingdings" pitchFamily="2" charset="2"/>
              <a:buChar char="§"/>
            </a:pPr>
            <a:r>
              <a:rPr lang="el-GR" altLang="el-GR" b="1" i="1" dirty="0">
                <a:latin typeface="Calibri" pitchFamily="34" charset="0"/>
              </a:rPr>
              <a:t>Ποσοστό ενίσχυσης:</a:t>
            </a:r>
            <a:r>
              <a:rPr lang="el-GR" altLang="el-GR" i="1" dirty="0">
                <a:latin typeface="Calibri" pitchFamily="34" charset="0"/>
              </a:rPr>
              <a:t> 100%</a:t>
            </a:r>
          </a:p>
          <a:p>
            <a:pPr marL="342900" indent="-342900">
              <a:spcAft>
                <a:spcPct val="20000"/>
              </a:spcAft>
              <a:buFont typeface="Wingdings" pitchFamily="2" charset="2"/>
              <a:buChar char="§"/>
            </a:pPr>
            <a:r>
              <a:rPr lang="el-GR" altLang="el-GR" b="1" i="1" dirty="0">
                <a:latin typeface="Calibri" pitchFamily="34" charset="0"/>
              </a:rPr>
              <a:t>Π/Υ δράσης: </a:t>
            </a:r>
            <a:r>
              <a:rPr lang="el-GR" altLang="el-GR" i="1" dirty="0">
                <a:latin typeface="Calibri" pitchFamily="34" charset="0"/>
              </a:rPr>
              <a:t>50 εκατ. € σε δύο κύκλους </a:t>
            </a:r>
          </a:p>
          <a:p>
            <a:pPr marL="742950" lvl="1" indent="-285750">
              <a:spcAft>
                <a:spcPct val="20000"/>
              </a:spcAft>
              <a:buFont typeface="Wingdings" pitchFamily="2" charset="2"/>
              <a:buChar char="§"/>
            </a:pPr>
            <a:r>
              <a:rPr lang="el-GR" altLang="el-GR" sz="1600" i="1" dirty="0">
                <a:latin typeface="Calibri" pitchFamily="34" charset="0"/>
              </a:rPr>
              <a:t>A κύκλος υποβολής έως αρχές Δεκεμβρίου: 17,5 εκατ. € (35% του Π/Υ)</a:t>
            </a:r>
          </a:p>
          <a:p>
            <a:pPr marL="742950" lvl="1" indent="-285750">
              <a:spcAft>
                <a:spcPct val="20000"/>
              </a:spcAft>
              <a:buFont typeface="Wingdings" pitchFamily="2" charset="2"/>
              <a:buChar char="§"/>
            </a:pPr>
            <a:r>
              <a:rPr lang="el-GR" altLang="el-GR" sz="1600" i="1" dirty="0">
                <a:latin typeface="Calibri" pitchFamily="34" charset="0"/>
              </a:rPr>
              <a:t>Β κύκλος υποβολής έως αρχές Ιουλίου :       32,5 εκατ. € (65% του Π/Υ)</a:t>
            </a:r>
          </a:p>
        </p:txBody>
      </p:sp>
    </p:spTree>
  </p:cSld>
  <p:clrMapOvr>
    <a:masterClrMapping/>
  </p:clrMapOvr>
  <p:transition spd="med">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 Θέση αριθμού διαφάνειας"/>
          <p:cNvSpPr>
            <a:spLocks noGrp="1"/>
          </p:cNvSpPr>
          <p:nvPr>
            <p:ph type="sldNum" sz="quarter" idx="12"/>
          </p:nvPr>
        </p:nvSpPr>
        <p:spPr/>
        <p:txBody>
          <a:bodyPr/>
          <a:lstStyle/>
          <a:p>
            <a:pPr>
              <a:defRPr/>
            </a:pPr>
            <a:fld id="{B326E07C-C38D-4DE9-88E4-4A27E276BCBA}" type="slidenum">
              <a:rPr lang="el-GR"/>
              <a:pPr>
                <a:defRPr/>
              </a:pPr>
              <a:t>48</a:t>
            </a:fld>
            <a:endParaRPr lang="el-GR"/>
          </a:p>
        </p:txBody>
      </p:sp>
      <p:pic>
        <p:nvPicPr>
          <p:cNvPr id="115714" name="6 - Εικόνα" descr="Slide 2.png"/>
          <p:cNvPicPr>
            <a:picLocks noChangeAspect="1"/>
          </p:cNvPicPr>
          <p:nvPr/>
        </p:nvPicPr>
        <p:blipFill>
          <a:blip r:embed="rId2"/>
          <a:srcRect/>
          <a:stretch>
            <a:fillRect/>
          </a:stretch>
        </p:blipFill>
        <p:spPr bwMode="auto">
          <a:xfrm>
            <a:off x="0" y="0"/>
            <a:ext cx="9144000" cy="5715000"/>
          </a:xfrm>
          <a:prstGeom prst="rect">
            <a:avLst/>
          </a:prstGeom>
          <a:noFill/>
          <a:ln w="9525">
            <a:noFill/>
            <a:miter lim="800000"/>
            <a:headEnd/>
            <a:tailEnd/>
          </a:ln>
        </p:spPr>
      </p:pic>
      <p:pic>
        <p:nvPicPr>
          <p:cNvPr id="115715" name="7 - Εικόνα" descr="logos.png"/>
          <p:cNvPicPr>
            <a:picLocks noChangeAspect="1"/>
          </p:cNvPicPr>
          <p:nvPr/>
        </p:nvPicPr>
        <p:blipFill>
          <a:blip r:embed="rId3"/>
          <a:srcRect/>
          <a:stretch>
            <a:fillRect/>
          </a:stretch>
        </p:blipFill>
        <p:spPr bwMode="auto">
          <a:xfrm>
            <a:off x="3276600" y="5089525"/>
            <a:ext cx="2590800" cy="492125"/>
          </a:xfrm>
          <a:prstGeom prst="rect">
            <a:avLst/>
          </a:prstGeom>
          <a:noFill/>
          <a:ln w="9525">
            <a:noFill/>
            <a:miter lim="800000"/>
            <a:headEnd/>
            <a:tailEnd/>
          </a:ln>
        </p:spPr>
      </p:pic>
      <p:pic>
        <p:nvPicPr>
          <p:cNvPr id="115716" name="8 - Εικόνα" descr="Header.png"/>
          <p:cNvPicPr>
            <a:picLocks noChangeAspect="1"/>
          </p:cNvPicPr>
          <p:nvPr/>
        </p:nvPicPr>
        <p:blipFill>
          <a:blip r:embed="rId4"/>
          <a:srcRect/>
          <a:stretch>
            <a:fillRect/>
          </a:stretch>
        </p:blipFill>
        <p:spPr bwMode="auto">
          <a:xfrm>
            <a:off x="1692275" y="20638"/>
            <a:ext cx="5832475" cy="860425"/>
          </a:xfrm>
          <a:prstGeom prst="rect">
            <a:avLst/>
          </a:prstGeom>
          <a:noFill/>
          <a:ln w="9525">
            <a:noFill/>
            <a:miter lim="800000"/>
            <a:headEnd/>
            <a:tailEnd/>
          </a:ln>
        </p:spPr>
      </p:pic>
      <p:sp>
        <p:nvSpPr>
          <p:cNvPr id="115717" name="2 - Θέση περιεχομένου"/>
          <p:cNvSpPr txBox="1">
            <a:spLocks/>
          </p:cNvSpPr>
          <p:nvPr/>
        </p:nvSpPr>
        <p:spPr bwMode="auto">
          <a:xfrm>
            <a:off x="2843213" y="1489075"/>
            <a:ext cx="5843587" cy="3384550"/>
          </a:xfrm>
          <a:prstGeom prst="rect">
            <a:avLst/>
          </a:prstGeom>
          <a:noFill/>
          <a:ln w="9525">
            <a:noFill/>
            <a:miter lim="800000"/>
            <a:headEnd/>
            <a:tailEnd/>
          </a:ln>
        </p:spPr>
        <p:txBody>
          <a:bodyPr/>
          <a:lstStyle/>
          <a:p>
            <a:endParaRPr lang="el-GR" sz="1600">
              <a:solidFill>
                <a:srgbClr val="003399"/>
              </a:solidFill>
              <a:latin typeface="Calibri" pitchFamily="34" charset="0"/>
            </a:endParaRPr>
          </a:p>
        </p:txBody>
      </p:sp>
      <p:sp>
        <p:nvSpPr>
          <p:cNvPr id="115718" name="Rectangle 3"/>
          <p:cNvSpPr>
            <a:spLocks/>
          </p:cNvSpPr>
          <p:nvPr/>
        </p:nvSpPr>
        <p:spPr bwMode="auto">
          <a:xfrm>
            <a:off x="827088" y="638175"/>
            <a:ext cx="8137525" cy="4019550"/>
          </a:xfrm>
          <a:prstGeom prst="rect">
            <a:avLst/>
          </a:prstGeom>
          <a:noFill/>
          <a:ln w="9525">
            <a:noFill/>
            <a:miter lim="800000"/>
            <a:headEnd/>
            <a:tailEnd/>
          </a:ln>
        </p:spPr>
        <p:txBody>
          <a:bodyPr/>
          <a:lstStyle/>
          <a:p>
            <a:pPr>
              <a:lnSpc>
                <a:spcPct val="105000"/>
              </a:lnSpc>
              <a:spcBef>
                <a:spcPct val="20000"/>
              </a:spcBef>
              <a:spcAft>
                <a:spcPct val="10000"/>
              </a:spcAft>
              <a:buFontTx/>
              <a:buChar char="•"/>
            </a:pPr>
            <a:endParaRPr lang="en-GB" altLang="el-GR" sz="2000">
              <a:latin typeface="Calibri" pitchFamily="34" charset="0"/>
              <a:cs typeface="Arial" charset="0"/>
            </a:endParaRPr>
          </a:p>
        </p:txBody>
      </p:sp>
      <p:sp>
        <p:nvSpPr>
          <p:cNvPr id="115719" name="Rectangle 4"/>
          <p:cNvSpPr>
            <a:spLocks noChangeArrowheads="1"/>
          </p:cNvSpPr>
          <p:nvPr/>
        </p:nvSpPr>
        <p:spPr bwMode="auto">
          <a:xfrm>
            <a:off x="971550" y="625475"/>
            <a:ext cx="7850188" cy="1098550"/>
          </a:xfrm>
          <a:prstGeom prst="rect">
            <a:avLst/>
          </a:prstGeom>
          <a:noFill/>
          <a:ln w="9525">
            <a:noFill/>
            <a:miter lim="800000"/>
            <a:headEnd/>
            <a:tailEnd/>
          </a:ln>
        </p:spPr>
        <p:txBody>
          <a:bodyPr>
            <a:spAutoFit/>
          </a:bodyPr>
          <a:lstStyle/>
          <a:p>
            <a:pPr marL="180975"/>
            <a:endParaRPr lang="en-US" altLang="el-GR" sz="2200">
              <a:latin typeface="Calibri" pitchFamily="34" charset="0"/>
              <a:cs typeface="Arial" charset="0"/>
            </a:endParaRPr>
          </a:p>
          <a:p>
            <a:pPr marL="180975">
              <a:lnSpc>
                <a:spcPct val="150000"/>
              </a:lnSpc>
              <a:spcBef>
                <a:spcPct val="50000"/>
              </a:spcBef>
            </a:pPr>
            <a:endParaRPr lang="el-GR" altLang="el-GR" sz="2200">
              <a:latin typeface="Calibri" pitchFamily="34" charset="0"/>
              <a:cs typeface="Arial" charset="0"/>
            </a:endParaRPr>
          </a:p>
        </p:txBody>
      </p:sp>
      <p:sp>
        <p:nvSpPr>
          <p:cNvPr id="115720" name="Rectangle 4"/>
          <p:cNvSpPr>
            <a:spLocks noChangeArrowheads="1"/>
          </p:cNvSpPr>
          <p:nvPr/>
        </p:nvSpPr>
        <p:spPr bwMode="auto">
          <a:xfrm>
            <a:off x="179388" y="912813"/>
            <a:ext cx="8785225" cy="3832225"/>
          </a:xfrm>
          <a:prstGeom prst="rect">
            <a:avLst/>
          </a:prstGeom>
          <a:noFill/>
          <a:ln w="9525">
            <a:noFill/>
            <a:miter lim="800000"/>
            <a:headEnd/>
            <a:tailEnd/>
          </a:ln>
        </p:spPr>
        <p:txBody>
          <a:bodyPr>
            <a:spAutoFit/>
          </a:bodyPr>
          <a:lstStyle/>
          <a:p>
            <a:pPr marL="342900" indent="-342900" algn="ctr">
              <a:spcAft>
                <a:spcPct val="20000"/>
              </a:spcAft>
              <a:buFont typeface="Wingdings" pitchFamily="2" charset="2"/>
              <a:buNone/>
            </a:pPr>
            <a:r>
              <a:rPr lang="el-GR" altLang="el-GR" b="1" dirty="0">
                <a:solidFill>
                  <a:srgbClr val="003399"/>
                </a:solidFill>
                <a:latin typeface="Calibri" pitchFamily="34" charset="0"/>
                <a:cs typeface="Arial" charset="0"/>
              </a:rPr>
              <a:t>ΠΡΩΤΕΣ ΠΡΟΚΗΡΥΞΕΙΣ </a:t>
            </a:r>
            <a:r>
              <a:rPr lang="el-GR" altLang="el-GR" b="1" dirty="0" err="1" smtClean="0">
                <a:solidFill>
                  <a:srgbClr val="003399"/>
                </a:solidFill>
                <a:latin typeface="Calibri" pitchFamily="34" charset="0"/>
                <a:cs typeface="Arial" charset="0"/>
              </a:rPr>
              <a:t>ΕΠΑνΕΚ</a:t>
            </a:r>
            <a:r>
              <a:rPr lang="el-GR" altLang="el-GR" b="1" dirty="0">
                <a:solidFill>
                  <a:srgbClr val="003399"/>
                </a:solidFill>
                <a:latin typeface="Calibri" pitchFamily="34" charset="0"/>
                <a:cs typeface="Arial" charset="0"/>
              </a:rPr>
              <a:t> - ΠΡΟΔΗΜΟΣΙΕΥΣΕΙΣ ΔΡΑΣΕΩΝ ΕΠΙΧΕΙΡΗΜΑΤΙΚΟΤΗΤΑΣ</a:t>
            </a:r>
          </a:p>
          <a:p>
            <a:pPr marL="342900" indent="-342900" algn="ctr">
              <a:spcAft>
                <a:spcPct val="20000"/>
              </a:spcAft>
              <a:buFont typeface="Wingdings" pitchFamily="2" charset="2"/>
              <a:buNone/>
            </a:pPr>
            <a:r>
              <a:rPr lang="el-GR" altLang="el-GR" dirty="0">
                <a:solidFill>
                  <a:schemeClr val="hlink"/>
                </a:solidFill>
                <a:latin typeface="Calibri" pitchFamily="34" charset="0"/>
              </a:rPr>
              <a:t>«Νεοφυής Επιχειρηματικότητα»</a:t>
            </a:r>
            <a:endParaRPr lang="el-GR" altLang="el-GR" dirty="0">
              <a:latin typeface="Calibri" pitchFamily="34" charset="0"/>
            </a:endParaRPr>
          </a:p>
          <a:p>
            <a:pPr marL="342900" indent="-342900">
              <a:spcAft>
                <a:spcPct val="20000"/>
              </a:spcAft>
              <a:buFont typeface="Wingdings" pitchFamily="2" charset="2"/>
              <a:buChar char="§"/>
            </a:pPr>
            <a:r>
              <a:rPr lang="el-GR" altLang="el-GR" b="1" i="1" dirty="0">
                <a:latin typeface="Calibri" pitchFamily="34" charset="0"/>
              </a:rPr>
              <a:t>Δυνητικοί δικαιούχοι: </a:t>
            </a:r>
            <a:r>
              <a:rPr lang="el-GR" altLang="el-GR" i="1" dirty="0">
                <a:latin typeface="Calibri" pitchFamily="34" charset="0"/>
              </a:rPr>
              <a:t>Φυσικά πρόσωπα που έχουν γεννηθεί πριν  την 1.1.1991 ή ενώσεις αυτών, τα οποία:</a:t>
            </a:r>
          </a:p>
          <a:p>
            <a:pPr marL="742950" lvl="1" indent="-285750">
              <a:spcAft>
                <a:spcPct val="20000"/>
              </a:spcAft>
              <a:buFont typeface="Wingdings" pitchFamily="2" charset="2"/>
              <a:buChar char="§"/>
            </a:pPr>
            <a:r>
              <a:rPr lang="el-GR" altLang="el-GR" i="1" dirty="0">
                <a:latin typeface="Calibri" pitchFamily="34" charset="0"/>
              </a:rPr>
              <a:t>είναι άνεργοι εγγεγραμμένοι στα μητρώα ανέργων του ΟΑΕΔ κατά την υποβολή της αίτησης ή</a:t>
            </a:r>
          </a:p>
          <a:p>
            <a:pPr marL="742950" lvl="1" indent="-285750">
              <a:spcAft>
                <a:spcPct val="20000"/>
              </a:spcAft>
              <a:buFont typeface="Wingdings" pitchFamily="2" charset="2"/>
              <a:buChar char="§"/>
            </a:pPr>
            <a:r>
              <a:rPr lang="el-GR" altLang="el-GR" i="1" dirty="0">
                <a:latin typeface="Calibri" pitchFamily="34" charset="0"/>
              </a:rPr>
              <a:t>ασκούν επαγγελματική δραστηριότητα και δεν είναι έχουν σχέση μισθωτής εργασίας.</a:t>
            </a:r>
          </a:p>
          <a:p>
            <a:pPr marL="342900" indent="-342900">
              <a:spcAft>
                <a:spcPct val="20000"/>
              </a:spcAft>
              <a:buFont typeface="Wingdings" pitchFamily="2" charset="2"/>
              <a:buChar char="§"/>
            </a:pPr>
            <a:r>
              <a:rPr lang="el-GR" altLang="el-GR" b="1" i="1" dirty="0">
                <a:latin typeface="Calibri" pitchFamily="34" charset="0"/>
              </a:rPr>
              <a:t>Επιχορηγούμενος προϋπολογισμός:</a:t>
            </a:r>
            <a:r>
              <a:rPr lang="el-GR" altLang="el-GR" i="1" dirty="0">
                <a:latin typeface="Calibri" pitchFamily="34" charset="0"/>
              </a:rPr>
              <a:t> έως </a:t>
            </a:r>
            <a:r>
              <a:rPr lang="el-GR" altLang="el-GR" b="1" i="1" dirty="0">
                <a:latin typeface="Calibri" pitchFamily="34" charset="0"/>
              </a:rPr>
              <a:t>60.000 € </a:t>
            </a:r>
            <a:r>
              <a:rPr lang="el-GR" altLang="el-GR" i="1" dirty="0">
                <a:latin typeface="Calibri" pitchFamily="34" charset="0"/>
              </a:rPr>
              <a:t> (100% ενίσχυση) </a:t>
            </a:r>
          </a:p>
          <a:p>
            <a:pPr marL="342900" indent="-342900">
              <a:spcAft>
                <a:spcPct val="20000"/>
              </a:spcAft>
              <a:buFont typeface="Wingdings" pitchFamily="2" charset="2"/>
              <a:buChar char="§"/>
            </a:pPr>
            <a:r>
              <a:rPr lang="el-GR" altLang="el-GR" b="1" i="1" dirty="0">
                <a:latin typeface="Calibri" pitchFamily="34" charset="0"/>
              </a:rPr>
              <a:t>Π/Υ δράσης:</a:t>
            </a:r>
            <a:r>
              <a:rPr lang="el-GR" altLang="el-GR" i="1" dirty="0">
                <a:latin typeface="Calibri" pitchFamily="34" charset="0"/>
              </a:rPr>
              <a:t> 120 εκατ. € σε δύο κύκλους </a:t>
            </a:r>
          </a:p>
          <a:p>
            <a:pPr marL="742950" lvl="1" indent="-285750">
              <a:spcAft>
                <a:spcPct val="20000"/>
              </a:spcAft>
              <a:buFont typeface="Wingdings" pitchFamily="2" charset="2"/>
              <a:buChar char="§"/>
            </a:pPr>
            <a:r>
              <a:rPr lang="el-GR" altLang="el-GR" i="1" dirty="0">
                <a:latin typeface="Calibri" pitchFamily="34" charset="0"/>
              </a:rPr>
              <a:t>A κύκλος υποβολής έως αρχές Δεκεμβρίου: 48 εκατ. € (40% του Π/Υ)</a:t>
            </a:r>
          </a:p>
          <a:p>
            <a:pPr marL="742950" lvl="1" indent="-285750">
              <a:spcAft>
                <a:spcPct val="20000"/>
              </a:spcAft>
              <a:buFont typeface="Wingdings" pitchFamily="2" charset="2"/>
              <a:buChar char="§"/>
            </a:pPr>
            <a:r>
              <a:rPr lang="el-GR" altLang="el-GR" i="1" dirty="0">
                <a:latin typeface="Calibri" pitchFamily="34" charset="0"/>
              </a:rPr>
              <a:t>Β κύκλος υποβολής έως αρχές Ιουλίου :        72 εκατ. € (60% του Π/Υ)</a:t>
            </a:r>
          </a:p>
        </p:txBody>
      </p:sp>
    </p:spTree>
  </p:cSld>
  <p:clrMapOvr>
    <a:masterClrMapping/>
  </p:clrMapOvr>
  <p:transition spd="med">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5 - Θέση αριθμού διαφάνειας"/>
          <p:cNvSpPr>
            <a:spLocks noGrp="1"/>
          </p:cNvSpPr>
          <p:nvPr>
            <p:ph type="sldNum" sz="quarter" idx="12"/>
          </p:nvPr>
        </p:nvSpPr>
        <p:spPr/>
        <p:txBody>
          <a:bodyPr/>
          <a:lstStyle/>
          <a:p>
            <a:pPr>
              <a:defRPr/>
            </a:pPr>
            <a:fld id="{1B5CB89B-2A63-4D5E-9B52-73207F38028E}" type="slidenum">
              <a:rPr lang="el-GR"/>
              <a:pPr>
                <a:defRPr/>
              </a:pPr>
              <a:t>49</a:t>
            </a:fld>
            <a:endParaRPr lang="el-GR"/>
          </a:p>
        </p:txBody>
      </p:sp>
      <p:pic>
        <p:nvPicPr>
          <p:cNvPr id="116738" name="2 - Εικόνα" descr="Slide 2.png"/>
          <p:cNvPicPr>
            <a:picLocks noChangeAspect="1"/>
          </p:cNvPicPr>
          <p:nvPr/>
        </p:nvPicPr>
        <p:blipFill>
          <a:blip r:embed="rId2"/>
          <a:srcRect/>
          <a:stretch>
            <a:fillRect/>
          </a:stretch>
        </p:blipFill>
        <p:spPr bwMode="auto">
          <a:xfrm>
            <a:off x="0" y="0"/>
            <a:ext cx="9144000" cy="5715000"/>
          </a:xfrm>
          <a:prstGeom prst="rect">
            <a:avLst/>
          </a:prstGeom>
          <a:noFill/>
          <a:ln w="9525">
            <a:noFill/>
            <a:miter lim="800000"/>
            <a:headEnd/>
            <a:tailEnd/>
          </a:ln>
        </p:spPr>
      </p:pic>
      <p:pic>
        <p:nvPicPr>
          <p:cNvPr id="116739" name="3 - Εικόνα" descr="logos.png"/>
          <p:cNvPicPr>
            <a:picLocks noChangeAspect="1"/>
          </p:cNvPicPr>
          <p:nvPr/>
        </p:nvPicPr>
        <p:blipFill>
          <a:blip r:embed="rId3"/>
          <a:srcRect/>
          <a:stretch>
            <a:fillRect/>
          </a:stretch>
        </p:blipFill>
        <p:spPr bwMode="auto">
          <a:xfrm>
            <a:off x="3276600" y="5089525"/>
            <a:ext cx="2590800" cy="492125"/>
          </a:xfrm>
          <a:prstGeom prst="rect">
            <a:avLst/>
          </a:prstGeom>
          <a:noFill/>
          <a:ln w="9525">
            <a:noFill/>
            <a:miter lim="800000"/>
            <a:headEnd/>
            <a:tailEnd/>
          </a:ln>
        </p:spPr>
      </p:pic>
      <p:pic>
        <p:nvPicPr>
          <p:cNvPr id="116740" name="4 - Εικόνα" descr="Header.png"/>
          <p:cNvPicPr>
            <a:picLocks noChangeAspect="1"/>
          </p:cNvPicPr>
          <p:nvPr/>
        </p:nvPicPr>
        <p:blipFill>
          <a:blip r:embed="rId4"/>
          <a:srcRect/>
          <a:stretch>
            <a:fillRect/>
          </a:stretch>
        </p:blipFill>
        <p:spPr bwMode="auto">
          <a:xfrm>
            <a:off x="1692275" y="20638"/>
            <a:ext cx="5832475" cy="860425"/>
          </a:xfrm>
          <a:prstGeom prst="rect">
            <a:avLst/>
          </a:prstGeom>
          <a:noFill/>
          <a:ln w="9525">
            <a:noFill/>
            <a:miter lim="800000"/>
            <a:headEnd/>
            <a:tailEnd/>
          </a:ln>
        </p:spPr>
      </p:pic>
      <p:pic>
        <p:nvPicPr>
          <p:cNvPr id="116742" name="3 - Εικόνα" descr="facebook.png"/>
          <p:cNvPicPr>
            <a:picLocks noChangeAspect="1"/>
          </p:cNvPicPr>
          <p:nvPr/>
        </p:nvPicPr>
        <p:blipFill>
          <a:blip r:embed="rId5"/>
          <a:srcRect/>
          <a:stretch>
            <a:fillRect/>
          </a:stretch>
        </p:blipFill>
        <p:spPr bwMode="auto">
          <a:xfrm>
            <a:off x="611188" y="2857500"/>
            <a:ext cx="215900" cy="261938"/>
          </a:xfrm>
          <a:prstGeom prst="rect">
            <a:avLst/>
          </a:prstGeom>
          <a:noFill/>
          <a:ln w="9525">
            <a:noFill/>
            <a:miter lim="800000"/>
            <a:headEnd/>
            <a:tailEnd/>
          </a:ln>
        </p:spPr>
      </p:pic>
      <p:pic>
        <p:nvPicPr>
          <p:cNvPr id="116743" name="9 - Εικόνα" descr="twitter.png"/>
          <p:cNvPicPr>
            <a:picLocks noChangeAspect="1"/>
          </p:cNvPicPr>
          <p:nvPr/>
        </p:nvPicPr>
        <p:blipFill>
          <a:blip r:embed="rId6"/>
          <a:srcRect/>
          <a:stretch>
            <a:fillRect/>
          </a:stretch>
        </p:blipFill>
        <p:spPr bwMode="auto">
          <a:xfrm>
            <a:off x="611188" y="3448050"/>
            <a:ext cx="215900" cy="273050"/>
          </a:xfrm>
          <a:prstGeom prst="rect">
            <a:avLst/>
          </a:prstGeom>
          <a:noFill/>
          <a:ln w="9525">
            <a:noFill/>
            <a:miter lim="800000"/>
            <a:headEnd/>
            <a:tailEnd/>
          </a:ln>
        </p:spPr>
      </p:pic>
      <p:pic>
        <p:nvPicPr>
          <p:cNvPr id="116744" name="10 - Εικόνα" descr="linkedin.png"/>
          <p:cNvPicPr>
            <a:picLocks noChangeAspect="1"/>
          </p:cNvPicPr>
          <p:nvPr/>
        </p:nvPicPr>
        <p:blipFill>
          <a:blip r:embed="rId7"/>
          <a:srcRect/>
          <a:stretch>
            <a:fillRect/>
          </a:stretch>
        </p:blipFill>
        <p:spPr bwMode="auto">
          <a:xfrm>
            <a:off x="611188" y="3937000"/>
            <a:ext cx="215900" cy="274638"/>
          </a:xfrm>
          <a:prstGeom prst="rect">
            <a:avLst/>
          </a:prstGeom>
          <a:noFill/>
          <a:ln w="9525">
            <a:noFill/>
            <a:miter lim="800000"/>
            <a:headEnd/>
            <a:tailEnd/>
          </a:ln>
        </p:spPr>
      </p:pic>
      <p:sp>
        <p:nvSpPr>
          <p:cNvPr id="116745" name="Rectangle 13"/>
          <p:cNvSpPr>
            <a:spLocks noChangeArrowheads="1"/>
          </p:cNvSpPr>
          <p:nvPr/>
        </p:nvSpPr>
        <p:spPr bwMode="auto">
          <a:xfrm>
            <a:off x="1006674" y="2719973"/>
            <a:ext cx="6661670" cy="3093154"/>
          </a:xfrm>
          <a:prstGeom prst="rect">
            <a:avLst/>
          </a:prstGeom>
          <a:noFill/>
          <a:ln w="9525">
            <a:noFill/>
            <a:miter lim="800000"/>
            <a:headEnd/>
            <a:tailEnd/>
          </a:ln>
        </p:spPr>
        <p:txBody>
          <a:bodyPr wrap="square">
            <a:spAutoFit/>
          </a:bodyPr>
          <a:lstStyle/>
          <a:p>
            <a:pPr lvl="1">
              <a:lnSpc>
                <a:spcPts val="1800"/>
              </a:lnSpc>
            </a:pPr>
            <a:r>
              <a:rPr lang="en-US" altLang="el-GR" dirty="0">
                <a:solidFill>
                  <a:srgbClr val="003399"/>
                </a:solidFill>
              </a:rPr>
              <a:t>Facebook:</a:t>
            </a:r>
            <a:r>
              <a:rPr lang="el-GR" altLang="el-GR" dirty="0">
                <a:solidFill>
                  <a:srgbClr val="003399"/>
                </a:solidFill>
              </a:rPr>
              <a:t> </a:t>
            </a:r>
            <a:r>
              <a:rPr lang="en-GB" altLang="el-GR" dirty="0">
                <a:solidFill>
                  <a:srgbClr val="003399"/>
                </a:solidFill>
                <a:hlinkClick r:id="rId8" tooltip="http://www.facebook.com/antagonistikotita"/>
              </a:rPr>
              <a:t>http://www.facebook.com/antagonistikotita</a:t>
            </a:r>
            <a:r>
              <a:rPr lang="en-GB" altLang="el-GR" dirty="0">
                <a:solidFill>
                  <a:srgbClr val="003399"/>
                </a:solidFill>
              </a:rPr>
              <a:t/>
            </a:r>
            <a:br>
              <a:rPr lang="en-GB" altLang="el-GR" dirty="0">
                <a:solidFill>
                  <a:srgbClr val="003399"/>
                </a:solidFill>
              </a:rPr>
            </a:br>
            <a:endParaRPr lang="el-GR" altLang="el-GR" dirty="0">
              <a:solidFill>
                <a:srgbClr val="003399"/>
              </a:solidFill>
            </a:endParaRPr>
          </a:p>
          <a:p>
            <a:pPr lvl="1">
              <a:lnSpc>
                <a:spcPts val="1800"/>
              </a:lnSpc>
            </a:pPr>
            <a:r>
              <a:rPr lang="en-US" altLang="el-GR" dirty="0">
                <a:solidFill>
                  <a:srgbClr val="003399"/>
                </a:solidFill>
              </a:rPr>
              <a:t> Twitter</a:t>
            </a:r>
            <a:r>
              <a:rPr lang="en-GB" altLang="el-GR" dirty="0">
                <a:solidFill>
                  <a:srgbClr val="003399"/>
                </a:solidFill>
              </a:rPr>
              <a:t>:    </a:t>
            </a:r>
            <a:r>
              <a:rPr lang="en-GB" altLang="el-GR" dirty="0">
                <a:solidFill>
                  <a:srgbClr val="003399"/>
                </a:solidFill>
                <a:hlinkClick r:id="rId9" tooltip="http://twitter.com/epan_ii"/>
              </a:rPr>
              <a:t>http://twitter.com/epan_ii</a:t>
            </a:r>
            <a:r>
              <a:rPr lang="en-GB" altLang="el-GR" dirty="0">
                <a:solidFill>
                  <a:srgbClr val="003399"/>
                </a:solidFill>
              </a:rPr>
              <a:t/>
            </a:r>
            <a:br>
              <a:rPr lang="en-GB" altLang="el-GR" dirty="0">
                <a:solidFill>
                  <a:srgbClr val="003399"/>
                </a:solidFill>
              </a:rPr>
            </a:br>
            <a:endParaRPr lang="el-GR" altLang="el-GR" dirty="0">
              <a:solidFill>
                <a:srgbClr val="003399"/>
              </a:solidFill>
            </a:endParaRPr>
          </a:p>
          <a:p>
            <a:pPr lvl="1">
              <a:lnSpc>
                <a:spcPts val="1800"/>
              </a:lnSpc>
            </a:pPr>
            <a:r>
              <a:rPr lang="de-DE" altLang="el-GR" dirty="0">
                <a:solidFill>
                  <a:srgbClr val="003399"/>
                </a:solidFill>
              </a:rPr>
              <a:t> Linkedin:  </a:t>
            </a:r>
            <a:r>
              <a:rPr lang="de-DE" altLang="el-GR" dirty="0">
                <a:solidFill>
                  <a:srgbClr val="003399"/>
                </a:solidFill>
                <a:hlinkClick r:id="rId10" tooltip="http://www.linkedin.com/groups?gid=5063337"/>
              </a:rPr>
              <a:t>http://www.linkedin.com/groups?gid=5063337</a:t>
            </a:r>
            <a:endParaRPr lang="de-DE" altLang="el-GR" dirty="0">
              <a:solidFill>
                <a:srgbClr val="003399"/>
              </a:solidFill>
            </a:endParaRPr>
          </a:p>
          <a:p>
            <a:pPr lvl="1">
              <a:lnSpc>
                <a:spcPts val="1800"/>
              </a:lnSpc>
            </a:pPr>
            <a:endParaRPr lang="en-US" altLang="el-GR" dirty="0">
              <a:solidFill>
                <a:srgbClr val="003399"/>
              </a:solidFill>
            </a:endParaRPr>
          </a:p>
          <a:p>
            <a:pPr lvl="1">
              <a:lnSpc>
                <a:spcPts val="1800"/>
              </a:lnSpc>
            </a:pPr>
            <a:r>
              <a:rPr lang="en-US" altLang="el-GR" dirty="0">
                <a:solidFill>
                  <a:srgbClr val="003399"/>
                </a:solidFill>
              </a:rPr>
              <a:t> Site:         </a:t>
            </a:r>
            <a:r>
              <a:rPr lang="en-US" altLang="el-GR" dirty="0">
                <a:solidFill>
                  <a:srgbClr val="003399"/>
                </a:solidFill>
                <a:hlinkClick r:id="rId11"/>
              </a:rPr>
              <a:t>http://</a:t>
            </a:r>
            <a:r>
              <a:rPr lang="en-US" altLang="el-GR" dirty="0" smtClean="0">
                <a:solidFill>
                  <a:srgbClr val="003399"/>
                </a:solidFill>
                <a:hlinkClick r:id="rId11"/>
              </a:rPr>
              <a:t>www.antagonistikotita.gr</a:t>
            </a:r>
            <a:endParaRPr lang="el-GR" altLang="el-GR" dirty="0" smtClean="0">
              <a:solidFill>
                <a:srgbClr val="003399"/>
              </a:solidFill>
            </a:endParaRPr>
          </a:p>
          <a:p>
            <a:pPr lvl="1"/>
            <a:endParaRPr lang="el-GR" altLang="el-GR" dirty="0" smtClean="0">
              <a:solidFill>
                <a:srgbClr val="003399"/>
              </a:solidFill>
            </a:endParaRPr>
          </a:p>
          <a:p>
            <a:pPr lvl="1"/>
            <a:r>
              <a:rPr lang="el-GR" altLang="el-GR" b="1" dirty="0" smtClean="0">
                <a:solidFill>
                  <a:srgbClr val="003399"/>
                </a:solidFill>
                <a:hlinkClick r:id="rId12"/>
              </a:rPr>
              <a:t>infoepan@mou.gr</a:t>
            </a:r>
            <a:r>
              <a:rPr lang="el-GR" altLang="el-GR" dirty="0" smtClean="0">
                <a:solidFill>
                  <a:srgbClr val="003399"/>
                </a:solidFill>
              </a:rPr>
              <a:t>   /  γραμμή </a:t>
            </a:r>
            <a:r>
              <a:rPr lang="el-GR" altLang="el-GR" dirty="0">
                <a:solidFill>
                  <a:srgbClr val="003399"/>
                </a:solidFill>
              </a:rPr>
              <a:t>επικοινωνίας: </a:t>
            </a:r>
            <a:r>
              <a:rPr lang="el-GR" altLang="el-GR" b="1" dirty="0">
                <a:solidFill>
                  <a:srgbClr val="003399"/>
                </a:solidFill>
              </a:rPr>
              <a:t>801 1136 300</a:t>
            </a:r>
          </a:p>
          <a:p>
            <a:pPr lvl="1"/>
            <a:endParaRPr lang="el-GR" altLang="el-GR" dirty="0">
              <a:solidFill>
                <a:srgbClr val="003399"/>
              </a:solidFill>
            </a:endParaRPr>
          </a:p>
          <a:p>
            <a:pPr lvl="1"/>
            <a:r>
              <a:rPr lang="el-GR" altLang="el-GR" dirty="0" smtClean="0">
                <a:solidFill>
                  <a:srgbClr val="003399"/>
                </a:solidFill>
              </a:rPr>
              <a:t>.</a:t>
            </a:r>
            <a:endParaRPr lang="el-GR" altLang="el-GR" dirty="0">
              <a:solidFill>
                <a:srgbClr val="003399"/>
              </a:solidFill>
            </a:endParaRPr>
          </a:p>
          <a:p>
            <a:pPr lvl="1"/>
            <a:endParaRPr lang="en-US" altLang="el-GR" dirty="0">
              <a:solidFill>
                <a:srgbClr val="003399"/>
              </a:solidFill>
            </a:endParaRPr>
          </a:p>
        </p:txBody>
      </p:sp>
      <p:sp>
        <p:nvSpPr>
          <p:cNvPr id="116746" name="Title 1"/>
          <p:cNvSpPr>
            <a:spLocks/>
          </p:cNvSpPr>
          <p:nvPr/>
        </p:nvSpPr>
        <p:spPr bwMode="auto">
          <a:xfrm>
            <a:off x="539750" y="841375"/>
            <a:ext cx="7848600" cy="1296988"/>
          </a:xfrm>
          <a:prstGeom prst="rect">
            <a:avLst/>
          </a:prstGeom>
          <a:noFill/>
          <a:ln w="9525">
            <a:noFill/>
            <a:miter lim="800000"/>
            <a:headEnd/>
            <a:tailEnd/>
          </a:ln>
        </p:spPr>
        <p:txBody>
          <a:bodyPr lIns="0" tIns="0" rIns="0" bIns="0"/>
          <a:lstStyle/>
          <a:p>
            <a:pPr algn="ctr">
              <a:lnSpc>
                <a:spcPct val="120000"/>
              </a:lnSpc>
            </a:pPr>
            <a:r>
              <a:rPr lang="el-GR" altLang="el-GR" b="1" dirty="0">
                <a:solidFill>
                  <a:srgbClr val="003399"/>
                </a:solidFill>
                <a:latin typeface="Calibri" pitchFamily="34" charset="0"/>
                <a:cs typeface="Arial" charset="0"/>
              </a:rPr>
              <a:t>Ειδική Υπηρεσία Διαχείρισης </a:t>
            </a:r>
          </a:p>
          <a:p>
            <a:pPr algn="ctr">
              <a:lnSpc>
                <a:spcPct val="120000"/>
              </a:lnSpc>
            </a:pPr>
            <a:r>
              <a:rPr lang="el-GR" altLang="el-GR" b="1" dirty="0">
                <a:solidFill>
                  <a:srgbClr val="003399"/>
                </a:solidFill>
                <a:latin typeface="Calibri" pitchFamily="34" charset="0"/>
                <a:cs typeface="Arial" charset="0"/>
              </a:rPr>
              <a:t>Επιχειρησιακού Προγράμματος</a:t>
            </a:r>
          </a:p>
          <a:p>
            <a:pPr algn="ctr">
              <a:lnSpc>
                <a:spcPct val="120000"/>
              </a:lnSpc>
            </a:pPr>
            <a:r>
              <a:rPr lang="el-GR" altLang="el-GR" b="1" dirty="0">
                <a:solidFill>
                  <a:srgbClr val="003399"/>
                </a:solidFill>
                <a:latin typeface="Calibri" pitchFamily="34" charset="0"/>
                <a:cs typeface="Arial" charset="0"/>
              </a:rPr>
              <a:t>«Ανταγωνιστικότητα</a:t>
            </a:r>
            <a:r>
              <a:rPr lang="en-US" altLang="el-GR" b="1" dirty="0">
                <a:solidFill>
                  <a:srgbClr val="003399"/>
                </a:solidFill>
                <a:latin typeface="Calibri" pitchFamily="34" charset="0"/>
                <a:cs typeface="Arial" charset="0"/>
              </a:rPr>
              <a:t>, </a:t>
            </a:r>
            <a:r>
              <a:rPr lang="el-GR" altLang="el-GR" b="1" dirty="0">
                <a:solidFill>
                  <a:srgbClr val="003399"/>
                </a:solidFill>
                <a:latin typeface="Calibri" pitchFamily="34" charset="0"/>
                <a:cs typeface="Arial" charset="0"/>
              </a:rPr>
              <a:t>Επιχειρηματικότητα</a:t>
            </a:r>
            <a:r>
              <a:rPr lang="en-US" altLang="el-GR" b="1" dirty="0">
                <a:solidFill>
                  <a:srgbClr val="003399"/>
                </a:solidFill>
                <a:latin typeface="Calibri" pitchFamily="34" charset="0"/>
                <a:cs typeface="Arial" charset="0"/>
              </a:rPr>
              <a:t> </a:t>
            </a:r>
            <a:r>
              <a:rPr lang="el-GR" altLang="el-GR" b="1" dirty="0">
                <a:solidFill>
                  <a:srgbClr val="003399"/>
                </a:solidFill>
                <a:latin typeface="Calibri" pitchFamily="34" charset="0"/>
                <a:cs typeface="Arial" charset="0"/>
              </a:rPr>
              <a:t>και Καινοτομία» </a:t>
            </a:r>
          </a:p>
          <a:p>
            <a:pPr algn="ctr">
              <a:lnSpc>
                <a:spcPct val="120000"/>
              </a:lnSpc>
            </a:pPr>
            <a:r>
              <a:rPr lang="el-GR" altLang="el-GR" b="1" dirty="0">
                <a:solidFill>
                  <a:srgbClr val="003399"/>
                </a:solidFill>
                <a:latin typeface="Calibri" pitchFamily="34" charset="0"/>
                <a:cs typeface="Arial" charset="0"/>
              </a:rPr>
              <a:t>(ΕΥΔ </a:t>
            </a:r>
            <a:r>
              <a:rPr lang="el-GR" altLang="el-GR" b="1" dirty="0" err="1">
                <a:solidFill>
                  <a:srgbClr val="003399"/>
                </a:solidFill>
                <a:latin typeface="Calibri" pitchFamily="34" charset="0"/>
                <a:cs typeface="Arial" charset="0"/>
              </a:rPr>
              <a:t>ΕΠΑνΕΚ</a:t>
            </a:r>
            <a:r>
              <a:rPr lang="el-GR" altLang="el-GR" b="1" dirty="0">
                <a:solidFill>
                  <a:srgbClr val="003399"/>
                </a:solidFill>
                <a:latin typeface="Calibri" pitchFamily="34" charset="0"/>
                <a:cs typeface="Arial" charset="0"/>
              </a:rPr>
              <a:t>) 2014-2020</a:t>
            </a:r>
            <a:br>
              <a:rPr lang="el-GR" altLang="el-GR" b="1" dirty="0">
                <a:solidFill>
                  <a:srgbClr val="003399"/>
                </a:solidFill>
                <a:latin typeface="Calibri" pitchFamily="34" charset="0"/>
                <a:cs typeface="Arial" charset="0"/>
              </a:rPr>
            </a:br>
            <a:endParaRPr lang="el-GR" altLang="el-GR" sz="900" b="1" dirty="0">
              <a:solidFill>
                <a:srgbClr val="003399"/>
              </a:solidFill>
              <a:latin typeface="Calibri" pitchFamily="34" charset="0"/>
              <a:cs typeface="Arial" charset="0"/>
            </a:endParaRPr>
          </a:p>
          <a:p>
            <a:pPr algn="ctr">
              <a:lnSpc>
                <a:spcPct val="120000"/>
              </a:lnSpc>
            </a:pPr>
            <a:r>
              <a:rPr lang="el-GR" altLang="el-GR" b="1" dirty="0">
                <a:solidFill>
                  <a:srgbClr val="003399"/>
                </a:solidFill>
                <a:latin typeface="Calibri" pitchFamily="34" charset="0"/>
                <a:cs typeface="Arial" charset="0"/>
              </a:rPr>
              <a:t>ΑΓΓΕΛΙΚΗ ΦΕΤΣΗ, ΠΡΟΪΣΤΑΜΕΝΗ ΜΟΝΑΔΑΣ Α1</a:t>
            </a:r>
            <a:endParaRPr lang="el-GR" altLang="el-GR" dirty="0">
              <a:solidFill>
                <a:srgbClr val="0000FF"/>
              </a:solidFill>
              <a:latin typeface="Calibri" pitchFamily="34" charset="0"/>
              <a:cs typeface="Arial" charset="0"/>
            </a:endParaRPr>
          </a:p>
          <a:p>
            <a:pPr algn="ctr"/>
            <a:r>
              <a:rPr lang="el-GR" altLang="el-GR" dirty="0">
                <a:solidFill>
                  <a:srgbClr val="0000FF"/>
                </a:solidFill>
                <a:latin typeface="Calibri" pitchFamily="34" charset="0"/>
                <a:cs typeface="Arial" charset="0"/>
              </a:rPr>
              <a:t/>
            </a:r>
            <a:br>
              <a:rPr lang="el-GR" altLang="el-GR" dirty="0">
                <a:solidFill>
                  <a:srgbClr val="0000FF"/>
                </a:solidFill>
                <a:latin typeface="Calibri" pitchFamily="34" charset="0"/>
                <a:cs typeface="Arial" charset="0"/>
              </a:rPr>
            </a:br>
            <a:endParaRPr lang="en-US" altLang="el-GR" dirty="0">
              <a:solidFill>
                <a:srgbClr val="0000FF"/>
              </a:solidFill>
              <a:latin typeface="Calibri" pitchFamily="34" charset="0"/>
              <a:cs typeface="Arial" charset="0"/>
            </a:endParaRPr>
          </a:p>
        </p:txBody>
      </p:sp>
    </p:spTree>
  </p:cSld>
  <p:clrMapOvr>
    <a:masterClrMapping/>
  </p:clrMapOvr>
  <p:transition spd="med">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 Τίτλος"/>
          <p:cNvSpPr>
            <a:spLocks noGrp="1"/>
          </p:cNvSpPr>
          <p:nvPr>
            <p:ph type="ctrTitle"/>
          </p:nvPr>
        </p:nvSpPr>
        <p:spPr>
          <a:xfrm>
            <a:off x="685800" y="1774825"/>
            <a:ext cx="7772400" cy="1225550"/>
          </a:xfrm>
        </p:spPr>
        <p:txBody>
          <a:bodyPr/>
          <a:lstStyle/>
          <a:p>
            <a:pPr eaLnBrk="1" hangingPunct="1"/>
            <a:endParaRPr lang="el-GR" smtClean="0"/>
          </a:p>
        </p:txBody>
      </p:sp>
      <p:sp>
        <p:nvSpPr>
          <p:cNvPr id="3" name="2 - Υπότιτλος"/>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l-GR"/>
          </a:p>
        </p:txBody>
      </p:sp>
      <p:pic>
        <p:nvPicPr>
          <p:cNvPr id="18435" name="7 - Εικόνα" descr="Slide 2.png"/>
          <p:cNvPicPr>
            <a:picLocks noChangeAspect="1"/>
          </p:cNvPicPr>
          <p:nvPr/>
        </p:nvPicPr>
        <p:blipFill>
          <a:blip r:embed="rId2"/>
          <a:srcRect/>
          <a:stretch>
            <a:fillRect/>
          </a:stretch>
        </p:blipFill>
        <p:spPr bwMode="auto">
          <a:xfrm>
            <a:off x="0" y="0"/>
            <a:ext cx="9144000" cy="5715000"/>
          </a:xfrm>
          <a:prstGeom prst="rect">
            <a:avLst/>
          </a:prstGeom>
          <a:noFill/>
          <a:ln w="9525">
            <a:noFill/>
            <a:miter lim="800000"/>
            <a:headEnd/>
            <a:tailEnd/>
          </a:ln>
        </p:spPr>
      </p:pic>
      <p:pic>
        <p:nvPicPr>
          <p:cNvPr id="18436" name="8 - Εικόνα" descr="logos.png"/>
          <p:cNvPicPr>
            <a:picLocks noChangeAspect="1"/>
          </p:cNvPicPr>
          <p:nvPr/>
        </p:nvPicPr>
        <p:blipFill>
          <a:blip r:embed="rId3"/>
          <a:srcRect/>
          <a:stretch>
            <a:fillRect/>
          </a:stretch>
        </p:blipFill>
        <p:spPr bwMode="auto">
          <a:xfrm>
            <a:off x="3276600" y="5089525"/>
            <a:ext cx="2590800" cy="492125"/>
          </a:xfrm>
          <a:prstGeom prst="rect">
            <a:avLst/>
          </a:prstGeom>
          <a:noFill/>
          <a:ln w="9525">
            <a:noFill/>
            <a:miter lim="800000"/>
            <a:headEnd/>
            <a:tailEnd/>
          </a:ln>
        </p:spPr>
      </p:pic>
      <p:pic>
        <p:nvPicPr>
          <p:cNvPr id="18437" name="9 - Εικόνα" descr="Header.png"/>
          <p:cNvPicPr>
            <a:picLocks noChangeAspect="1"/>
          </p:cNvPicPr>
          <p:nvPr/>
        </p:nvPicPr>
        <p:blipFill>
          <a:blip r:embed="rId4"/>
          <a:srcRect/>
          <a:stretch>
            <a:fillRect/>
          </a:stretch>
        </p:blipFill>
        <p:spPr bwMode="auto">
          <a:xfrm>
            <a:off x="1692275" y="20638"/>
            <a:ext cx="5832475" cy="860425"/>
          </a:xfrm>
          <a:prstGeom prst="rect">
            <a:avLst/>
          </a:prstGeom>
          <a:noFill/>
          <a:ln w="9525">
            <a:noFill/>
            <a:miter lim="800000"/>
            <a:headEnd/>
            <a:tailEnd/>
          </a:ln>
        </p:spPr>
      </p:pic>
      <p:sp>
        <p:nvSpPr>
          <p:cNvPr id="12" name="1 - Τίτλος"/>
          <p:cNvSpPr txBox="1">
            <a:spLocks/>
          </p:cNvSpPr>
          <p:nvPr/>
        </p:nvSpPr>
        <p:spPr>
          <a:xfrm>
            <a:off x="71438" y="2209800"/>
            <a:ext cx="2555875" cy="1143000"/>
          </a:xfrm>
          <a:prstGeom prst="rect">
            <a:avLst/>
          </a:prstGeom>
        </p:spPr>
        <p:txBody>
          <a:bodyPr anchor="ctr"/>
          <a:lstStyle/>
          <a:p>
            <a:pPr fontAlgn="auto">
              <a:spcAft>
                <a:spcPts val="0"/>
              </a:spcAft>
              <a:defRPr/>
            </a:pPr>
            <a:r>
              <a:rPr lang="el-GR" sz="2800" b="1" i="1" dirty="0">
                <a:solidFill>
                  <a:srgbClr val="003399"/>
                </a:solidFill>
                <a:latin typeface="+mn-lt"/>
              </a:rPr>
              <a:t>Ποιος είναι </a:t>
            </a:r>
          </a:p>
          <a:p>
            <a:pPr fontAlgn="auto">
              <a:spcAft>
                <a:spcPts val="0"/>
              </a:spcAft>
              <a:defRPr/>
            </a:pPr>
            <a:r>
              <a:rPr lang="el-GR" sz="2800" b="1" i="1" dirty="0">
                <a:solidFill>
                  <a:srgbClr val="003399"/>
                </a:solidFill>
                <a:latin typeface="+mn-lt"/>
              </a:rPr>
              <a:t>ο στόχος του</a:t>
            </a:r>
            <a:r>
              <a:rPr lang="en-US" sz="2800" b="1" i="1" dirty="0">
                <a:solidFill>
                  <a:srgbClr val="003399"/>
                </a:solidFill>
                <a:latin typeface="+mn-lt"/>
              </a:rPr>
              <a:t> </a:t>
            </a:r>
            <a:r>
              <a:rPr lang="el-GR" sz="2800" b="1" i="1" dirty="0" err="1">
                <a:solidFill>
                  <a:srgbClr val="003399"/>
                </a:solidFill>
                <a:latin typeface="+mn-lt"/>
              </a:rPr>
              <a:t>ΕΠΑνΕΚ</a:t>
            </a:r>
            <a:r>
              <a:rPr lang="el-GR" sz="2800" b="1" i="1" dirty="0">
                <a:solidFill>
                  <a:srgbClr val="003399"/>
                </a:solidFill>
                <a:latin typeface="+mn-lt"/>
              </a:rPr>
              <a:t>;</a:t>
            </a:r>
            <a:endParaRPr lang="el-GR" sz="2800" i="1" dirty="0">
              <a:solidFill>
                <a:srgbClr val="003399"/>
              </a:solidFill>
              <a:latin typeface="+mj-lt"/>
              <a:ea typeface="+mj-ea"/>
              <a:cs typeface="+mj-cs"/>
            </a:endParaRPr>
          </a:p>
        </p:txBody>
      </p:sp>
      <p:sp>
        <p:nvSpPr>
          <p:cNvPr id="4" name="Rectangle 3"/>
          <p:cNvSpPr/>
          <p:nvPr/>
        </p:nvSpPr>
        <p:spPr>
          <a:xfrm>
            <a:off x="2643188" y="985838"/>
            <a:ext cx="5945187" cy="122713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l-GR"/>
          </a:p>
        </p:txBody>
      </p:sp>
      <p:sp>
        <p:nvSpPr>
          <p:cNvPr id="14" name="2 - Θέση περιεχομένου"/>
          <p:cNvSpPr txBox="1">
            <a:spLocks/>
          </p:cNvSpPr>
          <p:nvPr/>
        </p:nvSpPr>
        <p:spPr>
          <a:xfrm>
            <a:off x="2643188" y="985838"/>
            <a:ext cx="5945187" cy="3743325"/>
          </a:xfrm>
          <a:prstGeom prst="rect">
            <a:avLst/>
          </a:prstGeom>
        </p:spPr>
        <p:txBody>
          <a:bodyPr/>
          <a:lstStyle/>
          <a:p>
            <a:pPr marL="273050" indent="-273050"/>
            <a:r>
              <a:rPr lang="el-GR" b="1" i="1" dirty="0">
                <a:solidFill>
                  <a:srgbClr val="003399"/>
                </a:solidFill>
                <a:latin typeface="Calibri" pitchFamily="34" charset="0"/>
              </a:rPr>
              <a:t>	Η ενίσχυση της ανταγωνιστικότητας και της εξωστρέφειας των επιχειρήσεων, της μετάβασης στην ποιοτική επιχειρηματικότητα με αιχμή την καινοτομία και την αύξηση της εγχώριας προστιθέμενης αξίας.</a:t>
            </a:r>
          </a:p>
          <a:p>
            <a:pPr marL="273050" indent="-273050"/>
            <a:endParaRPr lang="el-GR" sz="900" dirty="0">
              <a:solidFill>
                <a:srgbClr val="003399"/>
              </a:solidFill>
              <a:latin typeface="Calibri" pitchFamily="34" charset="0"/>
            </a:endParaRPr>
          </a:p>
          <a:p>
            <a:pPr marL="273050" indent="-273050">
              <a:buFont typeface="Wingdings" pitchFamily="2" charset="2"/>
              <a:buChar char="ü"/>
            </a:pPr>
            <a:endParaRPr lang="en-US" b="1" dirty="0">
              <a:solidFill>
                <a:srgbClr val="003399"/>
              </a:solidFill>
              <a:latin typeface="Calibri" pitchFamily="34" charset="0"/>
            </a:endParaRPr>
          </a:p>
          <a:p>
            <a:pPr marL="273050" indent="-273050">
              <a:buFont typeface="Wingdings" pitchFamily="2" charset="2"/>
              <a:buChar char="ü"/>
            </a:pPr>
            <a:r>
              <a:rPr lang="el-GR" b="1" dirty="0">
                <a:solidFill>
                  <a:srgbClr val="003399"/>
                </a:solidFill>
                <a:latin typeface="Calibri" pitchFamily="34" charset="0"/>
              </a:rPr>
              <a:t>Στροφή στο νέο αναπτυξιακό υπόδειγμα</a:t>
            </a:r>
            <a:r>
              <a:rPr lang="el-GR" dirty="0">
                <a:solidFill>
                  <a:srgbClr val="003399"/>
                </a:solidFill>
                <a:latin typeface="Calibri" pitchFamily="34" charset="0"/>
              </a:rPr>
              <a:t>, </a:t>
            </a:r>
            <a:br>
              <a:rPr lang="el-GR" dirty="0">
                <a:solidFill>
                  <a:srgbClr val="003399"/>
                </a:solidFill>
                <a:latin typeface="Calibri" pitchFamily="34" charset="0"/>
              </a:rPr>
            </a:br>
            <a:r>
              <a:rPr lang="el-GR" dirty="0">
                <a:solidFill>
                  <a:srgbClr val="003399"/>
                </a:solidFill>
                <a:latin typeface="Calibri" pitchFamily="34" charset="0"/>
              </a:rPr>
              <a:t>που αναδεικνύει σε κεντρικό ρόλο παραγωγικούς, ανταγωνιστικούς και εξωστρεφείς τομείς της οικονομίας</a:t>
            </a:r>
            <a:r>
              <a:rPr lang="en-US" dirty="0">
                <a:solidFill>
                  <a:srgbClr val="003399"/>
                </a:solidFill>
                <a:latin typeface="Calibri" pitchFamily="34" charset="0"/>
              </a:rPr>
              <a:t>.</a:t>
            </a:r>
            <a:endParaRPr lang="el-GR" dirty="0">
              <a:solidFill>
                <a:srgbClr val="003399"/>
              </a:solidFill>
              <a:latin typeface="Calibri" pitchFamily="34" charset="0"/>
            </a:endParaRPr>
          </a:p>
          <a:p>
            <a:pPr marL="273050" indent="-273050">
              <a:buFont typeface="Wingdings" pitchFamily="2" charset="2"/>
              <a:buChar char="ü"/>
            </a:pPr>
            <a:endParaRPr lang="el-GR" sz="1000" dirty="0">
              <a:solidFill>
                <a:srgbClr val="003399"/>
              </a:solidFill>
              <a:latin typeface="Calibri" pitchFamily="34" charset="0"/>
            </a:endParaRPr>
          </a:p>
          <a:p>
            <a:pPr marL="273050" indent="-273050">
              <a:buFont typeface="Wingdings" pitchFamily="2" charset="2"/>
              <a:buChar char="ü"/>
            </a:pPr>
            <a:r>
              <a:rPr lang="el-GR" b="1" dirty="0">
                <a:solidFill>
                  <a:srgbClr val="003399"/>
                </a:solidFill>
                <a:latin typeface="Calibri" pitchFamily="34" charset="0"/>
              </a:rPr>
              <a:t>Υλοποίηση στρατηγικής «Έξυπνης Εξειδίκευσης» </a:t>
            </a:r>
            <a:r>
              <a:rPr lang="el-GR" dirty="0">
                <a:solidFill>
                  <a:srgbClr val="003399"/>
                </a:solidFill>
                <a:latin typeface="Calibri" pitchFamily="34" charset="0"/>
              </a:rPr>
              <a:t>με στόχο τη σύνδεση της έρευνας και της καινοτομίας με την επιχειρηματικότητα και την ενίσχυση των υφιστάμενων πλεονεκτημάτων της </a:t>
            </a:r>
            <a:r>
              <a:rPr lang="el-GR" dirty="0" smtClean="0">
                <a:solidFill>
                  <a:srgbClr val="003399"/>
                </a:solidFill>
                <a:latin typeface="Calibri" pitchFamily="34" charset="0"/>
              </a:rPr>
              <a:t>Ελλάδας και των Περιφερειών</a:t>
            </a:r>
            <a:r>
              <a:rPr lang="en-US" dirty="0" smtClean="0">
                <a:solidFill>
                  <a:srgbClr val="003399"/>
                </a:solidFill>
                <a:latin typeface="Calibri" pitchFamily="34" charset="0"/>
              </a:rPr>
              <a:t>.</a:t>
            </a:r>
            <a:endParaRPr lang="el-GR" sz="1600" dirty="0">
              <a:solidFill>
                <a:srgbClr val="003399"/>
              </a:solidFill>
              <a:latin typeface="Calibri" pitchFamily="34" charset="0"/>
            </a:endParaRPr>
          </a:p>
        </p:txBody>
      </p:sp>
    </p:spTree>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 Τίτλος"/>
          <p:cNvSpPr>
            <a:spLocks noGrp="1"/>
          </p:cNvSpPr>
          <p:nvPr>
            <p:ph type="ctrTitle"/>
          </p:nvPr>
        </p:nvSpPr>
        <p:spPr>
          <a:xfrm>
            <a:off x="685800" y="1774825"/>
            <a:ext cx="7772400" cy="1225550"/>
          </a:xfrm>
        </p:spPr>
        <p:txBody>
          <a:bodyPr/>
          <a:lstStyle/>
          <a:p>
            <a:pPr eaLnBrk="1" hangingPunct="1"/>
            <a:endParaRPr lang="el-GR" smtClean="0"/>
          </a:p>
        </p:txBody>
      </p:sp>
      <p:sp>
        <p:nvSpPr>
          <p:cNvPr id="3" name="2 - Υπότιτλος"/>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l-GR"/>
          </a:p>
        </p:txBody>
      </p:sp>
      <p:pic>
        <p:nvPicPr>
          <p:cNvPr id="20483" name="7 - Εικόνα" descr="Slide 2.png"/>
          <p:cNvPicPr>
            <a:picLocks noChangeAspect="1"/>
          </p:cNvPicPr>
          <p:nvPr/>
        </p:nvPicPr>
        <p:blipFill>
          <a:blip r:embed="rId2"/>
          <a:srcRect/>
          <a:stretch>
            <a:fillRect/>
          </a:stretch>
        </p:blipFill>
        <p:spPr bwMode="auto">
          <a:xfrm>
            <a:off x="0" y="0"/>
            <a:ext cx="9144000" cy="5715000"/>
          </a:xfrm>
          <a:prstGeom prst="rect">
            <a:avLst/>
          </a:prstGeom>
          <a:noFill/>
          <a:ln w="9525">
            <a:noFill/>
            <a:miter lim="800000"/>
            <a:headEnd/>
            <a:tailEnd/>
          </a:ln>
        </p:spPr>
      </p:pic>
      <p:pic>
        <p:nvPicPr>
          <p:cNvPr id="20484" name="8 - Εικόνα" descr="logos.png"/>
          <p:cNvPicPr>
            <a:picLocks noChangeAspect="1"/>
          </p:cNvPicPr>
          <p:nvPr/>
        </p:nvPicPr>
        <p:blipFill>
          <a:blip r:embed="rId3"/>
          <a:srcRect/>
          <a:stretch>
            <a:fillRect/>
          </a:stretch>
        </p:blipFill>
        <p:spPr bwMode="auto">
          <a:xfrm>
            <a:off x="3276600" y="5089525"/>
            <a:ext cx="2590800" cy="492125"/>
          </a:xfrm>
          <a:prstGeom prst="rect">
            <a:avLst/>
          </a:prstGeom>
          <a:noFill/>
          <a:ln w="9525">
            <a:noFill/>
            <a:miter lim="800000"/>
            <a:headEnd/>
            <a:tailEnd/>
          </a:ln>
        </p:spPr>
      </p:pic>
      <p:pic>
        <p:nvPicPr>
          <p:cNvPr id="20485" name="9 - Εικόνα" descr="Header.png"/>
          <p:cNvPicPr>
            <a:picLocks noChangeAspect="1"/>
          </p:cNvPicPr>
          <p:nvPr/>
        </p:nvPicPr>
        <p:blipFill>
          <a:blip r:embed="rId4"/>
          <a:srcRect/>
          <a:stretch>
            <a:fillRect/>
          </a:stretch>
        </p:blipFill>
        <p:spPr bwMode="auto">
          <a:xfrm>
            <a:off x="1692275" y="20638"/>
            <a:ext cx="5832475" cy="860425"/>
          </a:xfrm>
          <a:prstGeom prst="rect">
            <a:avLst/>
          </a:prstGeom>
          <a:noFill/>
          <a:ln w="9525">
            <a:noFill/>
            <a:miter lim="800000"/>
            <a:headEnd/>
            <a:tailEnd/>
          </a:ln>
        </p:spPr>
      </p:pic>
      <p:sp>
        <p:nvSpPr>
          <p:cNvPr id="12" name="1 - Τίτλος"/>
          <p:cNvSpPr txBox="1">
            <a:spLocks/>
          </p:cNvSpPr>
          <p:nvPr/>
        </p:nvSpPr>
        <p:spPr>
          <a:xfrm>
            <a:off x="71438" y="2209800"/>
            <a:ext cx="2124075" cy="1143000"/>
          </a:xfrm>
          <a:prstGeom prst="rect">
            <a:avLst/>
          </a:prstGeom>
        </p:spPr>
        <p:txBody>
          <a:bodyPr anchor="ctr"/>
          <a:lstStyle/>
          <a:p>
            <a:pPr fontAlgn="auto">
              <a:spcAft>
                <a:spcPts val="0"/>
              </a:spcAft>
              <a:defRPr/>
            </a:pPr>
            <a:endParaRPr lang="el-GR" sz="2800" i="1" dirty="0">
              <a:solidFill>
                <a:srgbClr val="003399"/>
              </a:solidFill>
              <a:latin typeface="+mj-lt"/>
              <a:ea typeface="+mj-ea"/>
              <a:cs typeface="+mj-cs"/>
            </a:endParaRPr>
          </a:p>
        </p:txBody>
      </p:sp>
      <p:sp>
        <p:nvSpPr>
          <p:cNvPr id="20487" name="2 - Θέση περιεχομένου"/>
          <p:cNvSpPr txBox="1">
            <a:spLocks/>
          </p:cNvSpPr>
          <p:nvPr/>
        </p:nvSpPr>
        <p:spPr bwMode="auto">
          <a:xfrm>
            <a:off x="2843213" y="1778000"/>
            <a:ext cx="5843587" cy="2768600"/>
          </a:xfrm>
          <a:prstGeom prst="rect">
            <a:avLst/>
          </a:prstGeom>
          <a:noFill/>
          <a:ln w="9525">
            <a:noFill/>
            <a:miter lim="800000"/>
            <a:headEnd/>
            <a:tailEnd/>
          </a:ln>
        </p:spPr>
        <p:txBody>
          <a:bodyPr/>
          <a:lstStyle/>
          <a:p>
            <a:endParaRPr lang="el-GR" sz="1900">
              <a:solidFill>
                <a:srgbClr val="003399"/>
              </a:solidFill>
              <a:latin typeface="Calibri" pitchFamily="34" charset="0"/>
            </a:endParaRPr>
          </a:p>
          <a:p>
            <a:endParaRPr lang="el-GR" altLang="el-GR" sz="2000">
              <a:latin typeface="Calibri" pitchFamily="34" charset="0"/>
            </a:endParaRPr>
          </a:p>
          <a:p>
            <a:endParaRPr lang="el-GR" sz="1900">
              <a:solidFill>
                <a:srgbClr val="003399"/>
              </a:solidFill>
              <a:latin typeface="Calibri" pitchFamily="34" charset="0"/>
            </a:endParaRPr>
          </a:p>
          <a:p>
            <a:endParaRPr lang="el-GR" sz="1900">
              <a:solidFill>
                <a:srgbClr val="003399"/>
              </a:solidFill>
              <a:latin typeface="Calibri" pitchFamily="34" charset="0"/>
            </a:endParaRPr>
          </a:p>
          <a:p>
            <a:endParaRPr lang="el-GR">
              <a:solidFill>
                <a:srgbClr val="003399"/>
              </a:solidFill>
              <a:latin typeface="Calibri" pitchFamily="34" charset="0"/>
            </a:endParaRPr>
          </a:p>
        </p:txBody>
      </p:sp>
      <p:sp>
        <p:nvSpPr>
          <p:cNvPr id="11" name="10 - Ορθογώνιο"/>
          <p:cNvSpPr/>
          <p:nvPr/>
        </p:nvSpPr>
        <p:spPr>
          <a:xfrm>
            <a:off x="3087641" y="1057300"/>
            <a:ext cx="6048375" cy="3416320"/>
          </a:xfrm>
          <a:prstGeom prst="rect">
            <a:avLst/>
          </a:prstGeom>
        </p:spPr>
        <p:txBody>
          <a:bodyPr>
            <a:spAutoFit/>
          </a:bodyPr>
          <a:lstStyle/>
          <a:p>
            <a:pPr marL="285750" indent="-285750" fontAlgn="auto">
              <a:spcBef>
                <a:spcPts val="0"/>
              </a:spcBef>
              <a:spcAft>
                <a:spcPts val="0"/>
              </a:spcAft>
              <a:buFont typeface="Wingdings" panose="05000000000000000000" pitchFamily="2" charset="2"/>
              <a:buChar char="ü"/>
              <a:defRPr/>
            </a:pPr>
            <a:r>
              <a:rPr lang="el-GR" b="1" dirty="0" smtClean="0">
                <a:solidFill>
                  <a:srgbClr val="003399"/>
                </a:solidFill>
                <a:latin typeface="+mn-lt"/>
                <a:cs typeface="Arial" charset="0"/>
              </a:rPr>
              <a:t>Στροφή σε δυναμικούς, εξωστρεφείς κλάδους και δραστηριότητες για την ενίσχυση και ανάπτυξη ανταγωνιστικών πλεονεκτημάτων για τη χώρα.</a:t>
            </a:r>
          </a:p>
          <a:p>
            <a:pPr marL="285750" indent="-285750" fontAlgn="auto">
              <a:spcBef>
                <a:spcPts val="0"/>
              </a:spcBef>
              <a:spcAft>
                <a:spcPts val="0"/>
              </a:spcAft>
              <a:buFont typeface="Wingdings" panose="05000000000000000000" pitchFamily="2" charset="2"/>
              <a:buChar char="ü"/>
              <a:defRPr/>
            </a:pPr>
            <a:endParaRPr lang="en-US" b="1" dirty="0">
              <a:solidFill>
                <a:srgbClr val="003399"/>
              </a:solidFill>
              <a:latin typeface="+mn-lt"/>
              <a:cs typeface="Arial" charset="0"/>
            </a:endParaRPr>
          </a:p>
          <a:p>
            <a:pPr marL="285750" indent="-285750" fontAlgn="auto">
              <a:spcBef>
                <a:spcPts val="0"/>
              </a:spcBef>
              <a:spcAft>
                <a:spcPts val="0"/>
              </a:spcAft>
              <a:buFont typeface="Wingdings" panose="05000000000000000000" pitchFamily="2" charset="2"/>
              <a:buChar char="ü"/>
              <a:defRPr/>
            </a:pPr>
            <a:r>
              <a:rPr lang="el-GR" b="1" dirty="0" smtClean="0">
                <a:solidFill>
                  <a:srgbClr val="003399"/>
                </a:solidFill>
                <a:latin typeface="+mn-lt"/>
                <a:cs typeface="Arial" charset="0"/>
              </a:rPr>
              <a:t>Βιώσιμες </a:t>
            </a:r>
            <a:r>
              <a:rPr lang="el-GR" b="1" dirty="0">
                <a:solidFill>
                  <a:srgbClr val="003399"/>
                </a:solidFill>
                <a:latin typeface="+mn-lt"/>
                <a:cs typeface="Arial" charset="0"/>
              </a:rPr>
              <a:t>θέσεις απασχόλησης</a:t>
            </a:r>
            <a:r>
              <a:rPr lang="el-GR" dirty="0">
                <a:solidFill>
                  <a:srgbClr val="003399"/>
                </a:solidFill>
                <a:latin typeface="+mn-lt"/>
                <a:cs typeface="Arial" charset="0"/>
              </a:rPr>
              <a:t>. </a:t>
            </a:r>
          </a:p>
          <a:p>
            <a:pPr marL="285750" indent="-285750" fontAlgn="auto">
              <a:spcBef>
                <a:spcPts val="0"/>
              </a:spcBef>
              <a:spcAft>
                <a:spcPts val="0"/>
              </a:spcAft>
              <a:buFont typeface="Wingdings" panose="05000000000000000000" pitchFamily="2" charset="2"/>
              <a:buChar char="ü"/>
              <a:defRPr/>
            </a:pPr>
            <a:endParaRPr lang="el-GR" dirty="0">
              <a:solidFill>
                <a:srgbClr val="003399"/>
              </a:solidFill>
              <a:latin typeface="+mn-lt"/>
              <a:cs typeface="Arial" charset="0"/>
            </a:endParaRPr>
          </a:p>
          <a:p>
            <a:pPr marL="285750" indent="-285750" fontAlgn="auto">
              <a:spcBef>
                <a:spcPts val="0"/>
              </a:spcBef>
              <a:spcAft>
                <a:spcPts val="0"/>
              </a:spcAft>
              <a:buFont typeface="Wingdings" panose="05000000000000000000" pitchFamily="2" charset="2"/>
              <a:buChar char="ü"/>
              <a:defRPr/>
            </a:pPr>
            <a:r>
              <a:rPr lang="el-GR" b="1" dirty="0">
                <a:solidFill>
                  <a:srgbClr val="003399"/>
                </a:solidFill>
                <a:latin typeface="+mn-lt"/>
                <a:cs typeface="Arial" charset="0"/>
              </a:rPr>
              <a:t>Νέα επιχειρηματικότητα </a:t>
            </a:r>
            <a:r>
              <a:rPr lang="el-GR" dirty="0">
                <a:solidFill>
                  <a:srgbClr val="003399"/>
                </a:solidFill>
                <a:latin typeface="+mn-lt"/>
                <a:cs typeface="Arial" charset="0"/>
              </a:rPr>
              <a:t>που βασίζεται σε δραστηριότητες </a:t>
            </a:r>
            <a:r>
              <a:rPr lang="el-GR" b="1" dirty="0">
                <a:solidFill>
                  <a:srgbClr val="003399"/>
                </a:solidFill>
                <a:latin typeface="+mn-lt"/>
                <a:cs typeface="Arial" charset="0"/>
              </a:rPr>
              <a:t>έντασης γνώσης</a:t>
            </a:r>
            <a:r>
              <a:rPr lang="en-US" dirty="0">
                <a:solidFill>
                  <a:srgbClr val="003399"/>
                </a:solidFill>
                <a:latin typeface="+mn-lt"/>
                <a:cs typeface="Arial" charset="0"/>
              </a:rPr>
              <a:t>.</a:t>
            </a:r>
            <a:r>
              <a:rPr lang="el-GR" dirty="0">
                <a:solidFill>
                  <a:srgbClr val="003399"/>
                </a:solidFill>
                <a:latin typeface="+mn-lt"/>
                <a:cs typeface="Arial" charset="0"/>
              </a:rPr>
              <a:t> </a:t>
            </a:r>
          </a:p>
          <a:p>
            <a:pPr marL="285750" indent="-285750" fontAlgn="auto">
              <a:spcBef>
                <a:spcPts val="0"/>
              </a:spcBef>
              <a:spcAft>
                <a:spcPts val="0"/>
              </a:spcAft>
              <a:buFont typeface="Wingdings" panose="05000000000000000000" pitchFamily="2" charset="2"/>
              <a:buChar char="ü"/>
              <a:defRPr/>
            </a:pPr>
            <a:endParaRPr lang="el-GR" dirty="0">
              <a:solidFill>
                <a:srgbClr val="003399"/>
              </a:solidFill>
              <a:latin typeface="+mn-lt"/>
              <a:cs typeface="Arial" charset="0"/>
            </a:endParaRPr>
          </a:p>
          <a:p>
            <a:pPr marL="285750" indent="-285750" fontAlgn="auto">
              <a:spcBef>
                <a:spcPts val="0"/>
              </a:spcBef>
              <a:spcAft>
                <a:spcPts val="0"/>
              </a:spcAft>
              <a:buFont typeface="Wingdings" panose="05000000000000000000" pitchFamily="2" charset="2"/>
              <a:buChar char="ü"/>
              <a:defRPr/>
            </a:pPr>
            <a:r>
              <a:rPr lang="el-GR" b="1" kern="0" dirty="0">
                <a:solidFill>
                  <a:srgbClr val="003399"/>
                </a:solidFill>
                <a:latin typeface="+mn-lt"/>
                <a:cs typeface="Arial" pitchFamily="34" charset="0"/>
              </a:rPr>
              <a:t>Ολοκληρωμένη προσέγγιση</a:t>
            </a:r>
            <a:r>
              <a:rPr lang="el-GR" kern="0" dirty="0">
                <a:solidFill>
                  <a:srgbClr val="003399"/>
                </a:solidFill>
                <a:latin typeface="+mn-lt"/>
                <a:cs typeface="Arial" pitchFamily="34" charset="0"/>
              </a:rPr>
              <a:t>, βασισμένη στη διαμόρφωση κατάλληλου επιχειρηματικού περιβάλλοντος («οικοσυστήματος»).</a:t>
            </a:r>
            <a:endParaRPr lang="en-US" dirty="0">
              <a:solidFill>
                <a:srgbClr val="003399"/>
              </a:solidFill>
              <a:latin typeface="+mn-lt"/>
              <a:cs typeface="Arial" pitchFamily="34" charset="0"/>
            </a:endParaRPr>
          </a:p>
        </p:txBody>
      </p:sp>
      <p:sp>
        <p:nvSpPr>
          <p:cNvPr id="20492" name="1 - Τίτλος"/>
          <p:cNvSpPr txBox="1">
            <a:spLocks/>
          </p:cNvSpPr>
          <p:nvPr/>
        </p:nvSpPr>
        <p:spPr bwMode="auto">
          <a:xfrm>
            <a:off x="215900" y="2209800"/>
            <a:ext cx="2627313" cy="1143000"/>
          </a:xfrm>
          <a:prstGeom prst="rect">
            <a:avLst/>
          </a:prstGeom>
          <a:noFill/>
          <a:ln w="9525">
            <a:noFill/>
            <a:miter lim="800000"/>
            <a:headEnd/>
            <a:tailEnd/>
          </a:ln>
        </p:spPr>
        <p:txBody>
          <a:bodyPr anchor="ctr"/>
          <a:lstStyle/>
          <a:p>
            <a:pPr eaLnBrk="0" hangingPunct="0"/>
            <a:r>
              <a:rPr lang="el-GR" sz="2800" b="1" i="1">
                <a:solidFill>
                  <a:srgbClr val="003399"/>
                </a:solidFill>
                <a:latin typeface="Calibri" pitchFamily="34" charset="0"/>
              </a:rPr>
              <a:t>Νέο Παραγωγικό Μοντέλο</a:t>
            </a:r>
          </a:p>
        </p:txBody>
      </p:sp>
    </p:spTree>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5 - Θέση αριθμού διαφάνειας"/>
          <p:cNvSpPr>
            <a:spLocks noGrp="1"/>
          </p:cNvSpPr>
          <p:nvPr>
            <p:ph type="sldNum" sz="quarter" idx="12"/>
          </p:nvPr>
        </p:nvSpPr>
        <p:spPr/>
        <p:txBody>
          <a:bodyPr/>
          <a:lstStyle/>
          <a:p>
            <a:pPr>
              <a:defRPr/>
            </a:pPr>
            <a:fld id="{630560D3-581E-461A-8506-0EC49E159701}" type="slidenum">
              <a:rPr lang="el-GR"/>
              <a:pPr>
                <a:defRPr/>
              </a:pPr>
              <a:t>7</a:t>
            </a:fld>
            <a:endParaRPr lang="el-GR"/>
          </a:p>
        </p:txBody>
      </p:sp>
      <p:pic>
        <p:nvPicPr>
          <p:cNvPr id="21506" name="14 - Εικόνα" descr="Slide 2.png"/>
          <p:cNvPicPr>
            <a:picLocks noChangeAspect="1"/>
          </p:cNvPicPr>
          <p:nvPr/>
        </p:nvPicPr>
        <p:blipFill>
          <a:blip r:embed="rId2"/>
          <a:srcRect/>
          <a:stretch>
            <a:fillRect/>
          </a:stretch>
        </p:blipFill>
        <p:spPr bwMode="auto">
          <a:xfrm>
            <a:off x="0" y="120650"/>
            <a:ext cx="9144000" cy="5715000"/>
          </a:xfrm>
          <a:prstGeom prst="rect">
            <a:avLst/>
          </a:prstGeom>
          <a:noFill/>
          <a:ln w="9525">
            <a:noFill/>
            <a:miter lim="800000"/>
            <a:headEnd/>
            <a:tailEnd/>
          </a:ln>
        </p:spPr>
      </p:pic>
      <p:pic>
        <p:nvPicPr>
          <p:cNvPr id="21507" name="15 - Εικόνα" descr="logos.png"/>
          <p:cNvPicPr>
            <a:picLocks noChangeAspect="1"/>
          </p:cNvPicPr>
          <p:nvPr/>
        </p:nvPicPr>
        <p:blipFill>
          <a:blip r:embed="rId3"/>
          <a:srcRect/>
          <a:stretch>
            <a:fillRect/>
          </a:stretch>
        </p:blipFill>
        <p:spPr bwMode="auto">
          <a:xfrm>
            <a:off x="3276600" y="5089525"/>
            <a:ext cx="2590800" cy="492125"/>
          </a:xfrm>
          <a:prstGeom prst="rect">
            <a:avLst/>
          </a:prstGeom>
          <a:noFill/>
          <a:ln w="9525">
            <a:noFill/>
            <a:miter lim="800000"/>
            <a:headEnd/>
            <a:tailEnd/>
          </a:ln>
        </p:spPr>
      </p:pic>
      <p:pic>
        <p:nvPicPr>
          <p:cNvPr id="21508" name="16 - Εικόνα" descr="Header.png"/>
          <p:cNvPicPr>
            <a:picLocks noChangeAspect="1"/>
          </p:cNvPicPr>
          <p:nvPr/>
        </p:nvPicPr>
        <p:blipFill>
          <a:blip r:embed="rId4"/>
          <a:srcRect/>
          <a:stretch>
            <a:fillRect/>
          </a:stretch>
        </p:blipFill>
        <p:spPr bwMode="auto">
          <a:xfrm>
            <a:off x="1692275" y="20638"/>
            <a:ext cx="5832475" cy="860425"/>
          </a:xfrm>
          <a:prstGeom prst="rect">
            <a:avLst/>
          </a:prstGeom>
          <a:noFill/>
          <a:ln w="9525">
            <a:noFill/>
            <a:miter lim="800000"/>
            <a:headEnd/>
            <a:tailEnd/>
          </a:ln>
        </p:spPr>
      </p:pic>
      <p:sp>
        <p:nvSpPr>
          <p:cNvPr id="21509" name="2 - Θέση περιεχομένου"/>
          <p:cNvSpPr txBox="1">
            <a:spLocks/>
          </p:cNvSpPr>
          <p:nvPr/>
        </p:nvSpPr>
        <p:spPr bwMode="auto">
          <a:xfrm>
            <a:off x="2843213" y="1489075"/>
            <a:ext cx="5843587" cy="3384550"/>
          </a:xfrm>
          <a:prstGeom prst="rect">
            <a:avLst/>
          </a:prstGeom>
          <a:noFill/>
          <a:ln w="9525">
            <a:noFill/>
            <a:miter lim="800000"/>
            <a:headEnd/>
            <a:tailEnd/>
          </a:ln>
        </p:spPr>
        <p:txBody>
          <a:bodyPr/>
          <a:lstStyle/>
          <a:p>
            <a:endParaRPr lang="el-GR" sz="1600">
              <a:solidFill>
                <a:srgbClr val="003399"/>
              </a:solidFill>
              <a:latin typeface="Calibri" pitchFamily="34" charset="0"/>
            </a:endParaRPr>
          </a:p>
        </p:txBody>
      </p:sp>
      <p:sp>
        <p:nvSpPr>
          <p:cNvPr id="9220" name="Rectangle 12"/>
          <p:cNvSpPr>
            <a:spLocks noChangeArrowheads="1"/>
          </p:cNvSpPr>
          <p:nvPr/>
        </p:nvSpPr>
        <p:spPr bwMode="auto">
          <a:xfrm>
            <a:off x="3419475" y="1044575"/>
            <a:ext cx="4679950" cy="420688"/>
          </a:xfrm>
          <a:prstGeom prst="rect">
            <a:avLst/>
          </a:prstGeom>
          <a:solidFill>
            <a:schemeClr val="bg1">
              <a:lumMod val="95000"/>
            </a:schemeClr>
          </a:solidFill>
          <a:ln w="19050">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l-GR" b="1" dirty="0">
                <a:solidFill>
                  <a:srgbClr val="C00000"/>
                </a:solidFill>
                <a:latin typeface="+mn-lt"/>
                <a:cs typeface="Arial" charset="0"/>
              </a:rPr>
              <a:t>Στρατηγική «Ευρώπη 2020»</a:t>
            </a:r>
            <a:endParaRPr lang="en-US" b="1" dirty="0">
              <a:solidFill>
                <a:srgbClr val="C00000"/>
              </a:solidFill>
              <a:latin typeface="+mn-lt"/>
              <a:cs typeface="Arial" charset="0"/>
            </a:endParaRPr>
          </a:p>
        </p:txBody>
      </p:sp>
      <p:sp>
        <p:nvSpPr>
          <p:cNvPr id="9221" name="Rectangle 16"/>
          <p:cNvSpPr>
            <a:spLocks noChangeArrowheads="1"/>
          </p:cNvSpPr>
          <p:nvPr/>
        </p:nvSpPr>
        <p:spPr bwMode="auto">
          <a:xfrm>
            <a:off x="3419475" y="2163763"/>
            <a:ext cx="4679950" cy="539750"/>
          </a:xfrm>
          <a:prstGeom prst="rect">
            <a:avLst/>
          </a:prstGeom>
          <a:solidFill>
            <a:schemeClr val="bg1">
              <a:lumMod val="95000"/>
            </a:schemeClr>
          </a:solidFill>
          <a:ln w="19050" algn="ctr">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l-GR" b="1" dirty="0">
                <a:solidFill>
                  <a:srgbClr val="C00000"/>
                </a:solidFill>
                <a:latin typeface="+mn-lt"/>
                <a:cs typeface="Arial" charset="0"/>
              </a:rPr>
              <a:t>Συστάσεις και θέσεις Ευρωπαϊκής </a:t>
            </a:r>
          </a:p>
          <a:p>
            <a:pPr algn="ctr" fontAlgn="auto">
              <a:spcBef>
                <a:spcPts val="0"/>
              </a:spcBef>
              <a:spcAft>
                <a:spcPts val="0"/>
              </a:spcAft>
              <a:defRPr/>
            </a:pPr>
            <a:r>
              <a:rPr lang="el-GR" b="1" dirty="0">
                <a:solidFill>
                  <a:srgbClr val="C00000"/>
                </a:solidFill>
                <a:latin typeface="+mn-lt"/>
                <a:cs typeface="Arial" charset="0"/>
              </a:rPr>
              <a:t>Επιτροπής για την Ελλάδα</a:t>
            </a:r>
            <a:endParaRPr lang="en-US" b="1" dirty="0">
              <a:solidFill>
                <a:srgbClr val="C00000"/>
              </a:solidFill>
              <a:latin typeface="+mn-lt"/>
              <a:cs typeface="Arial" charset="0"/>
            </a:endParaRPr>
          </a:p>
        </p:txBody>
      </p:sp>
      <p:sp>
        <p:nvSpPr>
          <p:cNvPr id="9222" name="Rectangle 17"/>
          <p:cNvSpPr>
            <a:spLocks noChangeArrowheads="1"/>
          </p:cNvSpPr>
          <p:nvPr/>
        </p:nvSpPr>
        <p:spPr bwMode="auto">
          <a:xfrm>
            <a:off x="3408363" y="1604963"/>
            <a:ext cx="4679950" cy="419100"/>
          </a:xfrm>
          <a:prstGeom prst="rect">
            <a:avLst/>
          </a:prstGeom>
          <a:solidFill>
            <a:schemeClr val="bg1">
              <a:lumMod val="95000"/>
            </a:schemeClr>
          </a:solidFill>
          <a:ln w="19050" algn="ctr">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l-GR" b="1" dirty="0">
                <a:solidFill>
                  <a:srgbClr val="C00000"/>
                </a:solidFill>
                <a:latin typeface="+mn-lt"/>
                <a:cs typeface="Arial" charset="0"/>
              </a:rPr>
              <a:t>Νέο  ΕΣΠΑ 2014-2020</a:t>
            </a:r>
            <a:endParaRPr lang="en-US" b="1" dirty="0">
              <a:solidFill>
                <a:srgbClr val="C00000"/>
              </a:solidFill>
              <a:latin typeface="+mn-lt"/>
              <a:cs typeface="Arial" charset="0"/>
            </a:endParaRPr>
          </a:p>
        </p:txBody>
      </p:sp>
      <p:sp>
        <p:nvSpPr>
          <p:cNvPr id="9224" name="Rectangle 19"/>
          <p:cNvSpPr>
            <a:spLocks noChangeArrowheads="1"/>
          </p:cNvSpPr>
          <p:nvPr/>
        </p:nvSpPr>
        <p:spPr bwMode="auto">
          <a:xfrm>
            <a:off x="3408363" y="2841625"/>
            <a:ext cx="4679950" cy="481013"/>
          </a:xfrm>
          <a:prstGeom prst="rect">
            <a:avLst/>
          </a:prstGeom>
          <a:solidFill>
            <a:schemeClr val="bg1">
              <a:lumMod val="95000"/>
            </a:schemeClr>
          </a:solidFill>
          <a:ln w="19050" algn="ctr">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l-GR" dirty="0">
                <a:solidFill>
                  <a:srgbClr val="C00000"/>
                </a:solidFill>
                <a:latin typeface="+mn-lt"/>
                <a:cs typeface="Arial" charset="0"/>
              </a:rPr>
              <a:t> </a:t>
            </a:r>
            <a:r>
              <a:rPr lang="el-GR" b="1" dirty="0">
                <a:solidFill>
                  <a:srgbClr val="C00000"/>
                </a:solidFill>
                <a:latin typeface="+mn-lt"/>
                <a:cs typeface="Arial" charset="0"/>
              </a:rPr>
              <a:t>Στρατηγική «Έξυπνης Εξειδίκευσης»</a:t>
            </a:r>
            <a:endParaRPr lang="en-US" b="1" dirty="0">
              <a:solidFill>
                <a:srgbClr val="C00000"/>
              </a:solidFill>
              <a:latin typeface="+mn-lt"/>
              <a:cs typeface="Arial" charset="0"/>
            </a:endParaRPr>
          </a:p>
        </p:txBody>
      </p:sp>
      <p:sp>
        <p:nvSpPr>
          <p:cNvPr id="9225" name="Rectangle 20"/>
          <p:cNvSpPr>
            <a:spLocks noChangeArrowheads="1"/>
          </p:cNvSpPr>
          <p:nvPr/>
        </p:nvSpPr>
        <p:spPr bwMode="auto">
          <a:xfrm>
            <a:off x="3392488" y="3460750"/>
            <a:ext cx="4679950" cy="601663"/>
          </a:xfrm>
          <a:prstGeom prst="rect">
            <a:avLst/>
          </a:prstGeom>
          <a:solidFill>
            <a:schemeClr val="bg1">
              <a:lumMod val="95000"/>
            </a:schemeClr>
          </a:solidFill>
          <a:ln w="19050" algn="ctr">
            <a:noFill/>
            <a:miter lim="800000"/>
            <a:headEnd/>
            <a:tailEnd/>
          </a:ln>
          <a:effectLst>
            <a:outerShdw blurRad="50800" dist="38100" dir="2700000" algn="tl" rotWithShape="0">
              <a:prstClr val="black">
                <a:alpha val="40000"/>
              </a:prstClr>
            </a:outerShdw>
          </a:effectLst>
        </p:spPr>
        <p:txBody>
          <a:bodyPr wrap="none" anchor="ctr"/>
          <a:lstStyle/>
          <a:p>
            <a:pPr algn="ctr">
              <a:defRPr/>
            </a:pPr>
            <a:r>
              <a:rPr lang="el-GR" sz="1700" b="1">
                <a:solidFill>
                  <a:srgbClr val="C00000"/>
                </a:solidFill>
                <a:latin typeface="Calibri" pitchFamily="34" charset="0"/>
                <a:cs typeface="Arial" charset="0"/>
              </a:rPr>
              <a:t>Εθνικές Μελέτες για την ανάπτυξη της χώρας</a:t>
            </a:r>
            <a:endParaRPr lang="en-US" sz="1700" b="1">
              <a:solidFill>
                <a:srgbClr val="C00000"/>
              </a:solidFill>
              <a:latin typeface="Calibri" pitchFamily="34" charset="0"/>
              <a:cs typeface="Arial" charset="0"/>
            </a:endParaRPr>
          </a:p>
        </p:txBody>
      </p:sp>
      <p:sp>
        <p:nvSpPr>
          <p:cNvPr id="9228" name="Title 1"/>
          <p:cNvSpPr>
            <a:spLocks/>
          </p:cNvSpPr>
          <p:nvPr/>
        </p:nvSpPr>
        <p:spPr bwMode="auto">
          <a:xfrm>
            <a:off x="323850" y="2497138"/>
            <a:ext cx="1871663" cy="366712"/>
          </a:xfrm>
          <a:prstGeom prst="rect">
            <a:avLst/>
          </a:prstGeom>
          <a:noFill/>
          <a:ln w="9525">
            <a:noFill/>
            <a:miter lim="800000"/>
            <a:headEnd/>
            <a:tailEnd/>
          </a:ln>
        </p:spPr>
        <p:txBody>
          <a:bodyPr lIns="0" tIns="0" rIns="0" bIns="0"/>
          <a:lstStyle/>
          <a:p>
            <a:pPr fontAlgn="auto">
              <a:spcBef>
                <a:spcPts val="0"/>
              </a:spcBef>
              <a:spcAft>
                <a:spcPts val="0"/>
              </a:spcAft>
              <a:defRPr/>
            </a:pPr>
            <a:r>
              <a:rPr lang="el-GR" sz="2800" b="1" dirty="0">
                <a:solidFill>
                  <a:srgbClr val="003399"/>
                </a:solidFill>
                <a:latin typeface="+mj-lt"/>
              </a:rPr>
              <a:t>Σχεδιασμός </a:t>
            </a:r>
            <a:r>
              <a:rPr lang="el-GR" sz="2800" b="1" dirty="0" err="1">
                <a:solidFill>
                  <a:srgbClr val="003399"/>
                </a:solidFill>
                <a:latin typeface="+mj-lt"/>
              </a:rPr>
              <a:t>ΕΠΑνΕΚ</a:t>
            </a:r>
            <a:r>
              <a:rPr lang="el-GR" sz="2800" b="1" dirty="0">
                <a:solidFill>
                  <a:srgbClr val="003399"/>
                </a:solidFill>
                <a:latin typeface="+mj-lt"/>
              </a:rPr>
              <a:t> 2014-2020</a:t>
            </a:r>
            <a:endParaRPr lang="en-US" sz="2800" b="1" dirty="0">
              <a:solidFill>
                <a:srgbClr val="003399"/>
              </a:solidFill>
              <a:latin typeface="+mj-lt"/>
            </a:endParaRPr>
          </a:p>
        </p:txBody>
      </p:sp>
      <p:sp>
        <p:nvSpPr>
          <p:cNvPr id="14" name="Rectangle 20"/>
          <p:cNvSpPr>
            <a:spLocks noChangeArrowheads="1"/>
          </p:cNvSpPr>
          <p:nvPr/>
        </p:nvSpPr>
        <p:spPr bwMode="auto">
          <a:xfrm>
            <a:off x="3408363" y="4200525"/>
            <a:ext cx="4679950" cy="817215"/>
          </a:xfrm>
          <a:prstGeom prst="rect">
            <a:avLst/>
          </a:prstGeom>
          <a:solidFill>
            <a:schemeClr val="bg1">
              <a:lumMod val="95000"/>
            </a:schemeClr>
          </a:solidFill>
          <a:ln w="19050" algn="ctr">
            <a:noFill/>
            <a:miter lim="800000"/>
            <a:headEnd/>
            <a:tailEnd/>
          </a:ln>
          <a:effectLst>
            <a:outerShdw blurRad="50800" dist="38100" dir="2700000" algn="tl" rotWithShape="0">
              <a:prstClr val="black">
                <a:alpha val="40000"/>
              </a:prstClr>
            </a:outerShdw>
          </a:effectLst>
        </p:spPr>
        <p:txBody>
          <a:bodyPr wrap="none" anchor="ctr"/>
          <a:lstStyle/>
          <a:p>
            <a:pPr algn="ctr">
              <a:defRPr/>
            </a:pPr>
            <a:r>
              <a:rPr lang="el-GR" sz="1700" b="1" dirty="0">
                <a:solidFill>
                  <a:srgbClr val="C00000"/>
                </a:solidFill>
                <a:latin typeface="Calibri" pitchFamily="34" charset="0"/>
                <a:cs typeface="Arial" charset="0"/>
              </a:rPr>
              <a:t>Διαβούλευση με κοινωνικές, επιστημονικές </a:t>
            </a:r>
          </a:p>
          <a:p>
            <a:pPr algn="ctr">
              <a:defRPr/>
            </a:pPr>
            <a:r>
              <a:rPr lang="el-GR" sz="1700" b="1" dirty="0">
                <a:solidFill>
                  <a:srgbClr val="C00000"/>
                </a:solidFill>
                <a:latin typeface="Calibri" pitchFamily="34" charset="0"/>
                <a:cs typeface="Arial" charset="0"/>
              </a:rPr>
              <a:t>και επαγγελματικές ομάδες ενδιαφέροντος</a:t>
            </a:r>
            <a:endParaRPr lang="en-US" sz="1700" b="1" dirty="0">
              <a:solidFill>
                <a:srgbClr val="C00000"/>
              </a:solidFill>
              <a:latin typeface="Calibri" pitchFamily="34" charset="0"/>
              <a:cs typeface="Arial" charset="0"/>
            </a:endParaRPr>
          </a:p>
        </p:txBody>
      </p:sp>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5 - Θέση αριθμού διαφάνειας"/>
          <p:cNvSpPr>
            <a:spLocks noGrp="1"/>
          </p:cNvSpPr>
          <p:nvPr>
            <p:ph type="sldNum" sz="quarter" idx="12"/>
          </p:nvPr>
        </p:nvSpPr>
        <p:spPr/>
        <p:txBody>
          <a:bodyPr/>
          <a:lstStyle/>
          <a:p>
            <a:pPr>
              <a:defRPr/>
            </a:pPr>
            <a:fld id="{62BE856A-7E00-46E8-83D1-0C29D196FABE}" type="slidenum">
              <a:rPr lang="el-GR"/>
              <a:pPr>
                <a:defRPr/>
              </a:pPr>
              <a:t>8</a:t>
            </a:fld>
            <a:endParaRPr lang="el-GR"/>
          </a:p>
        </p:txBody>
      </p:sp>
      <p:pic>
        <p:nvPicPr>
          <p:cNvPr id="22530" name="5 - Εικόνα" descr="Slide 2.png"/>
          <p:cNvPicPr>
            <a:picLocks noChangeAspect="1"/>
          </p:cNvPicPr>
          <p:nvPr/>
        </p:nvPicPr>
        <p:blipFill>
          <a:blip r:embed="rId2"/>
          <a:srcRect/>
          <a:stretch>
            <a:fillRect/>
          </a:stretch>
        </p:blipFill>
        <p:spPr bwMode="auto">
          <a:xfrm>
            <a:off x="0" y="0"/>
            <a:ext cx="9144000" cy="5715000"/>
          </a:xfrm>
          <a:prstGeom prst="rect">
            <a:avLst/>
          </a:prstGeom>
          <a:noFill/>
          <a:ln w="9525">
            <a:noFill/>
            <a:miter lim="800000"/>
            <a:headEnd/>
            <a:tailEnd/>
          </a:ln>
        </p:spPr>
      </p:pic>
      <p:pic>
        <p:nvPicPr>
          <p:cNvPr id="22531" name="6 - Εικόνα" descr="logos.png"/>
          <p:cNvPicPr>
            <a:picLocks noChangeAspect="1"/>
          </p:cNvPicPr>
          <p:nvPr/>
        </p:nvPicPr>
        <p:blipFill>
          <a:blip r:embed="rId3"/>
          <a:srcRect/>
          <a:stretch>
            <a:fillRect/>
          </a:stretch>
        </p:blipFill>
        <p:spPr bwMode="auto">
          <a:xfrm>
            <a:off x="3276600" y="5089525"/>
            <a:ext cx="2590800" cy="492125"/>
          </a:xfrm>
          <a:prstGeom prst="rect">
            <a:avLst/>
          </a:prstGeom>
          <a:noFill/>
          <a:ln w="9525">
            <a:noFill/>
            <a:miter lim="800000"/>
            <a:headEnd/>
            <a:tailEnd/>
          </a:ln>
        </p:spPr>
      </p:pic>
      <p:pic>
        <p:nvPicPr>
          <p:cNvPr id="22532" name="7 - Εικόνα" descr="Header.png"/>
          <p:cNvPicPr>
            <a:picLocks noChangeAspect="1"/>
          </p:cNvPicPr>
          <p:nvPr/>
        </p:nvPicPr>
        <p:blipFill>
          <a:blip r:embed="rId4"/>
          <a:srcRect/>
          <a:stretch>
            <a:fillRect/>
          </a:stretch>
        </p:blipFill>
        <p:spPr bwMode="auto">
          <a:xfrm>
            <a:off x="1692275" y="20638"/>
            <a:ext cx="5832475" cy="860425"/>
          </a:xfrm>
          <a:prstGeom prst="rect">
            <a:avLst/>
          </a:prstGeom>
          <a:noFill/>
          <a:ln w="9525">
            <a:noFill/>
            <a:miter lim="800000"/>
            <a:headEnd/>
            <a:tailEnd/>
          </a:ln>
        </p:spPr>
      </p:pic>
      <p:sp>
        <p:nvSpPr>
          <p:cNvPr id="22533" name="2 - Θέση περιεχομένου"/>
          <p:cNvSpPr txBox="1">
            <a:spLocks/>
          </p:cNvSpPr>
          <p:nvPr/>
        </p:nvSpPr>
        <p:spPr bwMode="auto">
          <a:xfrm>
            <a:off x="2843213" y="1489075"/>
            <a:ext cx="5843587" cy="3384550"/>
          </a:xfrm>
          <a:prstGeom prst="rect">
            <a:avLst/>
          </a:prstGeom>
          <a:noFill/>
          <a:ln w="9525">
            <a:noFill/>
            <a:miter lim="800000"/>
            <a:headEnd/>
            <a:tailEnd/>
          </a:ln>
        </p:spPr>
        <p:txBody>
          <a:bodyPr/>
          <a:lstStyle/>
          <a:p>
            <a:endParaRPr lang="el-GR" sz="1600">
              <a:solidFill>
                <a:srgbClr val="003399"/>
              </a:solidFill>
              <a:latin typeface="Calibri" pitchFamily="34" charset="0"/>
            </a:endParaRPr>
          </a:p>
        </p:txBody>
      </p:sp>
      <p:sp>
        <p:nvSpPr>
          <p:cNvPr id="8194" name="Rectangle 7"/>
          <p:cNvSpPr txBox="1">
            <a:spLocks noGrp="1" noChangeArrowheads="1"/>
          </p:cNvSpPr>
          <p:nvPr/>
        </p:nvSpPr>
        <p:spPr>
          <a:xfrm>
            <a:off x="3124200" y="5297488"/>
            <a:ext cx="2895600" cy="303212"/>
          </a:xfrm>
          <a:prstGeom prst="rect">
            <a:avLst/>
          </a:prstGeom>
          <a:noFill/>
        </p:spPr>
        <p:txBody>
          <a:bodyPr anchor="ctr"/>
          <a:lstStyle/>
          <a:p>
            <a:pPr algn="ctr" fontAlgn="auto">
              <a:spcBef>
                <a:spcPts val="0"/>
              </a:spcBef>
              <a:spcAft>
                <a:spcPts val="0"/>
              </a:spcAft>
              <a:defRPr/>
            </a:pPr>
            <a:fld id="{344B6922-CFAE-4CCC-8E9F-7B4489BC0818}" type="slidenum">
              <a:rPr lang="el-GR" altLang="el-GR" sz="1200">
                <a:solidFill>
                  <a:schemeClr val="tx1">
                    <a:tint val="75000"/>
                  </a:schemeClr>
                </a:solidFill>
                <a:latin typeface="+mn-lt"/>
              </a:rPr>
              <a:pPr algn="ctr" fontAlgn="auto">
                <a:spcBef>
                  <a:spcPts val="0"/>
                </a:spcBef>
                <a:spcAft>
                  <a:spcPts val="0"/>
                </a:spcAft>
                <a:defRPr/>
              </a:pPr>
              <a:t>8</a:t>
            </a:fld>
            <a:endParaRPr lang="el-GR" altLang="el-GR" sz="1200">
              <a:solidFill>
                <a:schemeClr val="tx1">
                  <a:tint val="75000"/>
                </a:schemeClr>
              </a:solidFill>
              <a:latin typeface="+mn-lt"/>
            </a:endParaRPr>
          </a:p>
        </p:txBody>
      </p:sp>
      <p:sp>
        <p:nvSpPr>
          <p:cNvPr id="2" name="Rectangle 1"/>
          <p:cNvSpPr/>
          <p:nvPr/>
        </p:nvSpPr>
        <p:spPr>
          <a:xfrm>
            <a:off x="2843213" y="1128713"/>
            <a:ext cx="6300787" cy="360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0" name="Rectangle 9"/>
          <p:cNvSpPr/>
          <p:nvPr/>
        </p:nvSpPr>
        <p:spPr>
          <a:xfrm>
            <a:off x="2843213" y="1633538"/>
            <a:ext cx="6300787" cy="7921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1" name="Rectangle 10"/>
          <p:cNvSpPr/>
          <p:nvPr/>
        </p:nvSpPr>
        <p:spPr>
          <a:xfrm>
            <a:off x="2843213" y="2570163"/>
            <a:ext cx="6300787" cy="561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2" name="Rectangle 11"/>
          <p:cNvSpPr/>
          <p:nvPr/>
        </p:nvSpPr>
        <p:spPr>
          <a:xfrm>
            <a:off x="2843213" y="3289300"/>
            <a:ext cx="6300787" cy="5635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3" name="Rectangle 12"/>
          <p:cNvSpPr/>
          <p:nvPr/>
        </p:nvSpPr>
        <p:spPr>
          <a:xfrm>
            <a:off x="2824163" y="4010025"/>
            <a:ext cx="6300787" cy="360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22540" name="Rectangle 4"/>
          <p:cNvSpPr>
            <a:spLocks noChangeArrowheads="1"/>
          </p:cNvSpPr>
          <p:nvPr/>
        </p:nvSpPr>
        <p:spPr bwMode="auto">
          <a:xfrm>
            <a:off x="2771775" y="409575"/>
            <a:ext cx="6192838" cy="4200525"/>
          </a:xfrm>
          <a:prstGeom prst="rect">
            <a:avLst/>
          </a:prstGeom>
          <a:noFill/>
          <a:ln w="9525">
            <a:noFill/>
            <a:miter lim="800000"/>
            <a:headEnd/>
            <a:tailEnd/>
          </a:ln>
        </p:spPr>
        <p:txBody>
          <a:bodyPr>
            <a:spAutoFit/>
          </a:bodyPr>
          <a:lstStyle/>
          <a:p>
            <a:pPr marL="342900" indent="-342900">
              <a:lnSpc>
                <a:spcPct val="150000"/>
              </a:lnSpc>
            </a:pPr>
            <a:endParaRPr lang="el-GR" altLang="el-GR" sz="1400">
              <a:solidFill>
                <a:srgbClr val="DCE6F2"/>
              </a:solidFill>
              <a:latin typeface="Calibri" pitchFamily="34" charset="0"/>
            </a:endParaRPr>
          </a:p>
          <a:p>
            <a:pPr marL="342900" indent="-342900">
              <a:lnSpc>
                <a:spcPct val="150000"/>
              </a:lnSpc>
            </a:pPr>
            <a:endParaRPr lang="el-GR" altLang="el-GR" sz="1600">
              <a:solidFill>
                <a:srgbClr val="DCE6F2"/>
              </a:solidFill>
              <a:latin typeface="Calibri" pitchFamily="34" charset="0"/>
            </a:endParaRPr>
          </a:p>
          <a:p>
            <a:pPr marL="342900" indent="-342900">
              <a:buFontTx/>
              <a:buChar char="•"/>
            </a:pPr>
            <a:r>
              <a:rPr lang="el-GR" altLang="el-GR" sz="1600">
                <a:solidFill>
                  <a:srgbClr val="DCE6F2"/>
                </a:solidFill>
                <a:latin typeface="Calibri" pitchFamily="34" charset="0"/>
              </a:rPr>
              <a:t>Περιφερειακά Επιχειρησιακά Προγράμματα.</a:t>
            </a:r>
          </a:p>
          <a:p>
            <a:pPr marL="342900" indent="-342900">
              <a:buFontTx/>
              <a:buChar char="•"/>
            </a:pPr>
            <a:endParaRPr lang="el-GR" altLang="el-GR" sz="1600">
              <a:solidFill>
                <a:srgbClr val="DCE6F2"/>
              </a:solidFill>
              <a:latin typeface="Calibri" pitchFamily="34" charset="0"/>
            </a:endParaRPr>
          </a:p>
          <a:p>
            <a:pPr marL="342900" indent="-342900">
              <a:buFontTx/>
              <a:buChar char="•"/>
            </a:pPr>
            <a:r>
              <a:rPr lang="el-GR" altLang="el-GR" sz="1600">
                <a:solidFill>
                  <a:srgbClr val="DCE6F2"/>
                </a:solidFill>
                <a:latin typeface="Calibri" pitchFamily="34" charset="0"/>
              </a:rPr>
              <a:t>Προγράμματα «Ανάπτυξη Ανθρώπινου Δυναμικού–Εκπαίδευση &amp; Δια βίου μάθηση (ΕΠΑΝΑΔ</a:t>
            </a:r>
            <a:r>
              <a:rPr lang="en-US" altLang="el-GR" sz="1600">
                <a:solidFill>
                  <a:srgbClr val="DCE6F2"/>
                </a:solidFill>
                <a:latin typeface="Calibri" pitchFamily="34" charset="0"/>
              </a:rPr>
              <a:t> </a:t>
            </a:r>
            <a:r>
              <a:rPr lang="el-GR" altLang="el-GR" sz="1600">
                <a:solidFill>
                  <a:srgbClr val="DCE6F2"/>
                </a:solidFill>
                <a:latin typeface="Calibri" pitchFamily="34" charset="0"/>
              </a:rPr>
              <a:t>ΕΔΒΜ)» και «Μεταρρύθμιση Δημοσίου Τομέα (ΕΠΜΔΤ). </a:t>
            </a:r>
          </a:p>
          <a:p>
            <a:pPr marL="342900" indent="-342900">
              <a:buFontTx/>
              <a:buChar char="•"/>
            </a:pPr>
            <a:endParaRPr lang="el-GR" altLang="el-GR" sz="1600">
              <a:solidFill>
                <a:srgbClr val="DCE6F2"/>
              </a:solidFill>
              <a:latin typeface="Calibri" pitchFamily="34" charset="0"/>
            </a:endParaRPr>
          </a:p>
          <a:p>
            <a:pPr marL="342900" indent="-342900">
              <a:buFontTx/>
              <a:buChar char="•"/>
            </a:pPr>
            <a:r>
              <a:rPr lang="el-GR" altLang="el-GR" sz="1600">
                <a:solidFill>
                  <a:srgbClr val="DCE6F2"/>
                </a:solidFill>
                <a:latin typeface="Calibri" pitchFamily="34" charset="0"/>
              </a:rPr>
              <a:t>Επιχειρησιακά Προγράμματα Αγροτική Ανάπτυξη (ΕΠΑΑ) και Θάλασσα &amp; Αλιεία (ΕΠΘΑ).</a:t>
            </a:r>
          </a:p>
          <a:p>
            <a:pPr marL="342900" indent="-342900">
              <a:buFontTx/>
              <a:buChar char="•"/>
            </a:pPr>
            <a:endParaRPr lang="el-GR" altLang="el-GR" sz="1600">
              <a:solidFill>
                <a:srgbClr val="DCE6F2"/>
              </a:solidFill>
              <a:latin typeface="Calibri" pitchFamily="34" charset="0"/>
            </a:endParaRPr>
          </a:p>
          <a:p>
            <a:pPr marL="342900" indent="-342900">
              <a:buFontTx/>
              <a:buChar char="•"/>
            </a:pPr>
            <a:r>
              <a:rPr lang="el-GR" altLang="el-GR" sz="1600">
                <a:solidFill>
                  <a:srgbClr val="DCE6F2"/>
                </a:solidFill>
                <a:latin typeface="Calibri" pitchFamily="34" charset="0"/>
              </a:rPr>
              <a:t>Επιχειρησιακό Πρόγραμμα «Υποδομές Μεταφορών, Περιβάλλον και Αειφόρος Ανάπτυξη».</a:t>
            </a:r>
          </a:p>
          <a:p>
            <a:pPr marL="342900" indent="-342900">
              <a:buFontTx/>
              <a:buChar char="•"/>
            </a:pPr>
            <a:endParaRPr lang="el-GR" altLang="el-GR" sz="1600">
              <a:solidFill>
                <a:srgbClr val="DCE6F2"/>
              </a:solidFill>
              <a:latin typeface="Calibri" pitchFamily="34" charset="0"/>
            </a:endParaRPr>
          </a:p>
          <a:p>
            <a:pPr marL="342900" indent="-342900">
              <a:buFontTx/>
              <a:buChar char="•"/>
            </a:pPr>
            <a:r>
              <a:rPr lang="el-GR" altLang="el-GR" sz="1600">
                <a:solidFill>
                  <a:srgbClr val="DCE6F2"/>
                </a:solidFill>
                <a:latin typeface="Calibri" pitchFamily="34" charset="0"/>
              </a:rPr>
              <a:t>Δράσεις προηγούμενης Προγραμματικής Περιόδου 2007-2013. </a:t>
            </a:r>
          </a:p>
          <a:p>
            <a:pPr marL="342900" indent="-342900"/>
            <a:endParaRPr lang="el-GR" altLang="el-GR" sz="1600">
              <a:solidFill>
                <a:srgbClr val="DCE6F2"/>
              </a:solidFill>
              <a:latin typeface="Calibri" pitchFamily="34" charset="0"/>
            </a:endParaRPr>
          </a:p>
        </p:txBody>
      </p:sp>
      <p:sp>
        <p:nvSpPr>
          <p:cNvPr id="22541" name="4 - TextBox"/>
          <p:cNvSpPr txBox="1">
            <a:spLocks noChangeArrowheads="1"/>
          </p:cNvSpPr>
          <p:nvPr/>
        </p:nvSpPr>
        <p:spPr bwMode="auto">
          <a:xfrm>
            <a:off x="107950" y="2209800"/>
            <a:ext cx="2663825" cy="1016000"/>
          </a:xfrm>
          <a:prstGeom prst="rect">
            <a:avLst/>
          </a:prstGeom>
          <a:noFill/>
          <a:ln w="9525">
            <a:noFill/>
            <a:miter lim="800000"/>
            <a:headEnd/>
            <a:tailEnd/>
          </a:ln>
        </p:spPr>
        <p:txBody>
          <a:bodyPr>
            <a:spAutoFit/>
          </a:bodyPr>
          <a:lstStyle/>
          <a:p>
            <a:r>
              <a:rPr lang="el-GR" altLang="el-GR" sz="2000" b="1">
                <a:solidFill>
                  <a:srgbClr val="003399"/>
                </a:solidFill>
                <a:latin typeface="Calibri" pitchFamily="34" charset="0"/>
              </a:rPr>
              <a:t>Συνέργειες και συμπληρωματικότητες του ΕΠΑνΕΚ 2014-2020</a:t>
            </a:r>
            <a:endParaRPr lang="el-GR" sz="2000" b="1">
              <a:solidFill>
                <a:srgbClr val="003399"/>
              </a:solidFill>
              <a:latin typeface="Calibri" pitchFamily="34" charset="0"/>
            </a:endParaRPr>
          </a:p>
        </p:txBody>
      </p:sp>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 Τίτλος"/>
          <p:cNvSpPr>
            <a:spLocks noGrp="1"/>
          </p:cNvSpPr>
          <p:nvPr>
            <p:ph type="ctrTitle"/>
          </p:nvPr>
        </p:nvSpPr>
        <p:spPr>
          <a:xfrm>
            <a:off x="685800" y="1774825"/>
            <a:ext cx="7772400" cy="1225550"/>
          </a:xfrm>
        </p:spPr>
        <p:txBody>
          <a:bodyPr/>
          <a:lstStyle/>
          <a:p>
            <a:pPr eaLnBrk="1" hangingPunct="1"/>
            <a:endParaRPr lang="el-GR" smtClean="0"/>
          </a:p>
        </p:txBody>
      </p:sp>
      <p:sp>
        <p:nvSpPr>
          <p:cNvPr id="3" name="2 - Υπότιτλος"/>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l-GR"/>
          </a:p>
        </p:txBody>
      </p:sp>
      <p:pic>
        <p:nvPicPr>
          <p:cNvPr id="23555" name="7 - Εικόνα" descr="Slide 2.png"/>
          <p:cNvPicPr>
            <a:picLocks noChangeAspect="1"/>
          </p:cNvPicPr>
          <p:nvPr/>
        </p:nvPicPr>
        <p:blipFill>
          <a:blip r:embed="rId2"/>
          <a:srcRect/>
          <a:stretch>
            <a:fillRect/>
          </a:stretch>
        </p:blipFill>
        <p:spPr bwMode="auto">
          <a:xfrm>
            <a:off x="0" y="0"/>
            <a:ext cx="9144000" cy="5715000"/>
          </a:xfrm>
          <a:prstGeom prst="rect">
            <a:avLst/>
          </a:prstGeom>
          <a:noFill/>
          <a:ln w="9525">
            <a:noFill/>
            <a:miter lim="800000"/>
            <a:headEnd/>
            <a:tailEnd/>
          </a:ln>
        </p:spPr>
      </p:pic>
      <p:pic>
        <p:nvPicPr>
          <p:cNvPr id="23556" name="8 - Εικόνα" descr="logos.png"/>
          <p:cNvPicPr>
            <a:picLocks noChangeAspect="1"/>
          </p:cNvPicPr>
          <p:nvPr/>
        </p:nvPicPr>
        <p:blipFill>
          <a:blip r:embed="rId3"/>
          <a:srcRect/>
          <a:stretch>
            <a:fillRect/>
          </a:stretch>
        </p:blipFill>
        <p:spPr bwMode="auto">
          <a:xfrm>
            <a:off x="3276600" y="5089525"/>
            <a:ext cx="2590800" cy="492125"/>
          </a:xfrm>
          <a:prstGeom prst="rect">
            <a:avLst/>
          </a:prstGeom>
          <a:noFill/>
          <a:ln w="9525">
            <a:noFill/>
            <a:miter lim="800000"/>
            <a:headEnd/>
            <a:tailEnd/>
          </a:ln>
        </p:spPr>
      </p:pic>
      <p:pic>
        <p:nvPicPr>
          <p:cNvPr id="23557" name="9 - Εικόνα" descr="Header.png"/>
          <p:cNvPicPr>
            <a:picLocks noChangeAspect="1"/>
          </p:cNvPicPr>
          <p:nvPr/>
        </p:nvPicPr>
        <p:blipFill>
          <a:blip r:embed="rId4"/>
          <a:srcRect/>
          <a:stretch>
            <a:fillRect/>
          </a:stretch>
        </p:blipFill>
        <p:spPr bwMode="auto">
          <a:xfrm>
            <a:off x="1692275" y="20638"/>
            <a:ext cx="5832475" cy="860425"/>
          </a:xfrm>
          <a:prstGeom prst="rect">
            <a:avLst/>
          </a:prstGeom>
          <a:noFill/>
          <a:ln w="9525">
            <a:noFill/>
            <a:miter lim="800000"/>
            <a:headEnd/>
            <a:tailEnd/>
          </a:ln>
        </p:spPr>
      </p:pic>
      <p:sp>
        <p:nvSpPr>
          <p:cNvPr id="23558" name="2 - Θέση περιεχομένου"/>
          <p:cNvSpPr txBox="1">
            <a:spLocks/>
          </p:cNvSpPr>
          <p:nvPr/>
        </p:nvSpPr>
        <p:spPr bwMode="auto">
          <a:xfrm>
            <a:off x="2843213" y="1489075"/>
            <a:ext cx="5843587" cy="3384550"/>
          </a:xfrm>
          <a:prstGeom prst="rect">
            <a:avLst/>
          </a:prstGeom>
          <a:noFill/>
          <a:ln w="9525">
            <a:noFill/>
            <a:miter lim="800000"/>
            <a:headEnd/>
            <a:tailEnd/>
          </a:ln>
        </p:spPr>
        <p:txBody>
          <a:bodyPr/>
          <a:lstStyle/>
          <a:p>
            <a:endParaRPr lang="el-GR" sz="1600">
              <a:solidFill>
                <a:srgbClr val="003399"/>
              </a:solidFill>
              <a:latin typeface="Calibri" pitchFamily="34" charset="0"/>
            </a:endParaRPr>
          </a:p>
        </p:txBody>
      </p:sp>
      <p:sp>
        <p:nvSpPr>
          <p:cNvPr id="23559" name="1 - Τίτλος"/>
          <p:cNvSpPr txBox="1">
            <a:spLocks/>
          </p:cNvSpPr>
          <p:nvPr/>
        </p:nvSpPr>
        <p:spPr bwMode="auto">
          <a:xfrm>
            <a:off x="71438" y="2209800"/>
            <a:ext cx="2700337" cy="1143000"/>
          </a:xfrm>
          <a:prstGeom prst="rect">
            <a:avLst/>
          </a:prstGeom>
          <a:noFill/>
          <a:ln w="9525">
            <a:noFill/>
            <a:miter lim="800000"/>
            <a:headEnd/>
            <a:tailEnd/>
          </a:ln>
        </p:spPr>
        <p:txBody>
          <a:bodyPr anchor="ctr"/>
          <a:lstStyle/>
          <a:p>
            <a:r>
              <a:rPr lang="en-GB" sz="2400" b="1">
                <a:solidFill>
                  <a:srgbClr val="003399"/>
                </a:solidFill>
                <a:latin typeface="Calibri" pitchFamily="34" charset="0"/>
              </a:rPr>
              <a:t>Προς ένα νέο μοντέλο ανάπτυξης βασισμένο σε</a:t>
            </a:r>
            <a:endParaRPr lang="el-GR" sz="2400" b="1">
              <a:solidFill>
                <a:srgbClr val="003399"/>
              </a:solidFill>
              <a:latin typeface="Calibri" pitchFamily="34" charset="0"/>
            </a:endParaRPr>
          </a:p>
          <a:p>
            <a:endParaRPr lang="el-GR" sz="2400" b="1">
              <a:solidFill>
                <a:srgbClr val="003399"/>
              </a:solidFill>
              <a:latin typeface="Calibri" pitchFamily="34" charset="0"/>
            </a:endParaRPr>
          </a:p>
          <a:p>
            <a:endParaRPr lang="el-GR" sz="2400" b="1">
              <a:solidFill>
                <a:srgbClr val="003399"/>
              </a:solidFill>
              <a:latin typeface="Calibri" pitchFamily="34" charset="0"/>
            </a:endParaRPr>
          </a:p>
        </p:txBody>
      </p:sp>
      <p:sp>
        <p:nvSpPr>
          <p:cNvPr id="13" name="2 - Θέση περιεχομένου"/>
          <p:cNvSpPr txBox="1">
            <a:spLocks/>
          </p:cNvSpPr>
          <p:nvPr/>
        </p:nvSpPr>
        <p:spPr>
          <a:xfrm>
            <a:off x="2987675" y="1057275"/>
            <a:ext cx="5843588" cy="3600450"/>
          </a:xfrm>
          <a:prstGeom prst="rect">
            <a:avLst/>
          </a:prstGeom>
        </p:spPr>
        <p:txBody>
          <a:bodyPr/>
          <a:lstStyle/>
          <a:p>
            <a:pPr fontAlgn="auto">
              <a:spcBef>
                <a:spcPts val="0"/>
              </a:spcBef>
              <a:spcAft>
                <a:spcPts val="0"/>
              </a:spcAft>
              <a:defRPr/>
            </a:pPr>
            <a:r>
              <a:rPr lang="el-GR" sz="2400" b="1" dirty="0">
                <a:solidFill>
                  <a:srgbClr val="C00000"/>
                </a:solidFill>
                <a:latin typeface="+mn-lt"/>
              </a:rPr>
              <a:t>1. </a:t>
            </a:r>
            <a:r>
              <a:rPr lang="el-GR" sz="2000" b="1" dirty="0">
                <a:solidFill>
                  <a:srgbClr val="003399"/>
                </a:solidFill>
                <a:latin typeface="+mn-lt"/>
              </a:rPr>
              <a:t>Προσαρμογή</a:t>
            </a:r>
            <a:r>
              <a:rPr lang="el-GR" b="1" dirty="0">
                <a:solidFill>
                  <a:srgbClr val="003399"/>
                </a:solidFill>
                <a:latin typeface="+mn-lt"/>
              </a:rPr>
              <a:t> </a:t>
            </a:r>
            <a:r>
              <a:rPr lang="el-GR" sz="1600" b="1" dirty="0">
                <a:solidFill>
                  <a:srgbClr val="003399"/>
                </a:solidFill>
                <a:latin typeface="+mn-lt"/>
              </a:rPr>
              <a:t>των επιχειρήσεων και του ανθρώπινου δυναμικού στις νέες </a:t>
            </a:r>
            <a:r>
              <a:rPr lang="el-GR" sz="1600" b="1">
                <a:solidFill>
                  <a:srgbClr val="003399"/>
                </a:solidFill>
                <a:latin typeface="+mn-lt"/>
              </a:rPr>
              <a:t>αναπτυξιακές απαιτήσεις.</a:t>
            </a:r>
            <a:endParaRPr lang="el-GR" sz="1600" b="1" dirty="0">
              <a:solidFill>
                <a:srgbClr val="003399"/>
              </a:solidFill>
              <a:latin typeface="+mn-lt"/>
            </a:endParaRPr>
          </a:p>
          <a:p>
            <a:pPr marL="342900" indent="-342900" fontAlgn="auto">
              <a:spcBef>
                <a:spcPts val="0"/>
              </a:spcBef>
              <a:spcAft>
                <a:spcPts val="0"/>
              </a:spcAft>
              <a:defRPr/>
            </a:pPr>
            <a:endParaRPr lang="el-GR" sz="1600" b="1" dirty="0">
              <a:solidFill>
                <a:srgbClr val="003399"/>
              </a:solidFill>
              <a:latin typeface="+mn-lt"/>
            </a:endParaRPr>
          </a:p>
          <a:p>
            <a:pPr fontAlgn="auto">
              <a:spcBef>
                <a:spcPts val="0"/>
              </a:spcBef>
              <a:spcAft>
                <a:spcPts val="0"/>
              </a:spcAft>
              <a:defRPr/>
            </a:pPr>
            <a:r>
              <a:rPr lang="el-GR" sz="2400" b="1" dirty="0">
                <a:solidFill>
                  <a:srgbClr val="C00000"/>
                </a:solidFill>
                <a:latin typeface="+mn-lt"/>
              </a:rPr>
              <a:t>2. </a:t>
            </a:r>
            <a:r>
              <a:rPr lang="el-GR" sz="2000" b="1" dirty="0">
                <a:solidFill>
                  <a:srgbClr val="003399"/>
                </a:solidFill>
                <a:latin typeface="+mn-lt"/>
              </a:rPr>
              <a:t>Επικέντρωση</a:t>
            </a:r>
            <a:r>
              <a:rPr lang="el-GR" sz="1600" b="1" dirty="0">
                <a:solidFill>
                  <a:srgbClr val="003399"/>
                </a:solidFill>
                <a:latin typeface="+mn-lt"/>
              </a:rPr>
              <a:t> σε τομείς παραγωγικούς, ανταγωνιστικούς και δυνάμει εξωστρεφείς και καινοτόμους.</a:t>
            </a:r>
          </a:p>
          <a:p>
            <a:pPr fontAlgn="auto">
              <a:spcBef>
                <a:spcPts val="0"/>
              </a:spcBef>
              <a:spcAft>
                <a:spcPts val="0"/>
              </a:spcAft>
              <a:defRPr/>
            </a:pPr>
            <a:endParaRPr lang="el-GR" sz="1600" b="1" dirty="0">
              <a:solidFill>
                <a:srgbClr val="003399"/>
              </a:solidFill>
              <a:latin typeface="+mn-lt"/>
            </a:endParaRPr>
          </a:p>
          <a:p>
            <a:pPr fontAlgn="auto">
              <a:spcBef>
                <a:spcPts val="0"/>
              </a:spcBef>
              <a:spcAft>
                <a:spcPts val="0"/>
              </a:spcAft>
              <a:defRPr/>
            </a:pPr>
            <a:r>
              <a:rPr lang="el-GR" sz="2400" b="1" dirty="0">
                <a:solidFill>
                  <a:srgbClr val="C00000"/>
                </a:solidFill>
                <a:latin typeface="+mn-lt"/>
              </a:rPr>
              <a:t>3.  </a:t>
            </a:r>
            <a:r>
              <a:rPr lang="el-GR" sz="2000" b="1" dirty="0" err="1">
                <a:solidFill>
                  <a:srgbClr val="003399"/>
                </a:solidFill>
                <a:latin typeface="+mn-lt"/>
              </a:rPr>
              <a:t>Στοχευμένη</a:t>
            </a:r>
            <a:r>
              <a:rPr lang="el-GR" sz="2000" b="1" dirty="0">
                <a:solidFill>
                  <a:srgbClr val="003399"/>
                </a:solidFill>
                <a:latin typeface="+mn-lt"/>
              </a:rPr>
              <a:t> επιλογή </a:t>
            </a:r>
            <a:r>
              <a:rPr lang="el-GR" sz="1600" b="1" dirty="0">
                <a:solidFill>
                  <a:srgbClr val="003399"/>
                </a:solidFill>
                <a:latin typeface="+mn-lt"/>
              </a:rPr>
              <a:t>επενδύσεων /επιχειρήσεων /δραστηριοτήτων που διαθέτουν τα ζητούμενα χαρακτηριστικά για το νέο αναπτυξιακό υπόδειγμα.</a:t>
            </a:r>
          </a:p>
          <a:p>
            <a:pPr fontAlgn="auto">
              <a:spcBef>
                <a:spcPts val="0"/>
              </a:spcBef>
              <a:spcAft>
                <a:spcPts val="0"/>
              </a:spcAft>
              <a:defRPr/>
            </a:pPr>
            <a:endParaRPr lang="el-GR" sz="1600" b="1" dirty="0">
              <a:solidFill>
                <a:srgbClr val="003399"/>
              </a:solidFill>
              <a:latin typeface="+mn-lt"/>
            </a:endParaRPr>
          </a:p>
          <a:p>
            <a:pPr fontAlgn="auto">
              <a:spcBef>
                <a:spcPts val="0"/>
              </a:spcBef>
              <a:spcAft>
                <a:spcPts val="0"/>
              </a:spcAft>
              <a:defRPr/>
            </a:pPr>
            <a:r>
              <a:rPr lang="el-GR" sz="2400" b="1" dirty="0">
                <a:solidFill>
                  <a:srgbClr val="C00000"/>
                </a:solidFill>
                <a:latin typeface="+mn-lt"/>
              </a:rPr>
              <a:t>4.  </a:t>
            </a:r>
            <a:r>
              <a:rPr lang="el-GR" sz="2000" b="1" dirty="0">
                <a:solidFill>
                  <a:srgbClr val="003399"/>
                </a:solidFill>
                <a:latin typeface="+mn-lt"/>
              </a:rPr>
              <a:t>Εξασφάλιση </a:t>
            </a:r>
            <a:r>
              <a:rPr lang="el-GR" sz="1600" b="1" dirty="0">
                <a:solidFill>
                  <a:srgbClr val="003399"/>
                </a:solidFill>
                <a:latin typeface="+mn-lt"/>
              </a:rPr>
              <a:t>των παραγόντων που διευκολύνουν τη δραστηριοποίηση των επιχειρήσεων στο ελληνικό επιχειρησιακό περιβάλλον. </a:t>
            </a:r>
          </a:p>
        </p:txBody>
      </p:sp>
      <p:sp>
        <p:nvSpPr>
          <p:cNvPr id="23561" name="TextBox 3"/>
          <p:cNvSpPr txBox="1">
            <a:spLocks noChangeArrowheads="1"/>
          </p:cNvSpPr>
          <p:nvPr/>
        </p:nvSpPr>
        <p:spPr bwMode="auto">
          <a:xfrm>
            <a:off x="71438" y="2859088"/>
            <a:ext cx="1584325" cy="1106487"/>
          </a:xfrm>
          <a:prstGeom prst="rect">
            <a:avLst/>
          </a:prstGeom>
          <a:noFill/>
          <a:ln w="9525">
            <a:noFill/>
            <a:miter lim="800000"/>
            <a:headEnd/>
            <a:tailEnd/>
          </a:ln>
        </p:spPr>
        <p:txBody>
          <a:bodyPr>
            <a:spAutoFit/>
          </a:bodyPr>
          <a:lstStyle/>
          <a:p>
            <a:r>
              <a:rPr lang="el-GR" sz="6600" b="1">
                <a:solidFill>
                  <a:srgbClr val="C00000"/>
                </a:solidFill>
                <a:latin typeface="Calibri" pitchFamily="34" charset="0"/>
              </a:rPr>
              <a:t>4</a:t>
            </a:r>
            <a:endParaRPr lang="el-GR" sz="6600">
              <a:latin typeface="Calibri" pitchFamily="34" charset="0"/>
            </a:endParaRPr>
          </a:p>
        </p:txBody>
      </p:sp>
      <p:sp>
        <p:nvSpPr>
          <p:cNvPr id="23562" name="TextBox 4"/>
          <p:cNvSpPr txBox="1">
            <a:spLocks noChangeArrowheads="1"/>
          </p:cNvSpPr>
          <p:nvPr/>
        </p:nvSpPr>
        <p:spPr bwMode="auto">
          <a:xfrm>
            <a:off x="611188" y="3001963"/>
            <a:ext cx="2232025" cy="1108075"/>
          </a:xfrm>
          <a:prstGeom prst="rect">
            <a:avLst/>
          </a:prstGeom>
          <a:noFill/>
          <a:ln w="9525">
            <a:noFill/>
            <a:miter lim="800000"/>
            <a:headEnd/>
            <a:tailEnd/>
          </a:ln>
        </p:spPr>
        <p:txBody>
          <a:bodyPr>
            <a:spAutoFit/>
          </a:bodyPr>
          <a:lstStyle/>
          <a:p>
            <a:r>
              <a:rPr lang="en-GB" sz="2400" b="1">
                <a:solidFill>
                  <a:srgbClr val="003399"/>
                </a:solidFill>
                <a:latin typeface="Calibri" pitchFamily="34" charset="0"/>
              </a:rPr>
              <a:t>στρατηγικούς πυλώνες. </a:t>
            </a:r>
            <a:endParaRPr lang="el-GR" sz="2400">
              <a:solidFill>
                <a:srgbClr val="003399"/>
              </a:solidFill>
              <a:latin typeface="Calibri" pitchFamily="34" charset="0"/>
            </a:endParaRPr>
          </a:p>
          <a:p>
            <a:endParaRPr lang="el-GR">
              <a:latin typeface="Calibri" pitchFamily="34" charset="0"/>
            </a:endParaRPr>
          </a:p>
        </p:txBody>
      </p:sp>
    </p:spTree>
  </p:cSld>
  <p:clrMapOvr>
    <a:masterClrMapping/>
  </p:clrMapOvr>
  <p:transition spd="med">
    <p:zoom/>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2418</TotalTime>
  <Words>3632</Words>
  <Application>Microsoft Office PowerPoint</Application>
  <PresentationFormat>Προβολή στην οθόνη (16:10)</PresentationFormat>
  <Paragraphs>579</Paragraphs>
  <Slides>49</Slides>
  <Notes>2</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49</vt:i4>
      </vt:variant>
    </vt:vector>
  </HeadingPairs>
  <TitlesOfParts>
    <vt:vector size="52" baseType="lpstr">
      <vt:lpstr>Θέμα του Office</vt:lpstr>
      <vt:lpstr>Chart</vt:lpstr>
      <vt:lpstr>Worksheet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Θεματικοί Στόχοι / Επενδυτικές Προτεραιότητες για το ΕΠΑνΕΚ</vt:lpstr>
      <vt:lpstr>Θεματικοί Στόχοι / Επενδυτικές Προτεραιότητες για το ΕΠΑνΕΚ</vt:lpstr>
      <vt:lpstr>Θεματικοί Στόχοι / Επενδυτικές Προτεραιότητες για το ΕΠΑνΕΚ</vt:lpstr>
      <vt:lpstr>Θεματικοί Στόχοι / Επενδυτικές Προτεραιότητες για το ΕΠΑνΕΚ</vt:lpstr>
      <vt:lpstr>Παρουσίαση του PowerPoint</vt:lpstr>
      <vt:lpstr>Παρουσίαση του PowerPoint</vt:lpstr>
      <vt:lpstr>Παρουσίαση του PowerPoint</vt:lpstr>
      <vt:lpstr>Σύνδεση Θεματικών Στόχων με τους Άξονες Προτεραιότητας</vt:lpstr>
      <vt:lpstr>Παρουσίαση του PowerPoint</vt:lpstr>
      <vt:lpstr>Σχέδιο Χρηματοδότησης </vt:lpstr>
      <vt:lpstr>Παρουσίαση του PowerPoint</vt:lpstr>
      <vt:lpstr>Παρουσίαση του PowerPoint</vt:lpstr>
      <vt:lpstr>1ος Άξονας: «Ανάπτυξη επιχειρηματικότητας με Τομεακές προτεραιότητες»</vt:lpstr>
      <vt:lpstr>Σύνδεση Αξόνων Προτεραιότητας 01 &amp; 01Σ με Ειδικούς Στόχους</vt:lpstr>
      <vt:lpstr>Παρουσίαση του PowerPoint</vt:lpstr>
      <vt:lpstr>2ος Άξονας: «Προσαρμογή εργαζομένων, επιχειρήσεων και επιχειρηματικού περιβάλλοντος στις νέες αναπτυξιακές απαιτήσεις»  </vt:lpstr>
      <vt:lpstr>Παρουσίαση του PowerPoint</vt:lpstr>
      <vt:lpstr>Παρουσίαση του PowerPoint</vt:lpstr>
      <vt:lpstr>3ος Άξονας: «Ανάπτυξη μηχανισμών στήριξης της επιχειρηματικότητας»</vt:lpstr>
      <vt:lpstr>Παρουσίαση του PowerPoint</vt:lpstr>
      <vt:lpstr>Παρουσίαση του PowerPoint</vt:lpstr>
      <vt:lpstr>4ος &amp; 5ος Άξονας: 04 &amp; 04Σ: Τεχνική Συνδρομή ΕΤΠΑ  05 &amp; 05Σ: Τεχνική Συνδρομή ΕΚΤ</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Nicholas</dc:creator>
  <cp:lastModifiedBy>ΦΕΤΣΗ ΑΓΓΕΛΙΚΗ</cp:lastModifiedBy>
  <cp:revision>221</cp:revision>
  <cp:lastPrinted>2015-10-16T06:04:55Z</cp:lastPrinted>
  <dcterms:created xsi:type="dcterms:W3CDTF">2015-07-30T14:29:02Z</dcterms:created>
  <dcterms:modified xsi:type="dcterms:W3CDTF">2015-10-16T06:40:39Z</dcterms:modified>
</cp:coreProperties>
</file>