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80" r:id="rId3"/>
    <p:sldId id="266" r:id="rId4"/>
    <p:sldId id="257" r:id="rId5"/>
    <p:sldId id="260" r:id="rId6"/>
    <p:sldId id="264" r:id="rId7"/>
    <p:sldId id="267" r:id="rId8"/>
    <p:sldId id="268" r:id="rId9"/>
    <p:sldId id="269" r:id="rId10"/>
    <p:sldId id="28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7304F-DB28-402D-B7C9-426BA837CA00}" type="datetimeFigureOut">
              <a:rPr lang="en-GB" smtClean="0"/>
              <a:t>24/1/14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9F9C3-9675-48CD-A3DB-637712CEE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0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21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1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5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7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5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6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7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95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7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DD19-A570-4351-A8C1-B7C2FF68EE68}" type="datetimeFigureOut">
              <a:rPr lang="en-GB" smtClean="0"/>
              <a:t>24/1/14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07554-F908-48BB-9CEE-594FD61B1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337816" cy="60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12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23 at 11.12.43 μ.μ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4484"/>
            <a:ext cx="8617893" cy="651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4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341" y="56515"/>
            <a:ext cx="383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>
                <a:solidFill>
                  <a:srgbClr val="C00000"/>
                </a:solidFill>
              </a:rPr>
              <a:t>ΠΡΟΥΠΟΛΟΓΙΣΜΟΣ 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6021288"/>
            <a:ext cx="87129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00" b="1" dirty="0" smtClean="0">
                <a:solidFill>
                  <a:srgbClr val="C00000"/>
                </a:solidFill>
              </a:rPr>
              <a:t>Διαρκής </a:t>
            </a:r>
            <a:r>
              <a:rPr lang="el-GR" sz="1400" b="1" dirty="0">
                <a:solidFill>
                  <a:srgbClr val="C00000"/>
                </a:solidFill>
              </a:rPr>
              <a:t>επικαιροποίηση </a:t>
            </a:r>
            <a:r>
              <a:rPr lang="el-GR" sz="1400" dirty="0"/>
              <a:t>(ανά 3ετια) της χρηματοδότησης, </a:t>
            </a:r>
            <a:r>
              <a:rPr lang="el-GR" sz="1400" b="1" dirty="0" smtClean="0">
                <a:solidFill>
                  <a:srgbClr val="C00000"/>
                </a:solidFill>
              </a:rPr>
              <a:t>σύμφωνα με </a:t>
            </a:r>
            <a:r>
              <a:rPr lang="el-GR" sz="1400" b="1" dirty="0">
                <a:solidFill>
                  <a:srgbClr val="C00000"/>
                </a:solidFill>
              </a:rPr>
              <a:t>την αξιολόγηση </a:t>
            </a:r>
            <a:r>
              <a:rPr lang="el-GR" sz="1400" dirty="0"/>
              <a:t>της ποιότητας και της θεματολογίας των </a:t>
            </a:r>
            <a:r>
              <a:rPr lang="el-GR" sz="1400" dirty="0" smtClean="0"/>
              <a:t>ερευνητικών </a:t>
            </a:r>
            <a:r>
              <a:rPr lang="el-GR" sz="1400" dirty="0"/>
              <a:t>προτάσεων και των παραγόμενων </a:t>
            </a:r>
            <a:r>
              <a:rPr lang="el-GR" sz="1400" dirty="0" smtClean="0"/>
              <a:t>αποτελεσμάτων.  </a:t>
            </a:r>
            <a:r>
              <a:rPr lang="el-GR" sz="1400" b="1" dirty="0" smtClean="0">
                <a:solidFill>
                  <a:srgbClr val="C00000"/>
                </a:solidFill>
              </a:rPr>
              <a:t>Συνεργασία με άλλα ΤΕΣ για τις διεπιστημονικές θεματολογίες</a:t>
            </a:r>
            <a:r>
              <a:rPr lang="el-GR" sz="1400" dirty="0" smtClean="0"/>
              <a:t>.</a:t>
            </a:r>
            <a:endParaRPr lang="en-GB" sz="1400" dirty="0"/>
          </a:p>
        </p:txBody>
      </p:sp>
      <p:pic>
        <p:nvPicPr>
          <p:cNvPr id="4" name="Picture 3" descr="Screen Shot 2014-01-23 at 11.12.24 μ.μ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64" y="188640"/>
            <a:ext cx="8804732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9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ΒΑΣΙΚΑ ΜΗΝΥΜΑΤΑ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sz="3500" dirty="0" smtClean="0">
                <a:solidFill>
                  <a:srgbClr val="002060"/>
                </a:solidFill>
              </a:rPr>
              <a:t>Αξιοκρατική, διαρκής και σημαντική χρηματοδότηση της </a:t>
            </a:r>
            <a:r>
              <a:rPr lang="el-GR" sz="3500" dirty="0" smtClean="0">
                <a:solidFill>
                  <a:srgbClr val="C00000"/>
                </a:solidFill>
              </a:rPr>
              <a:t>Βασικής Έρευνας</a:t>
            </a:r>
            <a:r>
              <a:rPr lang="el-GR" sz="3500" dirty="0" smtClean="0">
                <a:solidFill>
                  <a:srgbClr val="002060"/>
                </a:solidFill>
              </a:rPr>
              <a:t>: εκπαίδευση – δημόσια υγεία - καινοτόμα προϊόντα / υπηρεσίες (</a:t>
            </a:r>
            <a:r>
              <a:rPr lang="en-US" sz="3500" dirty="0" smtClean="0">
                <a:solidFill>
                  <a:srgbClr val="002060"/>
                </a:solidFill>
              </a:rPr>
              <a:t>spin-off)</a:t>
            </a:r>
            <a:endParaRPr lang="el-GR" sz="3500" dirty="0" smtClean="0">
              <a:solidFill>
                <a:srgbClr val="002060"/>
              </a:solidFill>
            </a:endParaRPr>
          </a:p>
          <a:p>
            <a:pPr algn="just"/>
            <a:endParaRPr lang="el-GR" sz="3500" dirty="0" smtClean="0">
              <a:solidFill>
                <a:srgbClr val="002060"/>
              </a:solidFill>
            </a:endParaRPr>
          </a:p>
          <a:p>
            <a:pPr algn="just"/>
            <a:r>
              <a:rPr lang="el-GR" sz="3500" dirty="0" smtClean="0">
                <a:solidFill>
                  <a:srgbClr val="002060"/>
                </a:solidFill>
              </a:rPr>
              <a:t>Ουσιαστική συμμετοχή του </a:t>
            </a:r>
            <a:r>
              <a:rPr lang="el-GR" sz="3500" dirty="0" smtClean="0">
                <a:solidFill>
                  <a:srgbClr val="C00000"/>
                </a:solidFill>
              </a:rPr>
              <a:t>ιδιωτικού τομέα </a:t>
            </a:r>
            <a:r>
              <a:rPr lang="el-GR" sz="3500" u="sng" dirty="0" smtClean="0">
                <a:solidFill>
                  <a:srgbClr val="C00000"/>
                </a:solidFill>
              </a:rPr>
              <a:t>με ίδια κεφάλαια</a:t>
            </a:r>
            <a:r>
              <a:rPr lang="el-GR" sz="3500" dirty="0" smtClean="0">
                <a:solidFill>
                  <a:srgbClr val="002060"/>
                </a:solidFill>
              </a:rPr>
              <a:t>: θεσμικό - φορολογικό πλαίσιο</a:t>
            </a:r>
          </a:p>
          <a:p>
            <a:pPr marL="0" indent="0" algn="just">
              <a:buNone/>
            </a:pPr>
            <a:endParaRPr lang="el-GR" sz="3500" dirty="0" smtClean="0">
              <a:solidFill>
                <a:srgbClr val="002060"/>
              </a:solidFill>
            </a:endParaRPr>
          </a:p>
          <a:p>
            <a:pPr algn="just"/>
            <a:r>
              <a:rPr lang="el-GR" sz="3500" dirty="0" smtClean="0">
                <a:solidFill>
                  <a:srgbClr val="002060"/>
                </a:solidFill>
              </a:rPr>
              <a:t>Σαφής, έμπρακτη </a:t>
            </a:r>
            <a:r>
              <a:rPr lang="el-GR" sz="3500" dirty="0" smtClean="0">
                <a:solidFill>
                  <a:srgbClr val="C00000"/>
                </a:solidFill>
              </a:rPr>
              <a:t>πολιτική βούληση </a:t>
            </a:r>
            <a:r>
              <a:rPr lang="el-GR" sz="3500" dirty="0" smtClean="0">
                <a:solidFill>
                  <a:srgbClr val="002060"/>
                </a:solidFill>
              </a:rPr>
              <a:t>ανάδειξης της Έρευνας σε κεντρικό </a:t>
            </a:r>
            <a:r>
              <a:rPr lang="el-GR" sz="3500" dirty="0" smtClean="0">
                <a:solidFill>
                  <a:srgbClr val="C00000"/>
                </a:solidFill>
              </a:rPr>
              <a:t>εθνικό στόχο, </a:t>
            </a:r>
            <a:r>
              <a:rPr lang="el-GR" sz="3500" dirty="0" smtClean="0">
                <a:solidFill>
                  <a:srgbClr val="002060"/>
                </a:solidFill>
              </a:rPr>
              <a:t>συμμετοχή στην αλλαγή της παραγωγικής βάσης.</a:t>
            </a:r>
          </a:p>
          <a:p>
            <a:pPr algn="just"/>
            <a:endParaRPr lang="el-GR" sz="3500" dirty="0"/>
          </a:p>
          <a:p>
            <a:endParaRPr lang="el-G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61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792" y="1268760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</a:rPr>
              <a:t>ΔΥΝΑΤΑ ΣΗΜΕΙΑ</a:t>
            </a:r>
            <a:r>
              <a:rPr lang="el-GR" sz="2000" b="1" dirty="0"/>
              <a:t>:</a:t>
            </a:r>
            <a:r>
              <a:rPr lang="el-GR" sz="2000" dirty="0"/>
              <a:t> </a:t>
            </a:r>
            <a:endParaRPr lang="en-GB" sz="2000" dirty="0"/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Ικανότητα </a:t>
            </a:r>
            <a:r>
              <a:rPr lang="el-GR" sz="2000" b="1" dirty="0">
                <a:solidFill>
                  <a:srgbClr val="002060"/>
                </a:solidFill>
              </a:rPr>
              <a:t>διασφάλισης ανταγωνιστικής χρηματοδότησης από την ΕΕ και άλλες πηγές του εξωτερικού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Ύπαρξη </a:t>
            </a:r>
            <a:r>
              <a:rPr lang="el-GR" sz="2000" b="1" dirty="0">
                <a:solidFill>
                  <a:srgbClr val="002060"/>
                </a:solidFill>
              </a:rPr>
              <a:t>νησίδων αριστείας και σχετικά ικανοποιητικού ερευνητικού ιστού παρά τις αντιξοότητες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000" b="1" dirty="0"/>
              <a:t> </a:t>
            </a:r>
            <a:endParaRPr lang="en-GB" sz="2000" dirty="0"/>
          </a:p>
          <a:p>
            <a:r>
              <a:rPr lang="el-GR" sz="2000" b="1" dirty="0">
                <a:solidFill>
                  <a:srgbClr val="C00000"/>
                </a:solidFill>
              </a:rPr>
              <a:t>ΑΔΥΝΑΜΙΕΣ</a:t>
            </a:r>
            <a:r>
              <a:rPr lang="el-GR" sz="2000" b="1" dirty="0"/>
              <a:t>: </a:t>
            </a:r>
            <a:endParaRPr lang="en-GB" sz="2000" dirty="0"/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Έλλειψη </a:t>
            </a:r>
            <a:r>
              <a:rPr lang="el-GR" sz="2000" b="1" dirty="0">
                <a:solidFill>
                  <a:srgbClr val="002060"/>
                </a:solidFill>
              </a:rPr>
              <a:t>εθνικής στρατηγικής για την έρευνα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Έλλειψη </a:t>
            </a:r>
            <a:r>
              <a:rPr lang="el-GR" sz="2000" b="1" dirty="0">
                <a:solidFill>
                  <a:srgbClr val="002060"/>
                </a:solidFill>
              </a:rPr>
              <a:t>αξιοκρατίας 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Έλλειψη </a:t>
            </a:r>
            <a:r>
              <a:rPr lang="el-GR" sz="2000" b="1" dirty="0">
                <a:solidFill>
                  <a:srgbClr val="002060"/>
                </a:solidFill>
              </a:rPr>
              <a:t>τακτικής και ικανοποιητικής χρηματοδότησης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Σύνδεση </a:t>
            </a:r>
            <a:r>
              <a:rPr lang="el-GR" sz="2000" b="1" dirty="0">
                <a:solidFill>
                  <a:srgbClr val="002060"/>
                </a:solidFill>
              </a:rPr>
              <a:t>της έρευνας με την παραγωγή: Ο μεταπρατικός χαρακτήρας του ιδιωτικού τομέα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Απουσία </a:t>
            </a:r>
            <a:r>
              <a:rPr lang="el-GR" sz="2000" b="1" dirty="0">
                <a:solidFill>
                  <a:srgbClr val="002060"/>
                </a:solidFill>
              </a:rPr>
              <a:t>κινήτρων για την προσέλκυση αξιόλογων νέων ερευνητών</a:t>
            </a:r>
            <a:r>
              <a:rPr lang="el-GR" sz="2000" dirty="0">
                <a:solidFill>
                  <a:srgbClr val="002060"/>
                </a:solidFill>
              </a:rPr>
              <a:t>.</a:t>
            </a:r>
            <a:r>
              <a:rPr lang="el-GR" sz="2000" b="1" dirty="0">
                <a:solidFill>
                  <a:srgbClr val="002060"/>
                </a:solidFill>
              </a:rPr>
              <a:t>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l-GR" sz="2000" b="1" dirty="0" smtClean="0">
                <a:solidFill>
                  <a:srgbClr val="002060"/>
                </a:solidFill>
              </a:rPr>
              <a:t>Μεταπτυχιακή </a:t>
            </a:r>
            <a:r>
              <a:rPr lang="el-GR" sz="2000" b="1" dirty="0">
                <a:solidFill>
                  <a:srgbClr val="002060"/>
                </a:solidFill>
              </a:rPr>
              <a:t>εκπαίδευση  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0848" y="188640"/>
            <a:ext cx="79596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l-GR" dirty="0"/>
              <a:t> </a:t>
            </a:r>
            <a:r>
              <a:rPr lang="el-GR" dirty="0" smtClean="0"/>
              <a:t>           </a:t>
            </a:r>
            <a:r>
              <a:rPr lang="el-GR" sz="3200" dirty="0" smtClean="0">
                <a:solidFill>
                  <a:srgbClr val="C00000"/>
                </a:solidFill>
              </a:rPr>
              <a:t>Περιγραφή </a:t>
            </a:r>
            <a:r>
              <a:rPr lang="el-GR" sz="3200" dirty="0">
                <a:solidFill>
                  <a:srgbClr val="C00000"/>
                </a:solidFill>
              </a:rPr>
              <a:t>της παρούσας </a:t>
            </a:r>
            <a:r>
              <a:rPr lang="el-GR" sz="3200" dirty="0" smtClean="0">
                <a:solidFill>
                  <a:srgbClr val="C00000"/>
                </a:solidFill>
              </a:rPr>
              <a:t>κατάστασης </a:t>
            </a:r>
          </a:p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(SWOT</a:t>
            </a:r>
            <a:r>
              <a:rPr lang="el-GR" sz="3200" dirty="0">
                <a:solidFill>
                  <a:srgbClr val="C00000"/>
                </a:solidFill>
              </a:rPr>
              <a:t>) 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3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880" y="785778"/>
            <a:ext cx="864017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C00000"/>
                </a:solidFill>
              </a:rPr>
              <a:t>ΕΥΚΑΙΡΙΕΣ</a:t>
            </a:r>
            <a:r>
              <a:rPr lang="el-GR" b="1" dirty="0"/>
              <a:t>:</a:t>
            </a:r>
            <a:r>
              <a:rPr lang="el-GR" dirty="0"/>
              <a:t> </a:t>
            </a:r>
            <a:endParaRPr lang="el-GR" dirty="0" smtClean="0"/>
          </a:p>
          <a:p>
            <a:endParaRPr lang="en-GB" dirty="0"/>
          </a:p>
          <a:p>
            <a:pPr algn="just"/>
            <a:r>
              <a:rPr lang="el-GR" sz="2000" b="1" dirty="0" smtClean="0">
                <a:solidFill>
                  <a:srgbClr val="002060"/>
                </a:solidFill>
              </a:rPr>
              <a:t>- Η </a:t>
            </a:r>
            <a:r>
              <a:rPr lang="el-GR" sz="2000" b="1" dirty="0">
                <a:solidFill>
                  <a:srgbClr val="002060"/>
                </a:solidFill>
              </a:rPr>
              <a:t>παρουσία ερευνητών με ικανή κατάρτιση και δυναμισμό </a:t>
            </a:r>
            <a:endParaRPr lang="en-GB" sz="2000" dirty="0">
              <a:solidFill>
                <a:srgbClr val="002060"/>
              </a:solidFill>
            </a:endParaRPr>
          </a:p>
          <a:p>
            <a:pPr algn="just"/>
            <a:r>
              <a:rPr lang="el-GR" sz="2000" b="1" dirty="0" smtClean="0">
                <a:solidFill>
                  <a:srgbClr val="002060"/>
                </a:solidFill>
              </a:rPr>
              <a:t>- Η </a:t>
            </a:r>
            <a:r>
              <a:rPr lang="el-GR" sz="2000" b="1" dirty="0">
                <a:solidFill>
                  <a:srgbClr val="002060"/>
                </a:solidFill>
              </a:rPr>
              <a:t>οικονομική </a:t>
            </a:r>
            <a:r>
              <a:rPr lang="el-GR" sz="2000" b="1" dirty="0" smtClean="0">
                <a:solidFill>
                  <a:srgbClr val="002060"/>
                </a:solidFill>
              </a:rPr>
              <a:t>κρίση: </a:t>
            </a:r>
            <a:r>
              <a:rPr lang="el-GR" sz="2000" b="1" dirty="0">
                <a:solidFill>
                  <a:srgbClr val="002060"/>
                </a:solidFill>
              </a:rPr>
              <a:t>αναδιάρθρωση του παραγωγικού </a:t>
            </a:r>
            <a:r>
              <a:rPr lang="el-GR" sz="2000" b="1" dirty="0" smtClean="0">
                <a:solidFill>
                  <a:srgbClr val="002060"/>
                </a:solidFill>
              </a:rPr>
              <a:t>ιστού </a:t>
            </a:r>
            <a:endParaRPr lang="en-GB" sz="2000" dirty="0">
              <a:solidFill>
                <a:srgbClr val="002060"/>
              </a:solidFill>
            </a:endParaRPr>
          </a:p>
          <a:p>
            <a:pPr algn="just"/>
            <a:r>
              <a:rPr lang="el-GR" sz="2000" b="1" dirty="0" smtClean="0">
                <a:solidFill>
                  <a:srgbClr val="002060"/>
                </a:solidFill>
              </a:rPr>
              <a:t>- Δυνατότητα </a:t>
            </a:r>
            <a:r>
              <a:rPr lang="el-GR" sz="2000" b="1" dirty="0">
                <a:solidFill>
                  <a:srgbClr val="002060"/>
                </a:solidFill>
              </a:rPr>
              <a:t>αύξησης της συνεργασίας μεταξύ ΕΚ και ΑΕΙ </a:t>
            </a:r>
            <a:r>
              <a:rPr lang="el-GR" sz="2000" b="1" dirty="0" smtClean="0">
                <a:solidFill>
                  <a:srgbClr val="002060"/>
                </a:solidFill>
              </a:rPr>
              <a:t>και ΙΤ</a:t>
            </a:r>
            <a:endParaRPr lang="en-GB" sz="2000" dirty="0">
              <a:solidFill>
                <a:srgbClr val="002060"/>
              </a:solidFill>
            </a:endParaRPr>
          </a:p>
          <a:p>
            <a:pPr algn="just"/>
            <a:r>
              <a:rPr lang="el-GR" sz="2000" b="1" dirty="0" smtClean="0">
                <a:solidFill>
                  <a:srgbClr val="002060"/>
                </a:solidFill>
              </a:rPr>
              <a:t>- Επιστήμονες </a:t>
            </a:r>
            <a:r>
              <a:rPr lang="el-GR" sz="2000" b="1" dirty="0">
                <a:solidFill>
                  <a:srgbClr val="002060"/>
                </a:solidFill>
              </a:rPr>
              <a:t>της διασποράς </a:t>
            </a:r>
            <a:endParaRPr lang="en-GB" sz="2000" dirty="0">
              <a:solidFill>
                <a:srgbClr val="002060"/>
              </a:solidFill>
            </a:endParaRPr>
          </a:p>
          <a:p>
            <a:pPr algn="just"/>
            <a:r>
              <a:rPr lang="el-GR" sz="2000" dirty="0">
                <a:solidFill>
                  <a:srgbClr val="002060"/>
                </a:solidFill>
              </a:rPr>
              <a:t> 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800" b="1" dirty="0">
                <a:solidFill>
                  <a:srgbClr val="C00000"/>
                </a:solidFill>
              </a:rPr>
              <a:t>ΑΠΕΙΛΕΣ</a:t>
            </a:r>
            <a:r>
              <a:rPr lang="el-GR" b="1" dirty="0"/>
              <a:t>: </a:t>
            </a:r>
            <a:endParaRPr lang="el-GR" b="1" dirty="0" smtClean="0"/>
          </a:p>
          <a:p>
            <a:endParaRPr lang="en-GB" dirty="0"/>
          </a:p>
          <a:p>
            <a:r>
              <a:rPr lang="el-GR" sz="2000" b="1" dirty="0" smtClean="0">
                <a:solidFill>
                  <a:srgbClr val="002060"/>
                </a:solidFill>
              </a:rPr>
              <a:t>- Η </a:t>
            </a:r>
            <a:r>
              <a:rPr lang="el-GR" sz="2000" b="1" dirty="0">
                <a:solidFill>
                  <a:srgbClr val="002060"/>
                </a:solidFill>
              </a:rPr>
              <a:t>αδυναμία </a:t>
            </a:r>
            <a:r>
              <a:rPr lang="el-GR" sz="2000" b="1" dirty="0" smtClean="0">
                <a:solidFill>
                  <a:srgbClr val="002060"/>
                </a:solidFill>
              </a:rPr>
              <a:t>μεταρρύθμισης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- Μείωση </a:t>
            </a:r>
            <a:r>
              <a:rPr lang="el-GR" sz="2000" b="1" dirty="0">
                <a:solidFill>
                  <a:srgbClr val="002060"/>
                </a:solidFill>
              </a:rPr>
              <a:t>των κονδυλίων για την έρευνα λόγω </a:t>
            </a:r>
            <a:r>
              <a:rPr lang="el-GR" sz="2000" b="1" dirty="0" smtClean="0">
                <a:solidFill>
                  <a:srgbClr val="002060"/>
                </a:solidFill>
              </a:rPr>
              <a:t>κρίσης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- Αυξανόμενος </a:t>
            </a:r>
            <a:r>
              <a:rPr lang="el-GR" sz="2000" b="1" dirty="0">
                <a:solidFill>
                  <a:srgbClr val="002060"/>
                </a:solidFill>
              </a:rPr>
              <a:t>ανταγωνισμός για χρηματοδότηση από την ΕΕ</a:t>
            </a:r>
            <a:r>
              <a:rPr lang="el-GR" sz="2000" dirty="0">
                <a:solidFill>
                  <a:srgbClr val="002060"/>
                </a:solidFill>
              </a:rPr>
              <a:t>. </a:t>
            </a:r>
            <a:r>
              <a:rPr lang="el-GR" sz="2000" b="1" dirty="0">
                <a:solidFill>
                  <a:srgbClr val="002060"/>
                </a:solidFill>
              </a:rPr>
              <a:t>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- Η </a:t>
            </a:r>
            <a:r>
              <a:rPr lang="el-GR" sz="2000" b="1" dirty="0">
                <a:solidFill>
                  <a:srgbClr val="002060"/>
                </a:solidFill>
              </a:rPr>
              <a:t>αλλαγή της σύστασης του ερευνητικού </a:t>
            </a:r>
            <a:r>
              <a:rPr lang="el-GR" sz="2000" b="1" dirty="0" smtClean="0">
                <a:solidFill>
                  <a:srgbClr val="002060"/>
                </a:solidFill>
              </a:rPr>
              <a:t>προσωπικού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- Αδυναμία </a:t>
            </a:r>
            <a:r>
              <a:rPr lang="el-GR" sz="2000" b="1" dirty="0">
                <a:solidFill>
                  <a:srgbClr val="002060"/>
                </a:solidFill>
              </a:rPr>
              <a:t>εγκατάστασης, λειτουργίας και συντήρησης αναπτυξιακών υποδομών 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- Στρατηγική </a:t>
            </a:r>
            <a:r>
              <a:rPr lang="el-GR" sz="2000" b="1" dirty="0">
                <a:solidFill>
                  <a:srgbClr val="002060"/>
                </a:solidFill>
              </a:rPr>
              <a:t>ανάπτυξης 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4508" y="8538"/>
            <a:ext cx="16229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l-GR" sz="3200" dirty="0"/>
              <a:t> </a:t>
            </a:r>
            <a:r>
              <a:rPr lang="el-GR" sz="3200" dirty="0" smtClean="0">
                <a:solidFill>
                  <a:srgbClr val="C00000"/>
                </a:solidFill>
              </a:rPr>
              <a:t>SWOT 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3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352928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C00000"/>
                </a:solidFill>
              </a:rPr>
              <a:t>Καινοτόμες ερευνητικές προσπάθειες στη χώρα μας</a:t>
            </a:r>
            <a:r>
              <a:rPr lang="el-GR" sz="2800" dirty="0">
                <a:solidFill>
                  <a:srgbClr val="C00000"/>
                </a:solidFill>
              </a:rPr>
              <a:t> αναπτύσσονται σε εστιασμένες </a:t>
            </a:r>
            <a:r>
              <a:rPr lang="el-GR" sz="2800" dirty="0" smtClean="0">
                <a:solidFill>
                  <a:srgbClr val="C00000"/>
                </a:solidFill>
              </a:rPr>
              <a:t>κατευθύνσεις </a:t>
            </a:r>
            <a:r>
              <a:rPr lang="el-GR" sz="2800" dirty="0" smtClean="0">
                <a:solidFill>
                  <a:srgbClr val="C00000"/>
                </a:solidFill>
              </a:rPr>
              <a:t>(τεκμηρ</a:t>
            </a:r>
            <a:r>
              <a:rPr lang="el-GR" sz="2800" dirty="0" smtClean="0">
                <a:solidFill>
                  <a:srgbClr val="C00000"/>
                </a:solidFill>
              </a:rPr>
              <a:t>ίωση </a:t>
            </a:r>
            <a:r>
              <a:rPr lang="el-GR" sz="2800" b="1" dirty="0" smtClean="0">
                <a:solidFill>
                  <a:srgbClr val="C00000"/>
                </a:solidFill>
              </a:rPr>
              <a:t>ΕΚΤ</a:t>
            </a:r>
            <a:r>
              <a:rPr lang="el-GR" sz="2800" dirty="0" smtClean="0">
                <a:solidFill>
                  <a:srgbClr val="C00000"/>
                </a:solidFill>
              </a:rPr>
              <a:t>), </a:t>
            </a:r>
            <a:r>
              <a:rPr lang="el-GR" sz="2800" dirty="0">
                <a:solidFill>
                  <a:srgbClr val="C00000"/>
                </a:solidFill>
              </a:rPr>
              <a:t>όπως: </a:t>
            </a:r>
            <a:endParaRPr lang="en-GB" sz="2800" dirty="0">
              <a:solidFill>
                <a:srgbClr val="C00000"/>
              </a:solidFill>
            </a:endParaRPr>
          </a:p>
          <a:p>
            <a:r>
              <a:rPr lang="el-GR" dirty="0"/>
              <a:t> </a:t>
            </a:r>
            <a:endParaRPr lang="en-GB" dirty="0"/>
          </a:p>
          <a:p>
            <a:pPr algn="just"/>
            <a:r>
              <a:rPr lang="el-GR" dirty="0" smtClean="0"/>
              <a:t>- </a:t>
            </a:r>
            <a:r>
              <a:rPr lang="el-GR" sz="2400" b="1" dirty="0" smtClean="0">
                <a:solidFill>
                  <a:srgbClr val="002060"/>
                </a:solidFill>
              </a:rPr>
              <a:t>Τεχνολογίες </a:t>
            </a:r>
            <a:r>
              <a:rPr lang="el-GR" sz="2400" b="1" dirty="0">
                <a:solidFill>
                  <a:srgbClr val="002060"/>
                </a:solidFill>
              </a:rPr>
              <a:t>φαρμακευτικής ανακάλυψης, ανάπτυξης &amp; χορήγησης (</a:t>
            </a:r>
            <a:r>
              <a:rPr lang="en-GB" sz="2400" b="1" dirty="0">
                <a:solidFill>
                  <a:srgbClr val="002060"/>
                </a:solidFill>
              </a:rPr>
              <a:t>drug delivery</a:t>
            </a:r>
            <a:r>
              <a:rPr lang="el-GR" sz="2400" b="1" dirty="0">
                <a:solidFill>
                  <a:srgbClr val="002060"/>
                </a:solidFill>
              </a:rPr>
              <a:t>) </a:t>
            </a:r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 smtClean="0">
                <a:solidFill>
                  <a:srgbClr val="002060"/>
                </a:solidFill>
              </a:rPr>
              <a:t>- </a:t>
            </a:r>
            <a:r>
              <a:rPr lang="el-GR" sz="2400" b="1" dirty="0" err="1" smtClean="0">
                <a:solidFill>
                  <a:srgbClr val="002060"/>
                </a:solidFill>
              </a:rPr>
              <a:t>Γονιδιωματική</a:t>
            </a:r>
            <a:r>
              <a:rPr lang="el-GR" sz="2400" b="1" dirty="0">
                <a:solidFill>
                  <a:srgbClr val="002060"/>
                </a:solidFill>
              </a:rPr>
              <a:t>, </a:t>
            </a:r>
            <a:r>
              <a:rPr lang="el-GR" sz="2400" b="1" dirty="0" err="1">
                <a:solidFill>
                  <a:srgbClr val="002060"/>
                </a:solidFill>
              </a:rPr>
              <a:t>Μεταγονιδιωματική</a:t>
            </a:r>
            <a:r>
              <a:rPr lang="el-GR" sz="2400" b="1" dirty="0">
                <a:solidFill>
                  <a:srgbClr val="002060"/>
                </a:solidFill>
              </a:rPr>
              <a:t> και Μοριακή διαγνωστική (</a:t>
            </a:r>
            <a:r>
              <a:rPr lang="en-GB" sz="2400" b="1" dirty="0">
                <a:solidFill>
                  <a:srgbClr val="002060"/>
                </a:solidFill>
              </a:rPr>
              <a:t>biomarkers</a:t>
            </a:r>
            <a:r>
              <a:rPr lang="el-GR" sz="2400" b="1" dirty="0">
                <a:solidFill>
                  <a:srgbClr val="002060"/>
                </a:solidFill>
              </a:rPr>
              <a:t>) </a:t>
            </a:r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 smtClean="0">
                <a:solidFill>
                  <a:srgbClr val="002060"/>
                </a:solidFill>
              </a:rPr>
              <a:t>- </a:t>
            </a:r>
            <a:r>
              <a:rPr lang="el-GR" sz="2400" b="1" dirty="0" err="1" smtClean="0">
                <a:solidFill>
                  <a:srgbClr val="002060"/>
                </a:solidFill>
              </a:rPr>
              <a:t>Βιοπληροφορική</a:t>
            </a:r>
            <a:r>
              <a:rPr lang="el-GR" sz="2400" b="1" dirty="0">
                <a:solidFill>
                  <a:srgbClr val="002060"/>
                </a:solidFill>
              </a:rPr>
              <a:t>/ υπολογιστική βιολογία </a:t>
            </a:r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 smtClean="0">
                <a:solidFill>
                  <a:srgbClr val="002060"/>
                </a:solidFill>
              </a:rPr>
              <a:t>- </a:t>
            </a:r>
            <a:r>
              <a:rPr lang="el-GR" sz="2400" b="1" dirty="0" smtClean="0">
                <a:solidFill>
                  <a:srgbClr val="002060"/>
                </a:solidFill>
              </a:rPr>
              <a:t>Προηγμένα </a:t>
            </a:r>
            <a:r>
              <a:rPr lang="el-GR" sz="2400" b="1" dirty="0" err="1">
                <a:solidFill>
                  <a:srgbClr val="002060"/>
                </a:solidFill>
              </a:rPr>
              <a:t>μικρο</a:t>
            </a:r>
            <a:r>
              <a:rPr lang="el-GR" sz="2400" b="1" dirty="0">
                <a:solidFill>
                  <a:srgbClr val="002060"/>
                </a:solidFill>
              </a:rPr>
              <a:t>/ </a:t>
            </a:r>
            <a:r>
              <a:rPr lang="el-GR" sz="2400" b="1" dirty="0" err="1">
                <a:solidFill>
                  <a:srgbClr val="002060"/>
                </a:solidFill>
              </a:rPr>
              <a:t>νανο</a:t>
            </a:r>
            <a:r>
              <a:rPr lang="el-GR" sz="2400" b="1" dirty="0">
                <a:solidFill>
                  <a:srgbClr val="002060"/>
                </a:solidFill>
              </a:rPr>
              <a:t>-</a:t>
            </a:r>
            <a:r>
              <a:rPr lang="el-GR" sz="2400" b="1" dirty="0" err="1">
                <a:solidFill>
                  <a:srgbClr val="002060"/>
                </a:solidFill>
              </a:rPr>
              <a:t>βιοϊατρικά</a:t>
            </a:r>
            <a:r>
              <a:rPr lang="el-GR" sz="2400" b="1" dirty="0">
                <a:solidFill>
                  <a:srgbClr val="002060"/>
                </a:solidFill>
              </a:rPr>
              <a:t> συστήματα και συσκευές </a:t>
            </a:r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 smtClean="0">
                <a:solidFill>
                  <a:srgbClr val="002060"/>
                </a:solidFill>
              </a:rPr>
              <a:t>- </a:t>
            </a:r>
            <a:r>
              <a:rPr lang="en-GB" sz="2400" b="1" dirty="0" err="1" smtClean="0">
                <a:solidFill>
                  <a:srgbClr val="002060"/>
                </a:solidFill>
              </a:rPr>
              <a:t>Βιο</a:t>
            </a:r>
            <a:r>
              <a:rPr lang="en-GB" sz="2400" b="1" dirty="0" smtClean="0">
                <a:solidFill>
                  <a:srgbClr val="002060"/>
                </a:solidFill>
              </a:rPr>
              <a:t>-απ</a:t>
            </a:r>
            <a:r>
              <a:rPr lang="en-GB" sz="2400" b="1" dirty="0" err="1" smtClean="0">
                <a:solidFill>
                  <a:srgbClr val="002060"/>
                </a:solidFill>
              </a:rPr>
              <a:t>εικόνιση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>
                <a:solidFill>
                  <a:srgbClr val="002060"/>
                </a:solidFill>
              </a:rPr>
              <a:t>(Bio-imaging/ Biomedical Imaging) </a:t>
            </a:r>
            <a:endParaRPr lang="en-GB" sz="2400" dirty="0">
              <a:solidFill>
                <a:srgbClr val="00206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l-GR" sz="2400" b="1" dirty="0" smtClean="0">
                <a:solidFill>
                  <a:srgbClr val="002060"/>
                </a:solidFill>
              </a:rPr>
              <a:t>Βλαστικά </a:t>
            </a:r>
            <a:r>
              <a:rPr lang="el-GR" sz="2400" b="1" dirty="0">
                <a:solidFill>
                  <a:srgbClr val="002060"/>
                </a:solidFill>
              </a:rPr>
              <a:t>κύτταρα και Αναγεννητική Ιατρική (</a:t>
            </a:r>
            <a:r>
              <a:rPr lang="en-GB" sz="2400" b="1" dirty="0">
                <a:solidFill>
                  <a:srgbClr val="002060"/>
                </a:solidFill>
              </a:rPr>
              <a:t>Regenerative Medicine</a:t>
            </a:r>
            <a:r>
              <a:rPr lang="el-GR" sz="2400" b="1" dirty="0">
                <a:solidFill>
                  <a:srgbClr val="002060"/>
                </a:solidFill>
              </a:rPr>
              <a:t>) </a:t>
            </a:r>
            <a:endParaRPr lang="el-GR" sz="24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l-GR" sz="2400" b="1" dirty="0">
                <a:solidFill>
                  <a:srgbClr val="002060"/>
                </a:solidFill>
              </a:rPr>
              <a:t>Βιοποικιλότητα / Φυσικά Προϊόντα </a:t>
            </a:r>
            <a:endParaRPr lang="el-GR" sz="2400" b="1" dirty="0" smtClean="0">
              <a:solidFill>
                <a:srgbClr val="002060"/>
              </a:solidFill>
            </a:endParaRPr>
          </a:p>
          <a:p>
            <a:pPr algn="just"/>
            <a:endParaRPr lang="en-US" sz="2400" b="1" dirty="0">
              <a:solidFill>
                <a:srgbClr val="002060"/>
              </a:solidFill>
            </a:endParaRPr>
          </a:p>
          <a:p>
            <a:pPr algn="just"/>
            <a:r>
              <a:rPr lang="el-GR" sz="2400" dirty="0" smtClean="0">
                <a:solidFill>
                  <a:srgbClr val="FF0000"/>
                </a:solidFill>
              </a:rPr>
              <a:t>Το ΤΕΣ </a:t>
            </a:r>
            <a:r>
              <a:rPr lang="el-GR" sz="2400" dirty="0" err="1" smtClean="0">
                <a:solidFill>
                  <a:srgbClr val="FF0000"/>
                </a:solidFill>
              </a:rPr>
              <a:t>Βιοεπιστημών</a:t>
            </a:r>
            <a:r>
              <a:rPr lang="el-GR" sz="2400" dirty="0" smtClean="0">
                <a:solidFill>
                  <a:srgbClr val="FF0000"/>
                </a:solidFill>
              </a:rPr>
              <a:t> θεωρεί ότι οι περιοχές αυτές πρέπει να αποτελέσουν τις βασικές προτεραιότητες για τα έτη 2014-2020.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l-GR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41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096" y="188640"/>
            <a:ext cx="83529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1" dirty="0">
                <a:solidFill>
                  <a:srgbClr val="C00000"/>
                </a:solidFill>
              </a:rPr>
              <a:t>Ουσιαστικές</a:t>
            </a:r>
            <a:r>
              <a:rPr lang="el-GR" sz="2400" dirty="0">
                <a:solidFill>
                  <a:srgbClr val="C00000"/>
                </a:solidFill>
              </a:rPr>
              <a:t> </a:t>
            </a:r>
            <a:r>
              <a:rPr lang="el-GR" sz="2400" b="1" dirty="0">
                <a:solidFill>
                  <a:srgbClr val="C00000"/>
                </a:solidFill>
              </a:rPr>
              <a:t>παρεμβάσεις στις διαδικασίες προκήρυξης και αξιολόγησης των ερευνητικών προτάσεων, αλλά και λειτουργική αναδιάρθρωση του είδους των </a:t>
            </a:r>
            <a:r>
              <a:rPr lang="el-GR" sz="2400" b="1" dirty="0" err="1">
                <a:solidFill>
                  <a:srgbClr val="C00000"/>
                </a:solidFill>
              </a:rPr>
              <a:t>προκηρυσσόμενων</a:t>
            </a:r>
            <a:r>
              <a:rPr lang="el-GR" sz="2400" b="1" dirty="0">
                <a:solidFill>
                  <a:srgbClr val="C00000"/>
                </a:solidFill>
              </a:rPr>
              <a:t> ερευνητικών προγραμμάτων</a:t>
            </a:r>
            <a:r>
              <a:rPr lang="el-GR" sz="2400" dirty="0">
                <a:solidFill>
                  <a:srgbClr val="C00000"/>
                </a:solidFill>
              </a:rPr>
              <a:t>. Οι παρεμβάσεις πρέπει να υποστηρίζουν:  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l-GR" dirty="0"/>
              <a:t> </a:t>
            </a:r>
            <a:endParaRPr lang="en-GB" dirty="0"/>
          </a:p>
          <a:p>
            <a:pPr algn="just"/>
            <a:r>
              <a:rPr lang="el-GR" dirty="0"/>
              <a:t>- </a:t>
            </a:r>
            <a:r>
              <a:rPr lang="el-GR" sz="2800" dirty="0">
                <a:solidFill>
                  <a:srgbClr val="002060"/>
                </a:solidFill>
              </a:rPr>
              <a:t>την </a:t>
            </a:r>
            <a:r>
              <a:rPr lang="el-GR" sz="2800" b="1" dirty="0">
                <a:solidFill>
                  <a:srgbClr val="002060"/>
                </a:solidFill>
              </a:rPr>
              <a:t>αδιάλειπτη χρηματοδότηση </a:t>
            </a:r>
            <a:r>
              <a:rPr lang="el-GR" sz="2800" dirty="0">
                <a:solidFill>
                  <a:srgbClr val="002060"/>
                </a:solidFill>
              </a:rPr>
              <a:t>και την προκήρυξη ερευνητικών προγραμμάτων σε καθορισμένες ημερομηνίες.  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l-GR" sz="2800" dirty="0">
                <a:solidFill>
                  <a:srgbClr val="002060"/>
                </a:solidFill>
              </a:rPr>
              <a:t>- τις διεθνείς, </a:t>
            </a:r>
            <a:r>
              <a:rPr lang="el-GR" sz="2800" b="1" dirty="0">
                <a:solidFill>
                  <a:srgbClr val="002060"/>
                </a:solidFill>
              </a:rPr>
              <a:t>αξιοκρατικές</a:t>
            </a:r>
            <a:r>
              <a:rPr lang="el-GR" sz="2800" dirty="0">
                <a:solidFill>
                  <a:srgbClr val="002060"/>
                </a:solidFill>
              </a:rPr>
              <a:t>, διαφανείς, διαδικασίες αξιολόγησης.  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l-GR" sz="2800" dirty="0">
                <a:solidFill>
                  <a:srgbClr val="002060"/>
                </a:solidFill>
              </a:rPr>
              <a:t>- την ανάδειξη ως </a:t>
            </a:r>
            <a:r>
              <a:rPr lang="el-GR" sz="2800" b="1" dirty="0">
                <a:solidFill>
                  <a:srgbClr val="002060"/>
                </a:solidFill>
              </a:rPr>
              <a:t>κύριου κριτηρίου επιλογής την αριστεία</a:t>
            </a:r>
            <a:r>
              <a:rPr lang="el-GR" sz="2800" dirty="0">
                <a:solidFill>
                  <a:srgbClr val="002060"/>
                </a:solidFill>
              </a:rPr>
              <a:t> της πρότασης και του προτείνοντος (προτεινόντων). 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l-GR" sz="2800" dirty="0">
                <a:solidFill>
                  <a:srgbClr val="002060"/>
                </a:solidFill>
              </a:rPr>
              <a:t>- την αδιάρρηκτη σχέση της βασικής και της μεταφραστικής έρευνας. 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9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89844"/>
            <a:ext cx="896448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Προτεινόμενοι τύποι προγραμμάτων /χρηματοδοτικών εργαλείων Ι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l-GR" dirty="0"/>
              <a:t> </a:t>
            </a:r>
            <a:endParaRPr lang="en-GB" dirty="0"/>
          </a:p>
          <a:p>
            <a:pPr algn="just"/>
            <a:r>
              <a:rPr lang="el-GR" sz="2800" b="1" dirty="0">
                <a:solidFill>
                  <a:srgbClr val="002060"/>
                </a:solidFill>
              </a:rPr>
              <a:t>α) Θεματικά ανοικτά ερευνητικά προγράμματα που εστιάζουν στο ερευνητή (</a:t>
            </a:r>
            <a:r>
              <a:rPr lang="en-GB" sz="2800" b="1" dirty="0">
                <a:solidFill>
                  <a:srgbClr val="002060"/>
                </a:solidFill>
              </a:rPr>
              <a:t>investigator</a:t>
            </a:r>
            <a:r>
              <a:rPr lang="el-GR" sz="2800" b="1" dirty="0">
                <a:solidFill>
                  <a:srgbClr val="002060"/>
                </a:solidFill>
              </a:rPr>
              <a:t>-</a:t>
            </a:r>
            <a:r>
              <a:rPr lang="en-GB" sz="2800" b="1" dirty="0">
                <a:solidFill>
                  <a:srgbClr val="002060"/>
                </a:solidFill>
              </a:rPr>
              <a:t>driven grants</a:t>
            </a:r>
            <a:r>
              <a:rPr lang="el-GR" sz="2800" b="1" dirty="0" smtClean="0">
                <a:solidFill>
                  <a:srgbClr val="002060"/>
                </a:solidFill>
              </a:rPr>
              <a:t>):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el-GR" sz="2800" dirty="0" smtClean="0">
                <a:solidFill>
                  <a:srgbClr val="002060"/>
                </a:solidFill>
              </a:rPr>
              <a:t>  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l-GR" sz="2800" dirty="0">
                <a:solidFill>
                  <a:srgbClr val="002060"/>
                </a:solidFill>
              </a:rPr>
              <a:t>α1) Μεταπτυχιακοί Φοιτητές, εκπόνηση διδακτορικής διατριβής (</a:t>
            </a:r>
            <a:r>
              <a:rPr lang="en-GB" sz="2800" dirty="0">
                <a:solidFill>
                  <a:srgbClr val="002060"/>
                </a:solidFill>
              </a:rPr>
              <a:t>graduate student training grants</a:t>
            </a:r>
            <a:r>
              <a:rPr lang="el-GR" sz="2800" dirty="0">
                <a:solidFill>
                  <a:srgbClr val="002060"/>
                </a:solidFill>
              </a:rPr>
              <a:t>): υποβάλλονται μέσα από οργανωμένα Μεταπτυχιακά Προγράμματα.  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n-GB" sz="2800" dirty="0">
                <a:solidFill>
                  <a:srgbClr val="002060"/>
                </a:solidFill>
              </a:rPr>
              <a:t>α2) </a:t>
            </a:r>
            <a:r>
              <a:rPr lang="en-GB" sz="2800" dirty="0" err="1">
                <a:solidFill>
                  <a:srgbClr val="002060"/>
                </a:solidFill>
              </a:rPr>
              <a:t>Μετ</a:t>
            </a:r>
            <a:r>
              <a:rPr lang="en-GB" sz="2800" dirty="0">
                <a:solidFill>
                  <a:srgbClr val="002060"/>
                </a:solidFill>
              </a:rPr>
              <a:t>αδιδακτορικοί Ερευνητές (Post-Doctoral grants) </a:t>
            </a:r>
          </a:p>
          <a:p>
            <a:pPr algn="just"/>
            <a:r>
              <a:rPr lang="en-GB" sz="2800" dirty="0">
                <a:solidFill>
                  <a:srgbClr val="002060"/>
                </a:solidFill>
              </a:rPr>
              <a:t>α3) </a:t>
            </a:r>
            <a:r>
              <a:rPr lang="en-GB" sz="2800" dirty="0" err="1">
                <a:solidFill>
                  <a:srgbClr val="002060"/>
                </a:solidFill>
              </a:rPr>
              <a:t>Νέοι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Ερευνητές</a:t>
            </a:r>
            <a:r>
              <a:rPr lang="en-GB" sz="2800" dirty="0">
                <a:solidFill>
                  <a:srgbClr val="002060"/>
                </a:solidFill>
              </a:rPr>
              <a:t> (Junior Investigator grants, re-integration grants) </a:t>
            </a:r>
          </a:p>
          <a:p>
            <a:pPr algn="just"/>
            <a:r>
              <a:rPr lang="en-GB" sz="2800" dirty="0">
                <a:solidFill>
                  <a:srgbClr val="002060"/>
                </a:solidFill>
              </a:rPr>
              <a:t>α4) </a:t>
            </a:r>
            <a:r>
              <a:rPr lang="en-GB" sz="2800" dirty="0" err="1">
                <a:solidFill>
                  <a:srgbClr val="002060"/>
                </a:solidFill>
              </a:rPr>
              <a:t>Εμ</a:t>
            </a:r>
            <a:r>
              <a:rPr lang="en-GB" sz="2800" dirty="0">
                <a:solidFill>
                  <a:srgbClr val="002060"/>
                </a:solidFill>
              </a:rPr>
              <a:t>πειροι Ερευνητές (Senior Investigator grant) </a:t>
            </a:r>
          </a:p>
          <a:p>
            <a:pPr algn="just"/>
            <a:r>
              <a:rPr lang="en-GB" sz="2800" dirty="0">
                <a:solidFill>
                  <a:srgbClr val="002060"/>
                </a:solidFill>
              </a:rPr>
              <a:t>α5) </a:t>
            </a:r>
            <a:r>
              <a:rPr lang="en-GB" sz="2800" dirty="0" err="1">
                <a:solidFill>
                  <a:srgbClr val="002060"/>
                </a:solidFill>
              </a:rPr>
              <a:t>Αριστεί</a:t>
            </a:r>
            <a:r>
              <a:rPr lang="en-GB" sz="2800" dirty="0">
                <a:solidFill>
                  <a:srgbClr val="002060"/>
                </a:solidFill>
              </a:rPr>
              <a:t>α (research beyond the state of the art) </a:t>
            </a:r>
          </a:p>
        </p:txBody>
      </p:sp>
    </p:spTree>
    <p:extLst>
      <p:ext uri="{BB962C8B-B14F-4D97-AF65-F5344CB8AC3E}">
        <p14:creationId xmlns:p14="http://schemas.microsoft.com/office/powerpoint/2010/main" val="212300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16" y="1196752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Προτεινόμενοι τύποι προγραμμάτων /χρηματοδοτικών εργαλείων ΙΙ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l-GR" b="1" dirty="0"/>
              <a:t> </a:t>
            </a:r>
            <a:endParaRPr lang="en-GB" dirty="0"/>
          </a:p>
          <a:p>
            <a:pPr algn="just"/>
            <a:r>
              <a:rPr lang="el-GR" sz="2400" b="1" dirty="0">
                <a:solidFill>
                  <a:srgbClr val="002060"/>
                </a:solidFill>
              </a:rPr>
              <a:t>β) Συνεργατικών Δικτύων με κρίσιμη μάζα αρίστων ερευνητών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just"/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n-GB" sz="2400" dirty="0">
                <a:solidFill>
                  <a:srgbClr val="002060"/>
                </a:solidFill>
              </a:rPr>
              <a:t>β1) </a:t>
            </a:r>
            <a:r>
              <a:rPr lang="en-GB" sz="2400" dirty="0" err="1">
                <a:solidFill>
                  <a:srgbClr val="002060"/>
                </a:solidFill>
              </a:rPr>
              <a:t>Ερευνητικών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Συνεργ</a:t>
            </a:r>
            <a:r>
              <a:rPr lang="en-GB" sz="2400" dirty="0">
                <a:solidFill>
                  <a:srgbClr val="002060"/>
                </a:solidFill>
              </a:rPr>
              <a:t>ατικών Δικτύων </a:t>
            </a:r>
            <a:r>
              <a:rPr lang="en-GB" sz="2400" dirty="0" smtClean="0">
                <a:solidFill>
                  <a:srgbClr val="002060"/>
                </a:solidFill>
              </a:rPr>
              <a:t>(bottom-up </a:t>
            </a:r>
            <a:r>
              <a:rPr lang="en-GB" sz="2400" dirty="0">
                <a:solidFill>
                  <a:srgbClr val="002060"/>
                </a:solidFill>
              </a:rPr>
              <a:t>collaborative efforts) </a:t>
            </a:r>
            <a:endParaRPr lang="el-GR" sz="2400" dirty="0" smtClean="0">
              <a:solidFill>
                <a:srgbClr val="002060"/>
              </a:solidFill>
            </a:endParaRPr>
          </a:p>
          <a:p>
            <a:pPr algn="just"/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>
                <a:solidFill>
                  <a:srgbClr val="002060"/>
                </a:solidFill>
              </a:rPr>
              <a:t>β2) Ερευνητικών Συνεργατικών Δικτύων σε </a:t>
            </a:r>
            <a:r>
              <a:rPr lang="el-GR" sz="2400" dirty="0" err="1">
                <a:solidFill>
                  <a:srgbClr val="002060"/>
                </a:solidFill>
              </a:rPr>
              <a:t>στοχευμένες</a:t>
            </a:r>
            <a:r>
              <a:rPr lang="el-GR" sz="2400" dirty="0">
                <a:solidFill>
                  <a:srgbClr val="002060"/>
                </a:solidFill>
              </a:rPr>
              <a:t> θεματικές </a:t>
            </a:r>
            <a:r>
              <a:rPr lang="el-GR" sz="2400" dirty="0" smtClean="0">
                <a:solidFill>
                  <a:srgbClr val="002060"/>
                </a:solidFill>
              </a:rPr>
              <a:t>περιοχές (ανταγωνιστικά </a:t>
            </a:r>
            <a:r>
              <a:rPr lang="el-GR" sz="2400" dirty="0">
                <a:solidFill>
                  <a:srgbClr val="002060"/>
                </a:solidFill>
              </a:rPr>
              <a:t>πλεονεκτήματα </a:t>
            </a:r>
            <a:r>
              <a:rPr lang="el-GR" sz="2400" dirty="0" smtClean="0">
                <a:solidFill>
                  <a:srgbClr val="002060"/>
                </a:solidFill>
              </a:rPr>
              <a:t>διεθνώς, διεθνής ανταγωνιστικότητα, συμμετοχή </a:t>
            </a:r>
            <a:r>
              <a:rPr lang="el-GR" sz="2400" dirty="0">
                <a:solidFill>
                  <a:srgbClr val="002060"/>
                </a:solidFill>
              </a:rPr>
              <a:t>σε τεχνολογίες </a:t>
            </a:r>
            <a:r>
              <a:rPr lang="el-GR" sz="2400" dirty="0" smtClean="0">
                <a:solidFill>
                  <a:srgbClr val="002060"/>
                </a:solidFill>
              </a:rPr>
              <a:t>αιχμής). 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5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Προτεινόμενοι τύποι προγραμμάτων /χρηματοδοτικών εργαλείων ΙΙΙ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l-GR" dirty="0"/>
              <a:t> </a:t>
            </a:r>
            <a:endParaRPr lang="en-GB" dirty="0"/>
          </a:p>
          <a:p>
            <a:pPr algn="just"/>
            <a:r>
              <a:rPr lang="el-GR" sz="2400" b="1" dirty="0">
                <a:solidFill>
                  <a:srgbClr val="002060"/>
                </a:solidFill>
              </a:rPr>
              <a:t>γ</a:t>
            </a:r>
            <a:r>
              <a:rPr lang="el-GR" sz="2400" dirty="0">
                <a:solidFill>
                  <a:srgbClr val="002060"/>
                </a:solidFill>
              </a:rPr>
              <a:t>) </a:t>
            </a:r>
            <a:r>
              <a:rPr lang="el-GR" sz="2400" b="1" dirty="0">
                <a:solidFill>
                  <a:srgbClr val="002060"/>
                </a:solidFill>
              </a:rPr>
              <a:t>Ιδρυματικές Προτάσεις Στρατηγικής Ανάπτυξης</a:t>
            </a:r>
            <a:r>
              <a:rPr lang="el-GR" sz="2400" dirty="0">
                <a:solidFill>
                  <a:srgbClr val="002060"/>
                </a:solidFill>
              </a:rPr>
              <a:t>: ανάπτυξη, λειτουργία, συντήρηση εξειδικευμένων υποδομών </a:t>
            </a:r>
            <a:r>
              <a:rPr lang="el-GR" sz="2400" dirty="0" smtClean="0">
                <a:solidFill>
                  <a:srgbClr val="002060"/>
                </a:solidFill>
              </a:rPr>
              <a:t>αιχμής (</a:t>
            </a:r>
            <a:r>
              <a:rPr lang="en-GB" sz="2400" dirty="0" smtClean="0">
                <a:solidFill>
                  <a:srgbClr val="002060"/>
                </a:solidFill>
              </a:rPr>
              <a:t>infrastructures</a:t>
            </a:r>
            <a:r>
              <a:rPr lang="el-GR" sz="2400" dirty="0" smtClean="0">
                <a:solidFill>
                  <a:srgbClr val="002060"/>
                </a:solidFill>
              </a:rPr>
              <a:t>).  </a:t>
            </a:r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>
                <a:solidFill>
                  <a:srgbClr val="002060"/>
                </a:solidFill>
              </a:rPr>
              <a:t>  </a:t>
            </a:r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b="1" dirty="0">
                <a:solidFill>
                  <a:srgbClr val="002060"/>
                </a:solidFill>
              </a:rPr>
              <a:t>δ) Προγράμματα εφαρμοσμένης έρευνας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just"/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>
                <a:solidFill>
                  <a:srgbClr val="002060"/>
                </a:solidFill>
              </a:rPr>
              <a:t>δ1) Διεθνώς ανταγωνιστικών καινοτόμων ιδεών (</a:t>
            </a:r>
            <a:r>
              <a:rPr lang="en-GB" sz="2400" dirty="0">
                <a:solidFill>
                  <a:srgbClr val="002060"/>
                </a:solidFill>
              </a:rPr>
              <a:t>demonstration projects</a:t>
            </a:r>
            <a:r>
              <a:rPr lang="el-GR" sz="2400" dirty="0">
                <a:solidFill>
                  <a:srgbClr val="002060"/>
                </a:solidFill>
              </a:rPr>
              <a:t>):</a:t>
            </a:r>
            <a:r>
              <a:rPr lang="el-GR" sz="2400" b="1" dirty="0">
                <a:solidFill>
                  <a:srgbClr val="002060"/>
                </a:solidFill>
              </a:rPr>
              <a:t> </a:t>
            </a:r>
            <a:r>
              <a:rPr lang="el-GR" sz="2400" b="1" dirty="0" smtClean="0">
                <a:solidFill>
                  <a:srgbClr val="002060"/>
                </a:solidFill>
              </a:rPr>
              <a:t> </a:t>
            </a:r>
            <a:r>
              <a:rPr lang="el-GR" sz="2400" dirty="0" smtClean="0">
                <a:solidFill>
                  <a:srgbClr val="002060"/>
                </a:solidFill>
              </a:rPr>
              <a:t>επιβεβαίωση </a:t>
            </a:r>
            <a:r>
              <a:rPr lang="el-GR" sz="2400" dirty="0">
                <a:solidFill>
                  <a:srgbClr val="002060"/>
                </a:solidFill>
              </a:rPr>
              <a:t>της εμπορικής </a:t>
            </a:r>
            <a:r>
              <a:rPr lang="el-GR" sz="2400" dirty="0" smtClean="0">
                <a:solidFill>
                  <a:srgbClr val="002060"/>
                </a:solidFill>
              </a:rPr>
              <a:t>βιωσιμότητας</a:t>
            </a:r>
          </a:p>
          <a:p>
            <a:pPr algn="just"/>
            <a:endParaRPr lang="en-GB" sz="2400" dirty="0">
              <a:solidFill>
                <a:srgbClr val="002060"/>
              </a:solidFill>
            </a:endParaRPr>
          </a:p>
          <a:p>
            <a:pPr algn="just"/>
            <a:r>
              <a:rPr lang="el-GR" sz="2400" dirty="0">
                <a:solidFill>
                  <a:srgbClr val="002060"/>
                </a:solidFill>
              </a:rPr>
              <a:t>δ2) </a:t>
            </a:r>
            <a:r>
              <a:rPr lang="en-GB" sz="2400" dirty="0" smtClean="0">
                <a:solidFill>
                  <a:srgbClr val="002060"/>
                </a:solidFill>
              </a:rPr>
              <a:t>Start</a:t>
            </a:r>
            <a:r>
              <a:rPr lang="el-GR" sz="2400" dirty="0" smtClean="0">
                <a:solidFill>
                  <a:srgbClr val="002060"/>
                </a:solidFill>
              </a:rPr>
              <a:t>-</a:t>
            </a:r>
            <a:r>
              <a:rPr lang="en-GB" sz="2400" dirty="0" smtClean="0">
                <a:solidFill>
                  <a:srgbClr val="002060"/>
                </a:solidFill>
              </a:rPr>
              <a:t>up</a:t>
            </a:r>
            <a:r>
              <a:rPr lang="el-GR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spinoff</a:t>
            </a:r>
            <a:r>
              <a:rPr lang="el-GR" sz="2400" dirty="0" smtClean="0">
                <a:solidFill>
                  <a:srgbClr val="002060"/>
                </a:solidFill>
              </a:rPr>
              <a:t> </a:t>
            </a:r>
            <a:r>
              <a:rPr lang="el-GR" sz="2400" dirty="0">
                <a:solidFill>
                  <a:srgbClr val="002060"/>
                </a:solidFill>
              </a:rPr>
              <a:t>εταιρίες: δραστηριοποιούμενες σε ανταγωνιστικές υπηρεσίες υποστήριξης της </a:t>
            </a:r>
            <a:r>
              <a:rPr lang="el-GR" sz="2400" dirty="0" smtClean="0">
                <a:solidFill>
                  <a:srgbClr val="002060"/>
                </a:solidFill>
              </a:rPr>
              <a:t>Έρευνας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5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429</Words>
  <Application>Microsoft Macintosh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ΒΑΣΙΚΑ ΜΗΝΥΜΑΤΑ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Achilleas Gravanis</cp:lastModifiedBy>
  <cp:revision>72</cp:revision>
  <dcterms:created xsi:type="dcterms:W3CDTF">2012-07-16T05:55:02Z</dcterms:created>
  <dcterms:modified xsi:type="dcterms:W3CDTF">2014-01-24T06:19:44Z</dcterms:modified>
</cp:coreProperties>
</file>