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5"/>
  </p:notesMasterIdLst>
  <p:sldIdLst>
    <p:sldId id="298" r:id="rId2"/>
    <p:sldId id="256" r:id="rId3"/>
    <p:sldId id="373" r:id="rId4"/>
    <p:sldId id="374" r:id="rId5"/>
    <p:sldId id="375" r:id="rId6"/>
    <p:sldId id="388" r:id="rId7"/>
    <p:sldId id="376" r:id="rId8"/>
    <p:sldId id="367" r:id="rId9"/>
    <p:sldId id="377" r:id="rId10"/>
    <p:sldId id="378" r:id="rId11"/>
    <p:sldId id="379" r:id="rId12"/>
    <p:sldId id="380" r:id="rId13"/>
    <p:sldId id="382" r:id="rId14"/>
    <p:sldId id="383" r:id="rId15"/>
    <p:sldId id="381" r:id="rId16"/>
    <p:sldId id="368" r:id="rId17"/>
    <p:sldId id="384" r:id="rId18"/>
    <p:sldId id="385" r:id="rId19"/>
    <p:sldId id="386" r:id="rId20"/>
    <p:sldId id="369" r:id="rId21"/>
    <p:sldId id="389" r:id="rId22"/>
    <p:sldId id="370" r:id="rId23"/>
    <p:sldId id="387" r:id="rId24"/>
  </p:sldIdLst>
  <p:sldSz cx="9144000" cy="6858000" type="screen4x3"/>
  <p:notesSz cx="9926638" cy="6858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4479" autoAdjust="0"/>
  </p:normalViewPr>
  <p:slideViewPr>
    <p:cSldViewPr>
      <p:cViewPr>
        <p:scale>
          <a:sx n="139" d="100"/>
          <a:sy n="139" d="100"/>
        </p:scale>
        <p:origin x="-834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77" cy="34265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65" y="0"/>
            <a:ext cx="4301276" cy="34265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pPr>
              <a:defRPr/>
            </a:pPr>
            <a:fld id="{4E33A244-FECD-4156-AE9B-1F6FF8450F5A}" type="datetimeFigureOut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462" y="3256864"/>
            <a:ext cx="7941310" cy="3087150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725"/>
            <a:ext cx="4301277" cy="34265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65" y="6513725"/>
            <a:ext cx="4301276" cy="34265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pPr>
              <a:defRPr/>
            </a:pPr>
            <a:fld id="{1FFC08D0-C5AC-47C1-AC50-57CC2307AC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761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048" indent="-288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459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642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9826" indent="-2310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009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193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376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560" indent="-2310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3610F5-B239-45A4-886F-664460C3AA8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l-G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8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8532813" y="6308725"/>
            <a:ext cx="503237" cy="5381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91A3-4F3A-4724-B631-0EF524A7A94D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256" y="6395243"/>
            <a:ext cx="2062163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3290960-B097-4E90-9D6C-0AA1AE29482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179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33D7-B8EC-4238-89AD-B5B9D1993DBB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E169-2A2D-48F3-898C-1CA986CCD2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03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4F1C-99E0-4384-8597-C95FAAA1D6F2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52851-4E23-4312-A3EE-20C911BFD2A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90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1DDA3-7CFA-4ECB-889F-338D31F9ED56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4025" y="6396038"/>
            <a:ext cx="2160588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269F147-CAE3-4094-B944-D199690CB0A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885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6129-B99C-49AD-8FDF-EFD59E11BC34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642A260-93FA-41BC-91DD-BBC49659C57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50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23F1-8508-4A94-9F33-F023C578C2FA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FA13-D2BB-48C5-8A72-130437F7C8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62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CAD8-9C53-469A-9925-2D2D0CFBE6DA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5273-7646-4261-B74D-BE81BABCE0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4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2AEB-F03B-4FFA-91F4-C384054B3BBE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1C08-7853-4E9F-AEAC-3FFF1DEF153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775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3A83-36B5-4F4D-8329-A4794D2CBEA5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EE64-D0AF-4324-8EF9-94A6D5831F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40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E3BB-509D-4CDD-9B37-064DAEE66D59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4BF9-9F20-4BD8-83CA-3AC5A228D97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903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-7938"/>
            <a:ext cx="12922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0C1F-B001-4A9B-9CCB-43691925D4AB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05A6-05B8-47C3-8C12-9A4057E57C8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07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FA97FB-833C-44B4-A807-E53DA6796A6E}" type="datetime1">
              <a:rPr lang="el-GR"/>
              <a:pPr>
                <a:defRPr/>
              </a:pPr>
              <a:t>4/11/2019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025" y="63960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CA6EC46-2940-400A-83B7-593CD0E5607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23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Rectangle 7"/>
          <p:cNvSpPr/>
          <p:nvPr userDrawn="1"/>
        </p:nvSpPr>
        <p:spPr>
          <a:xfrm>
            <a:off x="323850" y="0"/>
            <a:ext cx="8820150" cy="188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Rectangle 9"/>
          <p:cNvSpPr/>
          <p:nvPr userDrawn="1"/>
        </p:nvSpPr>
        <p:spPr>
          <a:xfrm>
            <a:off x="684213" y="141288"/>
            <a:ext cx="8459787" cy="9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" name="Rectangle 1"/>
          <p:cNvSpPr/>
          <p:nvPr userDrawn="1"/>
        </p:nvSpPr>
        <p:spPr>
          <a:xfrm>
            <a:off x="242888" y="188913"/>
            <a:ext cx="80962" cy="6480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Rectangle 11"/>
          <p:cNvSpPr/>
          <p:nvPr userDrawn="1"/>
        </p:nvSpPr>
        <p:spPr>
          <a:xfrm>
            <a:off x="310980" y="6669087"/>
            <a:ext cx="8820150" cy="188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Oval 10"/>
          <p:cNvSpPr/>
          <p:nvPr userDrawn="1"/>
        </p:nvSpPr>
        <p:spPr>
          <a:xfrm>
            <a:off x="8532813" y="6308725"/>
            <a:ext cx="503237" cy="5381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ape@gsrt.gr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srt.gr" TargetMode="External"/><Relationship Id="rId5" Type="http://schemas.openxmlformats.org/officeDocument/2006/relationships/hyperlink" Target="http://www.antagonistikotita.gr" TargetMode="External"/><Relationship Id="rId4" Type="http://schemas.openxmlformats.org/officeDocument/2006/relationships/hyperlink" Target="http://www.ependyseis.gr/mi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27.jpeg"/><Relationship Id="rId4" Type="http://schemas.openxmlformats.org/officeDocument/2006/relationships/hyperlink" Target="http://www.gsrt.g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1602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5536" y="2132856"/>
            <a:ext cx="803846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        Υποβολή Αίτησης Χρηματοδότησης </a:t>
            </a:r>
          </a:p>
          <a:p>
            <a:pPr algn="ctr">
              <a:defRPr/>
            </a:pP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Εγχειρίδιο ΠΣΚΕ </a:t>
            </a:r>
            <a:endParaRPr lang="el-G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043592" y="5865808"/>
            <a:ext cx="720081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el-G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071076" y="6249966"/>
            <a:ext cx="7416824" cy="38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 smtClean="0"/>
              <a:t>      Με </a:t>
            </a:r>
            <a:r>
              <a:rPr lang="el-GR" sz="1400" b="1" dirty="0"/>
              <a:t>τη συγχρηματοδότηση της Ελλάδας και της Ευρωπαϊκής Ένωσης </a:t>
            </a:r>
            <a:r>
              <a:rPr lang="el-GR" altLang="el-GR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l-GR" alt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000" dirty="0"/>
          </a:p>
          <a:p>
            <a:endParaRPr lang="en-US" sz="2000" dirty="0"/>
          </a:p>
          <a:p>
            <a:r>
              <a:rPr lang="el-GR" alt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endParaRPr lang="el-GR" altLang="el-G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2" y="5532364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97791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5519990"/>
            <a:ext cx="1209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9872" y="40466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3284984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ΔΡΑΣΗ </a:t>
            </a:r>
            <a:r>
              <a:rPr lang="el-GR" dirty="0">
                <a:latin typeface="+mn-lt"/>
              </a:rPr>
              <a:t>ΚΡΑΤΙΚΩΝ </a:t>
            </a:r>
            <a:r>
              <a:rPr lang="el-GR" dirty="0" smtClean="0">
                <a:latin typeface="+mn-lt"/>
              </a:rPr>
              <a:t>ΕΝΙΣΧΥΣΕΩΝ ΕΡΕΥΝΑΣ</a:t>
            </a:r>
            <a:r>
              <a:rPr lang="el-GR" dirty="0">
                <a:latin typeface="+mn-lt"/>
              </a:rPr>
              <a:t>, ΤΕΧΝΟΛΟΓΙΚΗΣ </a:t>
            </a:r>
            <a:r>
              <a:rPr lang="el-GR" dirty="0" smtClean="0">
                <a:latin typeface="+mn-lt"/>
              </a:rPr>
              <a:t>ΑΝΑΠΤΥΞΗΣ &amp; ΚΑΙΝΟΤΟΜΙΑΣ</a:t>
            </a:r>
          </a:p>
          <a:p>
            <a:pPr algn="ctr"/>
            <a:endParaRPr lang="en-US" dirty="0" smtClean="0">
              <a:latin typeface="+mn-lt"/>
            </a:endParaRPr>
          </a:p>
          <a:p>
            <a:pPr algn="ctr"/>
            <a:r>
              <a:rPr lang="el-GR" b="1" dirty="0" smtClean="0">
                <a:latin typeface="+mn-lt"/>
              </a:rPr>
              <a:t> «ΣΥΝΕΡΓΑΤΙΚΟΙ ΣΧΗΜΑΤΙΣΜΟΙ ΚΑΙΝΟΤΟΜΙΑΣ / ΣΣΚ»</a:t>
            </a:r>
            <a:endParaRPr lang="en-US" dirty="0" smtClean="0">
              <a:latin typeface="+mn-lt"/>
            </a:endParaRPr>
          </a:p>
          <a:p>
            <a:pPr algn="ctr"/>
            <a:r>
              <a:rPr lang="el-GR" b="1" dirty="0" smtClean="0">
                <a:latin typeface="+mn-lt"/>
              </a:rPr>
              <a:t>1</a:t>
            </a:r>
            <a:r>
              <a:rPr lang="el-GR" b="1" baseline="30000" dirty="0" smtClean="0">
                <a:latin typeface="+mn-lt"/>
              </a:rPr>
              <a:t>η</a:t>
            </a:r>
            <a:r>
              <a:rPr lang="el-GR" b="1" dirty="0" smtClean="0">
                <a:latin typeface="+mn-lt"/>
              </a:rPr>
              <a:t> </a:t>
            </a:r>
            <a:r>
              <a:rPr lang="el-GR" b="1" dirty="0">
                <a:latin typeface="+mn-lt"/>
              </a:rPr>
              <a:t>Πρόσκληση: Φορέας Αρωγός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4653136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FFCC00"/>
              </a:buClr>
              <a:buSzPct val="120000"/>
            </a:pP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charset="0"/>
            </a:endParaRPr>
          </a:p>
          <a:p>
            <a:pPr>
              <a:buClr>
                <a:srgbClr val="FFCC00"/>
              </a:buClr>
              <a:buSzPct val="120000"/>
            </a:pPr>
            <a:r>
              <a:rPr lang="el-GR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            Κων/νος </a:t>
            </a:r>
            <a:r>
              <a:rPr lang="el-GR" sz="1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Απέργης  </a:t>
            </a:r>
            <a:r>
              <a:rPr lang="en-US" sz="1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hlinkClick r:id="rId6"/>
              </a:rPr>
              <a:t>dape@gsrt.gr</a:t>
            </a:r>
            <a:r>
              <a:rPr lang="en-US" sz="14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, 213 1300157 </a:t>
            </a:r>
            <a:endParaRPr lang="el-GR" sz="1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8680"/>
            <a:ext cx="2291882" cy="1017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1799" y="996556"/>
            <a:ext cx="37444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 smtClean="0"/>
              <a:t>  </a:t>
            </a:r>
            <a:r>
              <a:rPr lang="el-GR" sz="1600" b="1" dirty="0" smtClean="0"/>
              <a:t>Διεύθυνση </a:t>
            </a:r>
            <a:r>
              <a:rPr lang="el-GR" sz="1600" b="1" dirty="0"/>
              <a:t>Υποστήριξης Δράσεων</a:t>
            </a:r>
          </a:p>
          <a:p>
            <a:r>
              <a:rPr lang="el-GR" sz="1600" b="1" dirty="0" smtClean="0"/>
              <a:t>          Έρευνας  &amp;  Καινοτομίας</a:t>
            </a:r>
            <a:endParaRPr lang="el-GR" sz="1600" b="1" dirty="0"/>
          </a:p>
          <a:p>
            <a:r>
              <a:rPr lang="el-GR" sz="1600" b="1" dirty="0" smtClean="0"/>
              <a:t>              Τμήμα </a:t>
            </a:r>
            <a:r>
              <a:rPr lang="el-GR" sz="1600" b="1" dirty="0"/>
              <a:t>Γ΄ Καινοτομίας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711357"/>
            <a:ext cx="8352928" cy="601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800" dirty="0" smtClean="0"/>
              <a:t>4- ΒΑΣΙΚΑ ΣΤΟΙΧΕΙΑ ΤΑΥΤΟΤΗΤΑΣ ΕΠΕΝΔΥΣΗΣ -/ </a:t>
            </a:r>
            <a:r>
              <a:rPr lang="en-US" sz="1800" dirty="0" smtClean="0"/>
              <a:t>BASIC INFO OF INVESTMENT IDENTITY] </a:t>
            </a:r>
          </a:p>
          <a:p>
            <a:endParaRPr lang="el-GR" sz="1800" dirty="0" smtClean="0"/>
          </a:p>
          <a:p>
            <a:r>
              <a:rPr lang="el-GR" sz="1200" b="0" dirty="0" smtClean="0"/>
              <a:t> </a:t>
            </a:r>
            <a:r>
              <a:rPr lang="en-US" sz="1200" b="0" dirty="0" smtClean="0"/>
              <a:t>	</a:t>
            </a:r>
            <a:r>
              <a:rPr lang="el-GR" sz="1400" b="0" dirty="0" smtClean="0"/>
              <a:t>4.1 ΣΤΟΙΧΕΙΑ ΕΠΕΝΔΥΣΗΣ</a:t>
            </a:r>
          </a:p>
          <a:p>
            <a:endParaRPr lang="el-GR" sz="1200" b="0" dirty="0" smtClean="0"/>
          </a:p>
          <a:p>
            <a:endParaRPr lang="el-GR" sz="1200" b="0" dirty="0" smtClean="0"/>
          </a:p>
          <a:p>
            <a:endParaRPr lang="el-GR" sz="1200" b="0" dirty="0" smtClean="0"/>
          </a:p>
          <a:p>
            <a:endParaRPr lang="en-US" sz="1200" b="0" dirty="0" smtClean="0"/>
          </a:p>
          <a:p>
            <a:endParaRPr lang="el-GR" sz="1200" b="0" dirty="0" smtClean="0"/>
          </a:p>
          <a:p>
            <a:endParaRPr lang="el-GR" sz="1200" b="0" dirty="0" smtClean="0"/>
          </a:p>
          <a:p>
            <a:endParaRPr lang="el-GR" sz="1200" b="0" dirty="0" smtClean="0"/>
          </a:p>
          <a:p>
            <a:r>
              <a:rPr lang="el-GR" sz="1200" b="0" dirty="0" smtClean="0"/>
              <a:t>	</a:t>
            </a:r>
            <a:r>
              <a:rPr lang="el-GR" sz="1400" b="0" dirty="0" smtClean="0"/>
              <a:t>4.2 ΒΑΣΙΚΑ ΣΤΟΙΧΕΙΑ ΤΟΠΟΥ ΥΛΟΠΟΙΗΣΗΣ ΕΡΓΟΥ</a:t>
            </a:r>
          </a:p>
          <a:p>
            <a:endParaRPr lang="el-GR" sz="1400" b="0" dirty="0" smtClean="0"/>
          </a:p>
          <a:p>
            <a:r>
              <a:rPr lang="el-GR" sz="1800" dirty="0" smtClean="0"/>
              <a:t>5 -ΤΗΡΗΣΗ ΕΘΝΙΚΩΝ ΚΑΙ ΕΝΩΣΙΑΚΩΝ ΚΑΝΟΝΩΝ - </a:t>
            </a:r>
            <a:r>
              <a:rPr lang="en-US" sz="1800" dirty="0" smtClean="0"/>
              <a:t>CONSISTENCY WITH HORIZONTAL POLICIES]</a:t>
            </a:r>
          </a:p>
          <a:p>
            <a:endParaRPr lang="el-GR" sz="1800" dirty="0" smtClean="0"/>
          </a:p>
          <a:p>
            <a:r>
              <a:rPr lang="el-GR" sz="1800" dirty="0" smtClean="0"/>
              <a:t>6- </a:t>
            </a:r>
            <a:r>
              <a:rPr lang="el-GR" sz="1800" dirty="0"/>
              <a:t>ΠΕΡΙΓΡΑΦΗ ΕΠΙΧΕΙΡΗΜΑΤΙΚΟΥ ΣΧΕΔΙΟΥ - </a:t>
            </a:r>
            <a:r>
              <a:rPr lang="en-US" sz="1800" dirty="0"/>
              <a:t>INVESTMENT PLAN DESCRIPTION</a:t>
            </a:r>
            <a:r>
              <a:rPr lang="en-US" sz="1800" dirty="0" smtClean="0"/>
              <a:t>]</a:t>
            </a:r>
            <a:endParaRPr lang="el-GR" sz="1800" dirty="0" smtClean="0"/>
          </a:p>
          <a:p>
            <a:endParaRPr lang="el-GR" sz="1800" dirty="0"/>
          </a:p>
          <a:p>
            <a:r>
              <a:rPr lang="el-GR" sz="1400" dirty="0" smtClean="0"/>
              <a:t>	</a:t>
            </a:r>
            <a:r>
              <a:rPr lang="el-GR" sz="1400" b="0" dirty="0" smtClean="0"/>
              <a:t>6.1 Φυσικό Αντικείμενο  </a:t>
            </a:r>
            <a:r>
              <a:rPr lang="en-US" sz="1400" b="0" dirty="0"/>
              <a:t>ΣΥΝΤΟΜΗ ΠΕΡΙΓΡΑΦΗ ΕΠΕΝΔΥΤΙΚΟΥ ΣΧΕΔΙΟΥ</a:t>
            </a:r>
          </a:p>
          <a:p>
            <a:endParaRPr lang="el-GR" sz="1200" b="0" dirty="0" smtClean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414" y="5406091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05264"/>
            <a:ext cx="12287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8007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48" y="586107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8004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692696"/>
            <a:ext cx="8424936" cy="415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800" dirty="0" smtClean="0"/>
              <a:t>6- ΠΕΡΙΓΡΑΦΗ ΕΠΙΧΕΙΡΗΜΑΤΙΚΟΥ ΣΧΕΔΙΟΥ - </a:t>
            </a:r>
            <a:r>
              <a:rPr lang="en-US" sz="1800" dirty="0" smtClean="0"/>
              <a:t>INVESTMENT PLAN DESCRIPTION]</a:t>
            </a:r>
            <a:endParaRPr lang="el-GR" sz="1800" dirty="0" smtClean="0"/>
          </a:p>
          <a:p>
            <a:endParaRPr lang="en-US" sz="1400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	</a:t>
            </a:r>
            <a:r>
              <a:rPr lang="el-GR" sz="1400" dirty="0" smtClean="0">
                <a:latin typeface="+mn-lt"/>
              </a:rPr>
              <a:t>6.4  </a:t>
            </a:r>
            <a:r>
              <a:rPr lang="el-GR" sz="1400" b="0" cap="none" dirty="0">
                <a:latin typeface="+mn-lt"/>
              </a:rPr>
              <a:t>Ενότητες </a:t>
            </a:r>
            <a:r>
              <a:rPr lang="el-GR" sz="1400" b="0" cap="none" dirty="0" smtClean="0">
                <a:latin typeface="+mn-lt"/>
              </a:rPr>
              <a:t>Εργασίας</a:t>
            </a:r>
          </a:p>
          <a:p>
            <a:endParaRPr lang="el-GR" sz="2000" b="0" cap="none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/>
          </a:p>
          <a:p>
            <a:endParaRPr lang="el-GR" sz="1800" b="0" cap="none" dirty="0" smtClean="0"/>
          </a:p>
          <a:p>
            <a:endParaRPr lang="el-GR" sz="1400" b="0" cap="none" dirty="0" smtClean="0"/>
          </a:p>
          <a:p>
            <a:endParaRPr lang="el-GR" sz="1400" b="0" cap="none" dirty="0" smtClean="0"/>
          </a:p>
          <a:p>
            <a:endParaRPr lang="el-GR" sz="1400" b="0" cap="none" dirty="0"/>
          </a:p>
          <a:p>
            <a:r>
              <a:rPr lang="el-GR" sz="1400" b="0" cap="none" dirty="0" smtClean="0"/>
              <a:t>Ο </a:t>
            </a:r>
            <a:r>
              <a:rPr lang="el-GR" sz="1400" b="0" cap="none" dirty="0"/>
              <a:t>προϋπολογισμός και η Δημόσια Δαπάνη για κάθε Ενότητα Εργασίας δεν συμπληρώνονται εδώ, αλλά επάγονται από την καρτέλα </a:t>
            </a:r>
            <a:r>
              <a:rPr lang="el-GR" sz="1400" b="0" cap="none" dirty="0" smtClean="0"/>
              <a:t>7.1 «</a:t>
            </a:r>
            <a:r>
              <a:rPr lang="el-GR" sz="1400" dirty="0"/>
              <a:t>ΑΝΑΛΥΣΗ ΤΗΣ ΕΠΕΝΔΥΤΙΚΗΣ ΠΡΑΞΗΣ (ΕΡΓΟΥ) ΚΑΤΑ ΚΑΤΗΓΟΡΙΑ ΕΠΙΛΕΞΙΜΗΣ ΔΑΠΑΝΗΣ</a:t>
            </a:r>
            <a:r>
              <a:rPr lang="el-GR" sz="1400" b="0" cap="none" dirty="0" smtClean="0"/>
              <a:t>» </a:t>
            </a:r>
            <a:endParaRPr lang="el-GR" sz="1400" cap="none" dirty="0"/>
          </a:p>
          <a:p>
            <a:r>
              <a:rPr lang="en-US" sz="1400" dirty="0" smtClean="0"/>
              <a:t> </a:t>
            </a:r>
          </a:p>
          <a:p>
            <a:endParaRPr lang="el-GR" sz="14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15" y="5949280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6942890" cy="2441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581128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+mn-lt"/>
              </a:rPr>
              <a:t>Σε περίπτωση που έχει επιλεχθεί ως Κατηγορία Ενέργειας ‘’ΕΠΕΝΔΥΤΙΚΗ’’ η τιμή ΑΜ θα πρέπει να είναι υποχρεωτικά ΜΗΔΕΝ (0)</a:t>
            </a:r>
            <a:endParaRPr lang="en-US" sz="1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57729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839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4007" y="630932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1520" y="188640"/>
            <a:ext cx="8820472" cy="612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l-GR" sz="1400" b="0" cap="none" dirty="0"/>
              <a:t>	</a:t>
            </a:r>
            <a:r>
              <a:rPr lang="el-GR" sz="1400" b="0" cap="none" dirty="0" smtClean="0"/>
              <a:t>6.6 Παράρτημα Ι - </a:t>
            </a:r>
            <a:r>
              <a:rPr lang="el-GR" sz="1400" cap="none" dirty="0" smtClean="0"/>
              <a:t>1η </a:t>
            </a:r>
            <a:r>
              <a:rPr lang="el-GR" sz="1400" cap="none" dirty="0"/>
              <a:t>ΟΜΑΔΑ ΚΡΙΤΗΡΙΩΝ –  (συντελεστής στάθμισης 40%)</a:t>
            </a:r>
            <a:r>
              <a:rPr lang="el-GR" sz="1400" b="0" cap="none" dirty="0"/>
              <a:t> </a:t>
            </a:r>
            <a:r>
              <a:rPr lang="el-GR" sz="1400" b="0" cap="none" dirty="0" smtClean="0"/>
              <a:t>–</a:t>
            </a:r>
            <a:r>
              <a:rPr lang="el-GR" sz="2000" cap="none" dirty="0" smtClean="0"/>
              <a:t> </a:t>
            </a:r>
          </a:p>
          <a:p>
            <a:pPr algn="ctr"/>
            <a:r>
              <a:rPr lang="el-GR" sz="1400" b="0" cap="none" dirty="0" smtClean="0"/>
              <a:t>         </a:t>
            </a:r>
            <a:r>
              <a:rPr lang="el-GR" sz="1400" b="0" cap="none" dirty="0" err="1" smtClean="0"/>
              <a:t>Καινοτομικότητα</a:t>
            </a:r>
            <a:r>
              <a:rPr lang="el-GR" sz="1400" b="0" cap="none" dirty="0" smtClean="0"/>
              <a:t> </a:t>
            </a:r>
            <a:r>
              <a:rPr lang="el-GR" sz="1400" b="0" cap="none" dirty="0"/>
              <a:t>και Στρατηγική </a:t>
            </a:r>
            <a:r>
              <a:rPr lang="el-GR" sz="1400" b="0" cap="none" dirty="0" smtClean="0"/>
              <a:t>ανάπτυξης του </a:t>
            </a:r>
            <a:r>
              <a:rPr lang="el-GR" sz="1400" b="0" cap="none" dirty="0"/>
              <a:t>προτεινόμενου ΣΣΚ</a:t>
            </a:r>
            <a:r>
              <a:rPr lang="el-GR" sz="1400" b="0" cap="none" dirty="0" smtClean="0"/>
              <a:t>.  </a:t>
            </a:r>
          </a:p>
          <a:p>
            <a:r>
              <a:rPr lang="en-US" sz="2000" dirty="0" smtClean="0"/>
              <a:t> </a:t>
            </a:r>
            <a:endParaRPr lang="el-GR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414" y="5406091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05264"/>
            <a:ext cx="122872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75" y="805434"/>
            <a:ext cx="3712811" cy="502230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27737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56" y="593975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663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4007" y="630932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414" y="548681"/>
            <a:ext cx="849694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l-GR" sz="1400" b="0" cap="none" dirty="0"/>
              <a:t>6.6 Παράρτημα Ι - </a:t>
            </a:r>
            <a:r>
              <a:rPr lang="el-GR" sz="1400" cap="none" dirty="0"/>
              <a:t>2η ΟΜΑΔΑ ΚΡΙΤΗΡΙΩΝ –  (συντελεστής στάθμισης 30%)</a:t>
            </a:r>
            <a:r>
              <a:rPr lang="el-GR" sz="1400" b="0" cap="none" dirty="0"/>
              <a:t> </a:t>
            </a:r>
            <a:r>
              <a:rPr lang="el-GR" sz="1400" b="0" cap="none" dirty="0" smtClean="0"/>
              <a:t> - ΟΡΓΑΝΩΣΗ - ΑΞΙΟΠΙΣΤΙΑ </a:t>
            </a:r>
            <a:r>
              <a:rPr lang="el-GR" sz="1400" b="0" cap="none" dirty="0"/>
              <a:t>/ ΕΜΠΕΙΡΙΑ ΤΟΥ ΦΟΡΕΑ ΑΡΩΓΟΥ, ΤΕΚΜΗΡΙΩΣΗ </a:t>
            </a:r>
            <a:r>
              <a:rPr lang="el-GR" sz="1400" b="0" cap="none" dirty="0" smtClean="0"/>
              <a:t>ΠΡΟΫΠΟΛΟΓΙΣΜΟΥ</a:t>
            </a:r>
          </a:p>
          <a:p>
            <a:r>
              <a:rPr lang="en-US" sz="2000" dirty="0" smtClean="0"/>
              <a:t> </a:t>
            </a:r>
            <a:endParaRPr lang="el-GR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414" y="5406091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29808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05646"/>
            <a:ext cx="5611008" cy="49876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20282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389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4007" y="630932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0747" y="260648"/>
            <a:ext cx="849694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l-GR" sz="1400" b="0" cap="none" dirty="0"/>
              <a:t>6.6 Παράρτημα Ι - </a:t>
            </a:r>
            <a:r>
              <a:rPr lang="el-GR" sz="1400" cap="none" dirty="0"/>
              <a:t>3η ΟΜΑΔΑ ΚΡΙΤΗΡΙΩΝ </a:t>
            </a:r>
            <a:r>
              <a:rPr lang="el-GR" sz="1400" cap="none" dirty="0" smtClean="0"/>
              <a:t>-  </a:t>
            </a:r>
            <a:r>
              <a:rPr lang="el-GR" sz="1400" cap="none" dirty="0"/>
              <a:t>(συντελεστής στάθμισης 30%</a:t>
            </a:r>
            <a:r>
              <a:rPr lang="el-GR" sz="1400" cap="none" dirty="0" smtClean="0"/>
              <a:t>) - </a:t>
            </a:r>
            <a:r>
              <a:rPr lang="el-GR" sz="1400" b="0" cap="none" dirty="0" smtClean="0"/>
              <a:t> </a:t>
            </a:r>
            <a:endParaRPr lang="el-GR" sz="1400" b="0" cap="none" dirty="0"/>
          </a:p>
          <a:p>
            <a:pPr algn="ctr"/>
            <a:r>
              <a:rPr lang="el-GR" sz="1400" b="0" cap="none" dirty="0" smtClean="0"/>
              <a:t>Βιωσιμότητα </a:t>
            </a:r>
            <a:r>
              <a:rPr lang="el-GR" sz="1400" b="0" cap="none" dirty="0"/>
              <a:t>επενδυτικού σχεδίου </a:t>
            </a:r>
            <a:endParaRPr lang="el-GR" sz="1400" b="0" cap="none" dirty="0" smtClean="0"/>
          </a:p>
          <a:p>
            <a:endParaRPr lang="el-GR" sz="2000" dirty="0"/>
          </a:p>
          <a:p>
            <a:r>
              <a:rPr lang="en-US" sz="2000" dirty="0" smtClean="0"/>
              <a:t> </a:t>
            </a:r>
            <a:endParaRPr lang="el-GR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414" y="5406091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77272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69" y="908720"/>
            <a:ext cx="4363059" cy="547260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02" y="589502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837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84007" y="630932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5414" y="548680"/>
            <a:ext cx="8496944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400" dirty="0" smtClean="0"/>
              <a:t>	</a:t>
            </a:r>
          </a:p>
          <a:p>
            <a:r>
              <a:rPr lang="el-GR" sz="1400" dirty="0"/>
              <a:t>	</a:t>
            </a:r>
            <a:r>
              <a:rPr lang="el-GR" sz="1400" dirty="0" smtClean="0"/>
              <a:t>6 - ΠΕΡΙΓΡΑΦΗ </a:t>
            </a:r>
            <a:r>
              <a:rPr lang="el-GR" sz="1400" dirty="0"/>
              <a:t>ΕΠΙΧΕΙΡΗΜΑΤΙΚΟΥ ΣΧΕΔΙΟΥ - </a:t>
            </a:r>
            <a:r>
              <a:rPr lang="en-US" sz="1400" dirty="0"/>
              <a:t>INVESTMENT PLAN </a:t>
            </a:r>
            <a:r>
              <a:rPr lang="en-US" sz="1400" dirty="0" smtClean="0"/>
              <a:t>DESCRIPTION</a:t>
            </a:r>
            <a:endParaRPr lang="el-GR" sz="1400" dirty="0" smtClean="0"/>
          </a:p>
          <a:p>
            <a:r>
              <a:rPr lang="el-GR" sz="2000" dirty="0" smtClean="0"/>
              <a:t>	</a:t>
            </a:r>
          </a:p>
          <a:p>
            <a:r>
              <a:rPr lang="el-GR" sz="2000" b="0" dirty="0"/>
              <a:t>	</a:t>
            </a:r>
            <a:r>
              <a:rPr lang="en-US" sz="2000" b="0" dirty="0" smtClean="0"/>
              <a:t>	</a:t>
            </a:r>
            <a:r>
              <a:rPr lang="el-GR" sz="1400" b="0" dirty="0" smtClean="0"/>
              <a:t>6.6 Παράρτημα ΙΙ</a:t>
            </a:r>
            <a:endParaRPr lang="el-GR" sz="1400" b="0" dirty="0"/>
          </a:p>
          <a:p>
            <a:r>
              <a:rPr lang="en-US" sz="2000" dirty="0" smtClean="0"/>
              <a:t> </a:t>
            </a:r>
            <a:endParaRPr lang="el-GR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414" y="5406091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77272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671488" cy="302433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9502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772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548680"/>
            <a:ext cx="869410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800" dirty="0" smtClean="0"/>
              <a:t>7-  ΟΙΚΟΝΟΜΙΚΟ </a:t>
            </a:r>
            <a:r>
              <a:rPr lang="el-GR" sz="1800" dirty="0"/>
              <a:t>ΑΝΤΙΚΕΙΜΕΝΟ ΕΡΓΟΥ - INVESTMENT PLAN </a:t>
            </a:r>
            <a:r>
              <a:rPr lang="el-GR" sz="1800" dirty="0" smtClean="0"/>
              <a:t>FINANCES </a:t>
            </a:r>
          </a:p>
          <a:p>
            <a:endParaRPr lang="el-GR" sz="1200" dirty="0" smtClean="0"/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endParaRPr lang="el-GR" sz="1400" b="0" cap="none" dirty="0">
              <a:latin typeface="+mn-lt"/>
            </a:endParaRPr>
          </a:p>
          <a:p>
            <a:r>
              <a:rPr lang="el-GR" sz="1300" cap="none" dirty="0" smtClean="0">
                <a:latin typeface="+mn-lt"/>
              </a:rPr>
              <a:t>Σε </a:t>
            </a:r>
            <a:r>
              <a:rPr lang="el-GR" sz="1300" cap="none" dirty="0">
                <a:latin typeface="+mn-lt"/>
              </a:rPr>
              <a:t>περίπτωση που έχει επιλεχθεί στην [6.4] Κατηγορία Ενέργειας ‘’ΕΠΕΝΔΥΤΙΚΗ’’ Επιλέξιμες είναι ΜΟΝΟ οι εξής Κατηγορίες Δαπανών: </a:t>
            </a:r>
            <a:r>
              <a:rPr lang="el-GR" sz="1300" b="0" cap="none" dirty="0" smtClean="0">
                <a:latin typeface="+mn-lt"/>
              </a:rPr>
              <a:t>1.1 </a:t>
            </a:r>
            <a:r>
              <a:rPr lang="el-GR" sz="1300" b="0" cap="none" dirty="0">
                <a:latin typeface="+mn-lt"/>
              </a:rPr>
              <a:t>Κτίρια, </a:t>
            </a:r>
            <a:r>
              <a:rPr lang="el-GR" sz="1300" b="0" cap="none" dirty="0" smtClean="0">
                <a:latin typeface="+mn-lt"/>
              </a:rPr>
              <a:t>1.2 </a:t>
            </a:r>
            <a:r>
              <a:rPr lang="el-GR" sz="1300" b="0" cap="none" dirty="0">
                <a:latin typeface="+mn-lt"/>
              </a:rPr>
              <a:t>Εγκαταστάσεις Κτιρίων Μηχανολογικός και Λοιπός Εξοπλισμός, </a:t>
            </a:r>
            <a:r>
              <a:rPr lang="el-GR" sz="1300" b="0" cap="none" dirty="0" smtClean="0">
                <a:latin typeface="+mn-lt"/>
              </a:rPr>
              <a:t>1.3 </a:t>
            </a:r>
            <a:r>
              <a:rPr lang="el-GR" sz="1300" b="0" cap="none" dirty="0" err="1" smtClean="0">
                <a:latin typeface="+mn-lt"/>
              </a:rPr>
              <a:t>Άϋλα</a:t>
            </a:r>
            <a:r>
              <a:rPr lang="el-GR" sz="1300" b="0" cap="none" dirty="0" smtClean="0">
                <a:latin typeface="+mn-lt"/>
              </a:rPr>
              <a:t> </a:t>
            </a:r>
            <a:r>
              <a:rPr lang="el-GR" sz="1300" b="0" cap="none" dirty="0">
                <a:latin typeface="+mn-lt"/>
              </a:rPr>
              <a:t>στοιχεία ενεργητικού, </a:t>
            </a:r>
            <a:r>
              <a:rPr lang="el-GR" sz="1300" b="0" cap="none" dirty="0" smtClean="0">
                <a:latin typeface="+mn-lt"/>
              </a:rPr>
              <a:t>1.4 </a:t>
            </a:r>
            <a:r>
              <a:rPr lang="el-GR" sz="1300" b="0" cap="none" dirty="0">
                <a:latin typeface="+mn-lt"/>
              </a:rPr>
              <a:t>Απόκτηση, επικύρωση, προστασία διπλωμάτων ευρεσιτεχνίας</a:t>
            </a:r>
            <a:r>
              <a:rPr lang="el-GR" sz="1300" b="0" cap="none" dirty="0" smtClean="0">
                <a:latin typeface="+mn-lt"/>
              </a:rPr>
              <a:t>.</a:t>
            </a:r>
          </a:p>
          <a:p>
            <a:endParaRPr lang="en-US" sz="1300" cap="none" dirty="0" smtClean="0">
              <a:latin typeface="+mn-lt"/>
            </a:endParaRPr>
          </a:p>
          <a:p>
            <a:r>
              <a:rPr lang="el-GR" sz="1300" cap="none" dirty="0" smtClean="0">
                <a:latin typeface="+mn-lt"/>
              </a:rPr>
              <a:t>Σε </a:t>
            </a:r>
            <a:r>
              <a:rPr lang="el-GR" sz="1300" cap="none" dirty="0">
                <a:latin typeface="+mn-lt"/>
              </a:rPr>
              <a:t>περίπτωση που έχει επιλεχθεί στην [6.4] Κατηγορία Ενέργειας ‘’ΛΕΙΤΟΥΡΓΙΚΗ’’ Επιλέξιμες είναι ΜΟΝΟ οι εξής Κατηγορίες Δαπανών : </a:t>
            </a:r>
            <a:r>
              <a:rPr lang="el-GR" sz="1300" cap="none" dirty="0" smtClean="0">
                <a:latin typeface="+mn-lt"/>
              </a:rPr>
              <a:t> </a:t>
            </a:r>
            <a:r>
              <a:rPr lang="el-GR" sz="1300" b="0" cap="none" dirty="0" smtClean="0">
                <a:latin typeface="+mn-lt"/>
              </a:rPr>
              <a:t>2.1 </a:t>
            </a:r>
            <a:r>
              <a:rPr lang="el-GR" sz="1300" b="0" cap="none" dirty="0">
                <a:latin typeface="+mn-lt"/>
              </a:rPr>
              <a:t>Δαπάνες προσωπικού</a:t>
            </a:r>
            <a:r>
              <a:rPr lang="el-GR" sz="1300" b="0" cap="none" dirty="0" smtClean="0">
                <a:latin typeface="+mn-lt"/>
              </a:rPr>
              <a:t>, 2.2 </a:t>
            </a:r>
            <a:r>
              <a:rPr lang="el-GR" sz="1300" b="0" cap="none" dirty="0">
                <a:latin typeface="+mn-lt"/>
              </a:rPr>
              <a:t>Δαπάνες ταξιδιών και μετακινήσεων, </a:t>
            </a:r>
            <a:r>
              <a:rPr lang="el-GR" sz="1300" b="0" cap="none" dirty="0" smtClean="0">
                <a:latin typeface="+mn-lt"/>
              </a:rPr>
              <a:t> 2.3 </a:t>
            </a:r>
            <a:r>
              <a:rPr lang="el-GR" sz="1300" b="0" cap="none" dirty="0">
                <a:latin typeface="+mn-lt"/>
              </a:rPr>
              <a:t>Δαπάνες Αναλωσίμων, </a:t>
            </a:r>
            <a:r>
              <a:rPr lang="el-GR" sz="1300" b="0" cap="none" dirty="0" smtClean="0">
                <a:latin typeface="+mn-lt"/>
              </a:rPr>
              <a:t>2.4 </a:t>
            </a:r>
            <a:r>
              <a:rPr lang="el-GR" sz="1300" b="0" cap="none" dirty="0">
                <a:latin typeface="+mn-lt"/>
              </a:rPr>
              <a:t>Δαπάνες δημοσιότητας, </a:t>
            </a:r>
            <a:r>
              <a:rPr lang="el-GR" sz="1300" b="0" cap="none" dirty="0" smtClean="0">
                <a:latin typeface="+mn-lt"/>
              </a:rPr>
              <a:t>2.5 </a:t>
            </a:r>
            <a:r>
              <a:rPr lang="el-GR" sz="1300" b="0" cap="none" dirty="0">
                <a:latin typeface="+mn-lt"/>
              </a:rPr>
              <a:t>Δαπάνες προσαρμογών για άτομα με </a:t>
            </a:r>
            <a:r>
              <a:rPr lang="el-GR" sz="1300" b="0" cap="none" dirty="0" smtClean="0">
                <a:latin typeface="+mn-lt"/>
              </a:rPr>
              <a:t>αναπηρία, 2.6 </a:t>
            </a:r>
            <a:r>
              <a:rPr lang="el-GR" sz="1300" b="0" cap="none" dirty="0">
                <a:latin typeface="+mn-lt"/>
              </a:rPr>
              <a:t>Δαπάνες για επαγγελματική κατάρτιση, </a:t>
            </a:r>
            <a:r>
              <a:rPr lang="el-GR" sz="1300" b="0" cap="none" dirty="0" smtClean="0">
                <a:latin typeface="+mn-lt"/>
              </a:rPr>
              <a:t>2.7 </a:t>
            </a:r>
            <a:r>
              <a:rPr lang="el-GR" sz="1300" b="0" cap="none" dirty="0">
                <a:latin typeface="+mn-lt"/>
              </a:rPr>
              <a:t>Δαπάνες που αφορούν στην αμοιβή ορκωτού λογιστή/ελεγκτή, </a:t>
            </a:r>
            <a:r>
              <a:rPr lang="el-GR" sz="1300" b="0" cap="none" dirty="0" smtClean="0">
                <a:latin typeface="+mn-lt"/>
              </a:rPr>
              <a:t> 2.8 </a:t>
            </a:r>
            <a:r>
              <a:rPr lang="el-GR" sz="1300" b="0" cap="none" dirty="0">
                <a:latin typeface="+mn-lt"/>
              </a:rPr>
              <a:t>Δαπάνες οργανισμών κοινής ωφελείας, σταθερής και κινητής τηλεφωνίας και </a:t>
            </a:r>
            <a:r>
              <a:rPr lang="el-GR" sz="1300" b="0" cap="none" dirty="0" smtClean="0">
                <a:latin typeface="+mn-lt"/>
              </a:rPr>
              <a:t>ενοικίων. Επιλογή </a:t>
            </a:r>
            <a:r>
              <a:rPr lang="el-GR" sz="1300" b="0" cap="none" dirty="0">
                <a:latin typeface="+mn-lt"/>
              </a:rPr>
              <a:t>διαφορετικής Κατηγορίας Δαπάνης, θα είναι μη επιλέξιμη με αντίστοιχη περικοπή του προϋπολογισμού της πρότασης</a:t>
            </a:r>
            <a:r>
              <a:rPr lang="el-GR" sz="1300" cap="none" dirty="0">
                <a:latin typeface="+mn-lt"/>
              </a:rPr>
              <a:t>.</a:t>
            </a:r>
            <a:endParaRPr lang="el-GR" sz="1300" b="0" cap="none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49280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5829277" cy="30602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1288"/>
            <a:ext cx="8286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45" y="591417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044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60" y="620687"/>
            <a:ext cx="8532440" cy="57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800" dirty="0" smtClean="0"/>
              <a:t>7-  ΟΙΚΟΝΟΜΙΚΟ ΑΝΤΙΚΕΙΜΕΝΟ ΕΡΓΟΥ - INVESTMENT PLAN FINANCES   </a:t>
            </a:r>
            <a:r>
              <a:rPr lang="el-GR" sz="1800" b="0" dirty="0" smtClean="0"/>
              <a:t>ΕΚ 651/2014</a:t>
            </a:r>
          </a:p>
          <a:p>
            <a:endParaRPr lang="el-GR" sz="1800" b="0" cap="none" dirty="0"/>
          </a:p>
          <a:p>
            <a:endParaRPr lang="el-GR" sz="1200" b="0" cap="none" dirty="0" smtClean="0"/>
          </a:p>
          <a:p>
            <a:endParaRPr lang="el-GR" sz="1200" b="0" cap="none" dirty="0"/>
          </a:p>
          <a:p>
            <a:endParaRPr lang="el-GR" sz="1200" b="0" cap="none" dirty="0" smtClean="0"/>
          </a:p>
          <a:p>
            <a:endParaRPr lang="el-GR" sz="1200" b="0" cap="none" dirty="0"/>
          </a:p>
          <a:p>
            <a:endParaRPr lang="el-GR" sz="1200" b="0" cap="none" dirty="0" smtClean="0"/>
          </a:p>
          <a:p>
            <a:endParaRPr lang="el-GR" sz="1200" b="0" cap="none" dirty="0"/>
          </a:p>
          <a:p>
            <a:endParaRPr lang="el-GR" sz="1200" b="0" cap="none" dirty="0" smtClean="0"/>
          </a:p>
          <a:p>
            <a:endParaRPr lang="el-GR" sz="1200" b="0" cap="none" dirty="0"/>
          </a:p>
          <a:p>
            <a:endParaRPr lang="el-GR" sz="1200" b="0" cap="none" dirty="0" smtClean="0"/>
          </a:p>
          <a:p>
            <a:endParaRPr lang="el-GR" sz="1200" b="0" cap="none" dirty="0"/>
          </a:p>
          <a:p>
            <a:endParaRPr lang="el-GR" sz="1200" b="0" cap="none" dirty="0" smtClean="0"/>
          </a:p>
          <a:p>
            <a:endParaRPr lang="el-GR" sz="1200" b="0" cap="none" dirty="0"/>
          </a:p>
          <a:p>
            <a:endParaRPr lang="el-GR" sz="1200" b="0" cap="none" dirty="0" smtClean="0"/>
          </a:p>
          <a:p>
            <a:endParaRPr lang="el-GR" sz="1200" b="0" cap="none" dirty="0"/>
          </a:p>
          <a:p>
            <a:endParaRPr lang="el-GR" sz="1200" b="0" cap="none" dirty="0" smtClean="0"/>
          </a:p>
          <a:p>
            <a:endParaRPr lang="el-GR" sz="1200" b="0" cap="none" dirty="0" smtClean="0"/>
          </a:p>
          <a:p>
            <a:r>
              <a:rPr lang="el-GR" sz="1300" cap="none" dirty="0" smtClean="0"/>
              <a:t>Σε </a:t>
            </a:r>
            <a:r>
              <a:rPr lang="el-GR" sz="1300" cap="none" dirty="0"/>
              <a:t>περίπτωση που έχει επιλεχθεί στην [6.4] Κατηγορία Ενέργειας ‘’ΕΠΕΝΔΥΤΙΚΗ’’ Επιλέξιμες είναι ΜΟΝΟ οι εξής Κατηγορίες Δαπανών: </a:t>
            </a:r>
            <a:r>
              <a:rPr lang="el-GR" sz="1300" b="0" cap="none" dirty="0"/>
              <a:t>1.1 Κτίρια,   1.2 Εγκαταστάσεις Κτιρίων Μηχανολογικός και Λοιπός Εξοπλισμός, 1.3 Άυλα στοιχεία ενεργητικού, </a:t>
            </a:r>
            <a:r>
              <a:rPr lang="el-GR" sz="1300" b="0" cap="none" dirty="0" smtClean="0"/>
              <a:t>1.4 </a:t>
            </a:r>
            <a:r>
              <a:rPr lang="el-GR" sz="1300" b="0" cap="none" dirty="0"/>
              <a:t>Απόκτηση, επικύρωση, προστασία διπλωμάτων ευρεσιτεχνίας.</a:t>
            </a:r>
            <a:br>
              <a:rPr lang="el-GR" sz="1300" b="0" cap="none" dirty="0"/>
            </a:br>
            <a:r>
              <a:rPr lang="el-GR" sz="1300" b="0" cap="none" dirty="0"/>
              <a:t/>
            </a:r>
            <a:br>
              <a:rPr lang="el-GR" sz="1300" b="0" cap="none" dirty="0"/>
            </a:br>
            <a:r>
              <a:rPr lang="el-GR" sz="1300" cap="none" dirty="0"/>
              <a:t>Σε περίπτωση που έχει επιλεχθεί στην [6.4] Κατηγορία Ενέργειας ‘’ΛΕΙΤΟΥΡΓΙΚΗ’’ Επιλέξιμες είναι ΜΟΝΟ οι εξής Κατηγορίες Δαπανών :  </a:t>
            </a:r>
            <a:r>
              <a:rPr lang="el-GR" sz="1300" b="0" cap="none" dirty="0"/>
              <a:t>2.1 Δαπάνες προσωπικού, 2.2 Δαπάνες ταξιδιών και μετακινήσεων,  2.3 Δαπάνες Αναλωσίμων, </a:t>
            </a:r>
            <a:br>
              <a:rPr lang="el-GR" sz="1300" b="0" cap="none" dirty="0"/>
            </a:br>
            <a:r>
              <a:rPr lang="el-GR" sz="1300" b="0" cap="none" dirty="0"/>
              <a:t>2.4 Δαπάνες δημοσιότητας,  2.5 Δαπάνες προσαρμογών για άτομα με αναπηρία 2.6 Δαπάνες για επαγγελματική κατάρτιση, </a:t>
            </a:r>
            <a:r>
              <a:rPr lang="el-GR" sz="1300" b="0" cap="none" dirty="0" smtClean="0"/>
              <a:t>2.7 </a:t>
            </a:r>
            <a:r>
              <a:rPr lang="el-GR" sz="1300" b="0" cap="none" dirty="0"/>
              <a:t>Δαπάνες που αφορούν στην αμοιβή ορκωτού λογιστή/ελεγκτή, </a:t>
            </a:r>
            <a:r>
              <a:rPr lang="el-GR" sz="1300" cap="none" dirty="0"/>
              <a:t>2.8  Έμμεσες Δαπάνες (15% επί των</a:t>
            </a:r>
          </a:p>
          <a:p>
            <a:r>
              <a:rPr lang="el-GR" sz="1300" cap="none" dirty="0"/>
              <a:t>επιλέξιμων δαπανών προσωπικού μόνο για </a:t>
            </a:r>
            <a:r>
              <a:rPr lang="el-GR" sz="1300" cap="none" dirty="0" smtClean="0"/>
              <a:t>ΕΚ 651/2014).</a:t>
            </a:r>
            <a:r>
              <a:rPr lang="el-GR" sz="1300" b="0" cap="none" dirty="0" smtClean="0"/>
              <a:t>Επιλογή </a:t>
            </a:r>
            <a:r>
              <a:rPr lang="el-GR" sz="1300" b="0" cap="none" dirty="0"/>
              <a:t>διαφορετικής Κατηγορίας Δαπάνης, θα είναι μη επιλέξιμη με αντίστοιχη περικοπή του προϋπολογισμού της πρότασης</a:t>
            </a:r>
            <a:r>
              <a:rPr lang="el-GR" sz="1300" cap="none" dirty="0"/>
              <a:t>.</a:t>
            </a:r>
            <a:endParaRPr lang="el-GR" sz="1300" b="0" cap="none" dirty="0"/>
          </a:p>
          <a:p>
            <a:endParaRPr lang="el-GR" sz="1300" dirty="0" smtClean="0"/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24575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24574"/>
            <a:ext cx="828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32" y="610552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63284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793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575" y="620688"/>
            <a:ext cx="8091061" cy="57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800" dirty="0" smtClean="0"/>
              <a:t>7-  ΟΙΚΟΝΟΜΙΚΟ </a:t>
            </a:r>
            <a:r>
              <a:rPr lang="el-GR" sz="1800" dirty="0"/>
              <a:t>ΑΝΤΙΚΕΙΜΕΝΟ ΕΡΓΟΥ - INVESTMENT PLAN </a:t>
            </a:r>
            <a:r>
              <a:rPr lang="el-GR" sz="1800" dirty="0" smtClean="0"/>
              <a:t>FINANCES</a:t>
            </a:r>
          </a:p>
          <a:p>
            <a:r>
              <a:rPr lang="el-GR" sz="1800" dirty="0"/>
              <a:t> </a:t>
            </a:r>
            <a:r>
              <a:rPr lang="el-GR" sz="1400" b="0" dirty="0" smtClean="0"/>
              <a:t>7.3 </a:t>
            </a:r>
            <a:r>
              <a:rPr lang="el-GR" sz="1400" b="0" dirty="0" err="1" smtClean="0"/>
              <a:t>Στοιχεια</a:t>
            </a:r>
            <a:r>
              <a:rPr lang="el-GR" sz="1400" b="0" dirty="0" smtClean="0"/>
              <a:t> </a:t>
            </a:r>
            <a:r>
              <a:rPr lang="el-GR" sz="1400" b="0" dirty="0" err="1" smtClean="0"/>
              <a:t>ιδιωτικησ</a:t>
            </a:r>
            <a:r>
              <a:rPr lang="el-GR" sz="1400" b="0" dirty="0" smtClean="0"/>
              <a:t> </a:t>
            </a:r>
            <a:r>
              <a:rPr lang="el-GR" sz="1400" b="0" dirty="0" err="1" smtClean="0"/>
              <a:t>συμμετοχησ</a:t>
            </a:r>
            <a:r>
              <a:rPr lang="el-GR" sz="1400" b="0" dirty="0" smtClean="0"/>
              <a:t> </a:t>
            </a: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pPr algn="just"/>
            <a:endParaRPr lang="el-GR" sz="1400" b="0" u="sng" cap="none" dirty="0"/>
          </a:p>
          <a:p>
            <a:pPr algn="just"/>
            <a:r>
              <a:rPr lang="el-GR" sz="1400" b="0" u="sng" cap="none" dirty="0" smtClean="0"/>
              <a:t>Αφορά και τους Δημόσιους ερευνητικούς/τεχνολογικούς φορείς</a:t>
            </a:r>
            <a:r>
              <a:rPr lang="el-GR" sz="1400" b="0" cap="none" dirty="0" smtClean="0"/>
              <a:t> </a:t>
            </a:r>
            <a:r>
              <a:rPr lang="el-GR" sz="1400" b="0" cap="none" dirty="0"/>
              <a:t>δεδομένου </a:t>
            </a:r>
            <a:r>
              <a:rPr lang="el-GR" sz="1400" b="0" cap="none" dirty="0" smtClean="0"/>
              <a:t>ότι, </a:t>
            </a:r>
            <a:r>
              <a:rPr lang="el-GR" sz="1400" b="0" cap="none" dirty="0"/>
              <a:t>η συμμετοχή </a:t>
            </a:r>
            <a:r>
              <a:rPr lang="el-GR" sz="1400" b="0" cap="none" dirty="0" smtClean="0"/>
              <a:t>στην </a:t>
            </a:r>
            <a:r>
              <a:rPr lang="el-GR" sz="1400" b="0" cap="none" dirty="0"/>
              <a:t>Πρόσκληση, αφορά σε οικονομική δραστηριότητα του </a:t>
            </a:r>
            <a:r>
              <a:rPr lang="el-GR" sz="1400" b="0" cap="none" dirty="0" smtClean="0"/>
              <a:t>Φορέα.</a:t>
            </a:r>
            <a:r>
              <a:rPr lang="el-GR" sz="1400" b="0" cap="none" dirty="0"/>
              <a:t> </a:t>
            </a:r>
            <a:r>
              <a:rPr lang="el-GR" sz="1400" b="0" cap="none" dirty="0" smtClean="0"/>
              <a:t>Για </a:t>
            </a:r>
            <a:r>
              <a:rPr lang="el-GR" sz="1400" b="0" cap="none" dirty="0"/>
              <a:t>την κάλυψη της ιδιωτικής συμμετοχής, ο  δυνητικός δικαιούχος της ενίσχυσης μπορεί να χρησιμοποιήσει ιδίους πόρους (ίδια συμμετοχή) ή/και δάνειο. Για τις επιχειρήσεις το δάνειο που θα χρησιμοποιηθεί είναι δυνατόν να υποστηρίζεται από τα χρηματοδοτικά εργαλεία του ΕΣΠΑ, υπό την προϋπόθεση ότι η σώρευση αυτή δεν οδηγεί σε υπέρβαση της υψηλότερης έντασης ή του υψηλότερου ποσού ενίσχυσης που εφαρμόζεται στις ενισχύσεις του αντίστοιχου άρθρου του Κανονισμού (ΕΕ) αριθ. 651/2014.</a:t>
            </a:r>
            <a:endParaRPr lang="en-US" sz="1400" b="0" cap="none" dirty="0"/>
          </a:p>
          <a:p>
            <a:pPr algn="just"/>
            <a:endParaRPr lang="el-GR" sz="1200" b="0" cap="none" dirty="0"/>
          </a:p>
          <a:p>
            <a:pPr algn="just"/>
            <a:r>
              <a:rPr lang="el-GR" sz="1200" b="0" cap="none" dirty="0"/>
              <a:t/>
            </a:r>
            <a:br>
              <a:rPr lang="el-GR" sz="1200" b="0" cap="none" dirty="0"/>
            </a:br>
            <a:endParaRPr lang="el-GR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24575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645431" cy="323046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5" y="6023360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023360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678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332656"/>
            <a:ext cx="8496944" cy="576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l-GR" sz="1800" dirty="0" smtClean="0"/>
          </a:p>
          <a:p>
            <a:r>
              <a:rPr lang="el-GR" sz="1800" dirty="0" smtClean="0"/>
              <a:t>7-  ΟΙΚΟΝΟΜΙΚΟ </a:t>
            </a:r>
            <a:r>
              <a:rPr lang="el-GR" sz="1800" dirty="0"/>
              <a:t>ΑΝΤΙΚΕΙΜΕΝΟ ΕΡΓΟΥ - INVESTMENT PLAN </a:t>
            </a:r>
            <a:r>
              <a:rPr lang="el-GR" sz="1800" dirty="0" smtClean="0"/>
              <a:t>FINANCES</a:t>
            </a:r>
            <a:endParaRPr lang="el-GR" sz="1200" dirty="0" smtClean="0"/>
          </a:p>
          <a:p>
            <a:r>
              <a:rPr lang="el-GR" sz="1400" b="0" cap="none" dirty="0">
                <a:latin typeface="+mn-lt"/>
              </a:rPr>
              <a:t> </a:t>
            </a:r>
            <a:r>
              <a:rPr lang="el-GR" sz="1400" b="0" cap="none" dirty="0" smtClean="0">
                <a:latin typeface="+mn-lt"/>
              </a:rPr>
              <a:t>           7.4 Δείκτες </a:t>
            </a: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cap="none" dirty="0">
              <a:latin typeface="+mn-lt"/>
            </a:endParaRPr>
          </a:p>
          <a:p>
            <a:endParaRPr lang="el-GR" sz="1200" cap="none" dirty="0" smtClean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endParaRPr lang="el-GR" sz="1200" b="0" cap="none" dirty="0" smtClean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endParaRPr lang="el-GR" sz="1200" b="0" cap="none" dirty="0">
              <a:latin typeface="+mn-lt"/>
            </a:endParaRPr>
          </a:p>
          <a:p>
            <a:pPr algn="just"/>
            <a:endParaRPr lang="el-GR" sz="1200" b="0" cap="none" dirty="0" smtClean="0"/>
          </a:p>
          <a:p>
            <a:r>
              <a:rPr lang="el-GR" sz="1400" b="0" cap="none" dirty="0" smtClean="0"/>
              <a:t>CO27 </a:t>
            </a:r>
            <a:r>
              <a:rPr lang="el-GR" sz="1400" b="0" cap="none" dirty="0"/>
              <a:t>- </a:t>
            </a:r>
            <a:r>
              <a:rPr lang="el-GR" sz="1400" b="0" cap="none" dirty="0" smtClean="0"/>
              <a:t>: </a:t>
            </a:r>
            <a:r>
              <a:rPr lang="el-GR" sz="1400" b="0" cap="none" dirty="0"/>
              <a:t>Συνολική αξία της ιδιωτικής συμμετοχής συμπεριλαμβανομένων των μη επιλέξιμων τμημάτων του έργου.</a:t>
            </a:r>
            <a:br>
              <a:rPr lang="el-GR" sz="1400" b="0" cap="none" dirty="0"/>
            </a:br>
            <a:r>
              <a:rPr lang="el-GR" sz="1400" b="0" cap="none" dirty="0"/>
              <a:t/>
            </a:r>
            <a:br>
              <a:rPr lang="el-GR" sz="1400" b="0" cap="none" dirty="0"/>
            </a:br>
            <a:r>
              <a:rPr lang="el-GR" sz="1400" b="0" cap="none" dirty="0"/>
              <a:t>06707 </a:t>
            </a:r>
            <a:r>
              <a:rPr lang="el-GR" sz="1400" b="0" cap="none" dirty="0" smtClean="0"/>
              <a:t>-: Ο </a:t>
            </a:r>
            <a:r>
              <a:rPr lang="el-GR" sz="1400" b="0" cap="none" dirty="0"/>
              <a:t>δείκτης μετράει τις επιχειρήσεις που θα ενταχθούν σε ένα </a:t>
            </a:r>
            <a:r>
              <a:rPr lang="el-GR" sz="1400" b="0" cap="none" dirty="0" smtClean="0"/>
              <a:t>ΣΣΚ, </a:t>
            </a:r>
            <a:r>
              <a:rPr lang="el-GR" sz="1400" b="0" cap="none" dirty="0"/>
              <a:t>με σκοπό να δημιουργηθούν συνέργειες από την κοινή τους δράση και να συντονιστούν τα μέλη στην επίτευξη των στόχων του ΣΣΚ. Παίρνει τιμή 1 για κάθε επιχείρηση που εντάσσεται στο ΣΣΚ.</a:t>
            </a:r>
            <a:br>
              <a:rPr lang="el-GR" sz="1400" b="0" cap="none" dirty="0"/>
            </a:br>
            <a:r>
              <a:rPr lang="el-GR" sz="1400" b="0" cap="none" dirty="0"/>
              <a:t/>
            </a:r>
            <a:br>
              <a:rPr lang="el-GR" sz="1400" b="0" cap="none" dirty="0"/>
            </a:br>
            <a:r>
              <a:rPr lang="el-GR" sz="1400" b="0" cap="none" dirty="0"/>
              <a:t>06708 - </a:t>
            </a:r>
            <a:r>
              <a:rPr lang="el-GR" sz="1400" b="0" cap="none" dirty="0" smtClean="0"/>
              <a:t>: </a:t>
            </a:r>
            <a:r>
              <a:rPr lang="el-GR" sz="1400" b="0" cap="none" dirty="0"/>
              <a:t>Ο δείκτης μετράει κάθε διακριτό φορέα-αρωγό που ηγείται και ασκεί την εκπροσώπηση και τον συντονισμό ενός </a:t>
            </a:r>
            <a:r>
              <a:rPr lang="el-GR" sz="1400" b="0" cap="none" dirty="0" smtClean="0"/>
              <a:t>ΣΣΚ, </a:t>
            </a:r>
            <a:r>
              <a:rPr lang="el-GR" sz="1400" b="0" cap="none" dirty="0"/>
              <a:t>με σκοπό να δημιουργηθούν συνέργειες από την κοινή τους δράση και να συντονιστούν τα μέλη στην επίτευξη των στόχων του ΣΣΚ . Παίρνει τιμή 1 για κάθε φορέα-αρωγό.</a:t>
            </a:r>
          </a:p>
          <a:p>
            <a:pPr algn="just"/>
            <a:r>
              <a:rPr lang="el-GR" sz="1400" b="0" cap="none" dirty="0"/>
              <a:t/>
            </a:r>
            <a:br>
              <a:rPr lang="el-GR" sz="1400" b="0" cap="none" dirty="0"/>
            </a:br>
            <a:endParaRPr lang="el-GR" sz="1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24575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739494" cy="27578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21288"/>
            <a:ext cx="82867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89530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3903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0333" y="1018073"/>
            <a:ext cx="85867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400" b="0" cap="none" dirty="0" smtClean="0">
                <a:latin typeface="+mn-lt"/>
              </a:rPr>
              <a:t>Η ηλεκτρονική υποβολή των αιτήσεων χρηματοδότησης πραγματοποιείται μέσω του Πληροφοριακού Συστήματος Διαχείρισης Κρατικών Ενισχύσεων (ΠΣΚΕ). Ο χρήστης πρέπει να επισκεφθεί την ιστοσελίδα </a:t>
            </a:r>
            <a:r>
              <a:rPr lang="el-GR" sz="1400" b="0" cap="none" dirty="0" err="1" smtClean="0">
                <a:solidFill>
                  <a:srgbClr val="0070C0"/>
                </a:solidFill>
                <a:latin typeface="+mn-lt"/>
              </a:rPr>
              <a:t>www.ependyseis.gr</a:t>
            </a:r>
            <a:r>
              <a:rPr lang="el-GR" sz="1400" b="0" cap="none" dirty="0" smtClean="0">
                <a:solidFill>
                  <a:srgbClr val="0070C0"/>
                </a:solidFill>
                <a:latin typeface="+mn-lt"/>
              </a:rPr>
              <a:t>/</a:t>
            </a:r>
            <a:r>
              <a:rPr lang="el-GR" sz="1400" b="0" cap="none" dirty="0" err="1" smtClean="0">
                <a:solidFill>
                  <a:srgbClr val="0070C0"/>
                </a:solidFill>
                <a:latin typeface="+mn-lt"/>
              </a:rPr>
              <a:t>mis</a:t>
            </a:r>
            <a:r>
              <a:rPr lang="el-GR" sz="1400" b="0" cap="none" dirty="0" smtClean="0">
                <a:solidFill>
                  <a:srgbClr val="0070C0"/>
                </a:solidFill>
                <a:latin typeface="+mn-lt"/>
              </a:rPr>
              <a:t> </a:t>
            </a:r>
            <a:endParaRPr lang="en-US" sz="1400" b="0" cap="none" dirty="0" smtClean="0">
              <a:solidFill>
                <a:srgbClr val="0070C0"/>
              </a:solidFill>
              <a:latin typeface="+mn-lt"/>
            </a:endParaRPr>
          </a:p>
          <a:p>
            <a:endParaRPr lang="el-GR" sz="1400" dirty="0" smtClean="0">
              <a:latin typeface="+mn-lt"/>
            </a:endParaRPr>
          </a:p>
          <a:p>
            <a:r>
              <a:rPr lang="el-GR" sz="1400" dirty="0" smtClean="0">
                <a:latin typeface="+mn-lt"/>
              </a:rPr>
              <a:t>1</a:t>
            </a:r>
            <a:r>
              <a:rPr lang="el-GR" sz="1400" baseline="30000" dirty="0" smtClean="0">
                <a:latin typeface="+mn-lt"/>
              </a:rPr>
              <a:t>ο</a:t>
            </a:r>
            <a:r>
              <a:rPr lang="el-GR" sz="1400" dirty="0" smtClean="0">
                <a:latin typeface="+mn-lt"/>
              </a:rPr>
              <a:t> </a:t>
            </a:r>
            <a:r>
              <a:rPr lang="el-GR" sz="1400" cap="none" dirty="0" smtClean="0">
                <a:latin typeface="+mn-lt"/>
              </a:rPr>
              <a:t>Βήμα</a:t>
            </a:r>
            <a:r>
              <a:rPr lang="el-GR" sz="1400" cap="none" dirty="0">
                <a:latin typeface="+mn-lt"/>
              </a:rPr>
              <a:t>: εγγραφή νέου χρήστη </a:t>
            </a:r>
            <a:r>
              <a:rPr lang="el-GR" sz="1400" dirty="0">
                <a:latin typeface="+mn-lt"/>
              </a:rPr>
              <a:t> </a:t>
            </a:r>
            <a:endParaRPr lang="el-GR" sz="1400" b="0" dirty="0">
              <a:latin typeface="+mn-lt"/>
            </a:endParaRPr>
          </a:p>
          <a:p>
            <a:endParaRPr lang="en-US" sz="3200" b="0" dirty="0"/>
          </a:p>
          <a:p>
            <a:endParaRPr lang="en-US" sz="1400" dirty="0" smtClean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515719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400" b="0" cap="none" dirty="0" smtClean="0">
                <a:latin typeface="Calibri" pitchFamily="34" charset="0"/>
                <a:cs typeface="Calibri" pitchFamily="34" charset="0"/>
              </a:rPr>
              <a:t>Επιλογή </a:t>
            </a:r>
            <a:r>
              <a:rPr lang="el-GR" sz="1400" b="0" cap="none" dirty="0">
                <a:latin typeface="Calibri" pitchFamily="34" charset="0"/>
                <a:cs typeface="Calibri" pitchFamily="34" charset="0"/>
              </a:rPr>
              <a:t>της Δράσης </a:t>
            </a:r>
            <a:r>
              <a:rPr lang="en-US" sz="1400" b="0" cap="none" dirty="0">
                <a:latin typeface="Calibri" pitchFamily="34" charset="0"/>
                <a:cs typeface="Calibri" pitchFamily="34" charset="0"/>
              </a:rPr>
              <a:t>‘</a:t>
            </a:r>
            <a:r>
              <a:rPr lang="en-US" sz="1400" cap="none" dirty="0">
                <a:latin typeface="Calibri" pitchFamily="34" charset="0"/>
                <a:cs typeface="Calibri" pitchFamily="34" charset="0"/>
              </a:rPr>
              <a:t>’E</a:t>
            </a:r>
            <a:r>
              <a:rPr lang="el-GR" sz="1400" cap="none" dirty="0" err="1">
                <a:latin typeface="Calibri" pitchFamily="34" charset="0"/>
                <a:cs typeface="Calibri" pitchFamily="34" charset="0"/>
              </a:rPr>
              <a:t>νίσχυση</a:t>
            </a:r>
            <a:r>
              <a:rPr lang="el-GR" sz="1400" cap="none" dirty="0">
                <a:latin typeface="Calibri" pitchFamily="34" charset="0"/>
                <a:cs typeface="Calibri" pitchFamily="34" charset="0"/>
              </a:rPr>
              <a:t> Δράσεων Επιχειρηματικότητας </a:t>
            </a:r>
            <a:r>
              <a:rPr lang="el-GR" sz="1400" b="0" cap="none" dirty="0">
                <a:latin typeface="Calibri" pitchFamily="34" charset="0"/>
                <a:cs typeface="Calibri" pitchFamily="34" charset="0"/>
              </a:rPr>
              <a:t>‘’ </a:t>
            </a:r>
            <a:r>
              <a:rPr lang="el-GR" sz="1400" b="0" cap="none" dirty="0" smtClean="0">
                <a:latin typeface="Calibri" pitchFamily="34" charset="0"/>
                <a:cs typeface="Calibri" pitchFamily="34" charset="0"/>
              </a:rPr>
              <a:t>από </a:t>
            </a:r>
            <a:r>
              <a:rPr lang="el-GR" sz="1400" b="0" cap="none" dirty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1400" b="0" cap="none" dirty="0" err="1">
                <a:latin typeface="Calibri" pitchFamily="34" charset="0"/>
                <a:cs typeface="Calibri" pitchFamily="34" charset="0"/>
              </a:rPr>
              <a:t>menu</a:t>
            </a:r>
            <a:r>
              <a:rPr lang="el-GR" sz="1400" b="0" cap="none" dirty="0">
                <a:latin typeface="Calibri" pitchFamily="34" charset="0"/>
                <a:cs typeface="Calibri" pitchFamily="34" charset="0"/>
              </a:rPr>
              <a:t>, συμπλήρωση στοιχείων χρήστη, παραλαβή στοιχείων πρόσβασης στο </a:t>
            </a:r>
            <a:r>
              <a:rPr lang="el-GR" sz="1400" b="0" cap="none" dirty="0" smtClean="0">
                <a:latin typeface="Calibri" pitchFamily="34" charset="0"/>
                <a:cs typeface="Calibri" pitchFamily="34" charset="0"/>
              </a:rPr>
              <a:t>e-</a:t>
            </a:r>
            <a:r>
              <a:rPr lang="el-GR" sz="1400" b="0" cap="none" dirty="0" err="1" smtClean="0">
                <a:latin typeface="Calibri" pitchFamily="34" charset="0"/>
                <a:cs typeface="Calibri" pitchFamily="34" charset="0"/>
              </a:rPr>
              <a:t>mail</a:t>
            </a:r>
            <a:r>
              <a:rPr lang="el-GR" sz="1400" b="0" cap="none" dirty="0">
                <a:latin typeface="Calibri" pitchFamily="34" charset="0"/>
                <a:cs typeface="Calibri" pitchFamily="34" charset="0"/>
              </a:rPr>
              <a:t>, εκ νέου είσοδος στο σύστημα </a:t>
            </a:r>
          </a:p>
          <a:p>
            <a:endParaRPr lang="en-US" sz="3200" b="0" dirty="0"/>
          </a:p>
          <a:p>
            <a:r>
              <a:rPr lang="el-GR" sz="3200" b="0" dirty="0" smtClean="0"/>
              <a:t>                   </a:t>
            </a:r>
            <a:endParaRPr lang="en-US" sz="32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18" y="2276872"/>
            <a:ext cx="5437609" cy="261607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3" name="Left Arrow 2"/>
          <p:cNvSpPr/>
          <p:nvPr/>
        </p:nvSpPr>
        <p:spPr>
          <a:xfrm>
            <a:off x="3923928" y="3202353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64" y="5949280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29752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+mn-lt"/>
              </a:rPr>
              <a:t>          ΔΙΑΔΙΚΑΣΙΑ </a:t>
            </a:r>
            <a:r>
              <a:rPr lang="el-GR" b="1" dirty="0">
                <a:latin typeface="+mn-lt"/>
              </a:rPr>
              <a:t>ΑΠΟΚΤΗΣΗΣ ΣΤΟΙΧΕΙΩΝ ΠΡΟΣΒΑΣΗΣ ΣΤΟ ΣΥΣΤΗΜΑ</a:t>
            </a:r>
            <a:endParaRPr lang="en-US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49140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4725144"/>
            <a:ext cx="86764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14615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22808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80258" y="18864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>9- </a:t>
            </a:r>
            <a:r>
              <a:rPr lang="en-US" b="1" dirty="0">
                <a:latin typeface="+mn-lt"/>
              </a:rPr>
              <a:t>ΣΥΝΗΜΜΕΝΑ ΑΡΧΕΙΑ - ATTACHED </a:t>
            </a:r>
            <a:r>
              <a:rPr lang="en-US" b="1" dirty="0" smtClean="0">
                <a:latin typeface="+mn-lt"/>
              </a:rPr>
              <a:t>DOCUMENTS</a:t>
            </a:r>
            <a:endParaRPr lang="el-GR" b="1" dirty="0" smtClean="0">
              <a:latin typeface="+mn-lt"/>
            </a:endParaRPr>
          </a:p>
          <a:p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latin typeface="+mn-lt"/>
              </a:rPr>
              <a:t>Τα </a:t>
            </a:r>
            <a:r>
              <a:rPr lang="el-GR" sz="1400" dirty="0">
                <a:latin typeface="+mn-lt"/>
              </a:rPr>
              <a:t>επισυναπτόμενα αρχεία τα οποία αναφέρονται στο παράρτημα Ι </a:t>
            </a:r>
            <a:r>
              <a:rPr lang="el-GR" sz="1400" dirty="0" smtClean="0">
                <a:latin typeface="+mn-lt"/>
              </a:rPr>
              <a:t>του </a:t>
            </a:r>
            <a:r>
              <a:rPr lang="el-GR" sz="1400" dirty="0">
                <a:latin typeface="+mn-lt"/>
              </a:rPr>
              <a:t>οδηγού του προγράμματος θα πρέπει να είναι σε μη επεξεργάσιμη </a:t>
            </a:r>
            <a:r>
              <a:rPr lang="el-GR" sz="1400" dirty="0" smtClean="0">
                <a:latin typeface="+mn-lt"/>
              </a:rPr>
              <a:t>ηλεκτρονική </a:t>
            </a:r>
            <a:r>
              <a:rPr lang="el-GR" sz="1400" dirty="0">
                <a:latin typeface="+mn-lt"/>
              </a:rPr>
              <a:t>μορφή αρχείου (πχ </a:t>
            </a:r>
            <a:r>
              <a:rPr lang="el-GR" sz="1400" dirty="0" smtClean="0">
                <a:latin typeface="+mn-lt"/>
              </a:rPr>
              <a:t>αρχείο τύπου </a:t>
            </a:r>
            <a:r>
              <a:rPr lang="el-GR" sz="1400" dirty="0" err="1">
                <a:latin typeface="+mn-lt"/>
              </a:rPr>
              <a:t>pdf</a:t>
            </a:r>
            <a:r>
              <a:rPr lang="el-GR" sz="1400" dirty="0">
                <a:latin typeface="+mn-lt"/>
              </a:rPr>
              <a:t>). </a:t>
            </a:r>
            <a:r>
              <a:rPr lang="el-GR" sz="1400" dirty="0" smtClean="0">
                <a:latin typeface="+mn-lt"/>
              </a:rPr>
              <a:t>Κάθε </a:t>
            </a:r>
            <a:r>
              <a:rPr lang="el-GR" sz="1400" dirty="0">
                <a:latin typeface="+mn-lt"/>
              </a:rPr>
              <a:t>επισυναπτόμενο έγγραφο θα πρέπει να έχει χωρητικότητα μέχρι 10 ΜΒ</a:t>
            </a:r>
            <a:r>
              <a:rPr lang="el-GR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556792"/>
            <a:ext cx="7632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+mn-lt"/>
              </a:rPr>
              <a:t>10- </a:t>
            </a:r>
            <a:r>
              <a:rPr lang="el-GR" b="1" dirty="0">
                <a:latin typeface="+mn-lt"/>
              </a:rPr>
              <a:t>ΟΡΙΣΤΙΚΟΠΟΙΗΣΗ ΚΑΙ ΥΠΟΒΟΛΗ ΤΗΣ ΕΠΕΝΔΥΤΙΚΗΣ </a:t>
            </a:r>
            <a:r>
              <a:rPr lang="el-GR" b="1" dirty="0" smtClean="0">
                <a:latin typeface="+mn-lt"/>
              </a:rPr>
              <a:t>ΠΡΟΤΑΣΗΣ</a:t>
            </a:r>
          </a:p>
          <a:p>
            <a:r>
              <a:rPr lang="el-GR" sz="1400" dirty="0" smtClean="0">
                <a:latin typeface="+mn-lt"/>
              </a:rPr>
              <a:t>Έλεγχος ορθότητας (ασυμπλήρωτα υποχρεωτικά́ πεδία, λάθη από́ διασταύρωση στοιχείων, κ.ά.) </a:t>
            </a:r>
            <a:endParaRPr lang="el-GR" sz="1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936104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93479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5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21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7788" y="451050"/>
            <a:ext cx="849694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1600" b="0" dirty="0" smtClean="0"/>
          </a:p>
          <a:p>
            <a:r>
              <a:rPr lang="el-GR" sz="1800" dirty="0" smtClean="0"/>
              <a:t>10- ΟΡΙΣΤΙΚΟΠΟΙΗΣΗ ΚΑΙ ΥΠΟΒΟΛΗ ΤΗΣ ΕΠΕΝΔΥΤΙΚΗΣ ΠΡΟΤΑΣΗΣ</a:t>
            </a:r>
          </a:p>
          <a:p>
            <a:endParaRPr lang="el-GR" sz="1800" b="0" dirty="0"/>
          </a:p>
          <a:p>
            <a:endParaRPr lang="el-GR" sz="1800" b="0" dirty="0" smtClean="0"/>
          </a:p>
          <a:p>
            <a:endParaRPr lang="el-GR" sz="1800" b="0" dirty="0"/>
          </a:p>
          <a:p>
            <a:endParaRPr lang="el-GR" sz="1800" b="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5402" y="4732018"/>
            <a:ext cx="8676456" cy="85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400" b="0" cap="none" dirty="0" smtClean="0"/>
              <a:t>Μόλις </a:t>
            </a:r>
            <a:r>
              <a:rPr lang="el-GR" sz="1400" b="0" cap="none" dirty="0"/>
              <a:t>ο </a:t>
            </a:r>
            <a:r>
              <a:rPr lang="el-GR" sz="1400" b="0" cap="none" dirty="0" smtClean="0"/>
              <a:t>χρήστης πατήσει </a:t>
            </a:r>
            <a:r>
              <a:rPr lang="el-GR" sz="1400" b="0" cap="none" dirty="0"/>
              <a:t>το </a:t>
            </a:r>
            <a:r>
              <a:rPr lang="el-GR" sz="1400" b="0" cap="none" dirty="0" smtClean="0"/>
              <a:t>κουμπί </a:t>
            </a:r>
            <a:r>
              <a:rPr lang="el-GR" sz="1400" b="0" cap="none" dirty="0"/>
              <a:t>της </a:t>
            </a:r>
            <a:r>
              <a:rPr lang="el-GR" sz="1400" b="0" cap="none" dirty="0" smtClean="0"/>
              <a:t>υποβολής, αλλάζει </a:t>
            </a:r>
            <a:r>
              <a:rPr lang="el-GR" sz="1400" b="0" cap="none" dirty="0"/>
              <a:t>η </a:t>
            </a:r>
            <a:r>
              <a:rPr lang="el-GR" sz="1400" b="0" cap="none" dirty="0" smtClean="0"/>
              <a:t>κατάσταση από́ «σχέδιο» </a:t>
            </a:r>
            <a:r>
              <a:rPr lang="el-GR" sz="1400" b="0" cap="none" dirty="0"/>
              <a:t>σε </a:t>
            </a:r>
            <a:r>
              <a:rPr lang="el-GR" sz="1400" b="0" cap="none" dirty="0" smtClean="0"/>
              <a:t>«Ηλεκτρονική́ Υποβολή́». </a:t>
            </a:r>
          </a:p>
          <a:p>
            <a:endParaRPr lang="el-GR" sz="1400" b="0" dirty="0"/>
          </a:p>
          <a:p>
            <a:r>
              <a:rPr lang="el-GR" sz="1400" b="0" cap="none" dirty="0" smtClean="0"/>
              <a:t>Υποβεβλημένη </a:t>
            </a:r>
            <a:r>
              <a:rPr lang="el-GR" sz="1400" b="0" cap="none" dirty="0"/>
              <a:t>προς </a:t>
            </a:r>
            <a:r>
              <a:rPr lang="el-GR" sz="1400" b="0" cap="none" dirty="0" smtClean="0"/>
              <a:t>αξιολόγηση, θεωρείται μόνο </a:t>
            </a:r>
            <a:r>
              <a:rPr lang="el-GR" sz="1400" b="0" cap="none" dirty="0"/>
              <a:t>η </a:t>
            </a:r>
            <a:r>
              <a:rPr lang="el-GR" sz="1400" b="0" cap="none" dirty="0" smtClean="0"/>
              <a:t>πρόταση </a:t>
            </a:r>
            <a:r>
              <a:rPr lang="el-GR" sz="1400" b="0" cap="none" dirty="0"/>
              <a:t>με </a:t>
            </a:r>
            <a:r>
              <a:rPr lang="el-GR" sz="1400" b="0" cap="none" dirty="0" smtClean="0"/>
              <a:t>κατάσταση «Ηλεκτρονική́ Υποβολή́</a:t>
            </a:r>
            <a:r>
              <a:rPr lang="el-GR" sz="1400" b="0" cap="none" dirty="0"/>
              <a:t>»</a:t>
            </a:r>
            <a:r>
              <a:rPr lang="el-GR" sz="1400" b="0" dirty="0"/>
              <a:t> </a:t>
            </a:r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67674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66496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9502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710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7788" y="541902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36683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557300" y="398571"/>
            <a:ext cx="849694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1300" b="0" cap="none" dirty="0" smtClean="0"/>
          </a:p>
          <a:p>
            <a:r>
              <a:rPr lang="el-GR" sz="1300" b="0" cap="none" dirty="0" smtClean="0"/>
              <a:t>Η </a:t>
            </a:r>
            <a:r>
              <a:rPr lang="el-GR" sz="1300" b="0" cap="none" dirty="0"/>
              <a:t>καταληκτική ημερομηνία ηλεκτρονικής υποβολής των Αιτήσεων Χρηματοδότησης (μέσω του ΠΣΚΕ στο </a:t>
            </a:r>
            <a:r>
              <a:rPr lang="el-GR" sz="1300" b="0" cap="none" dirty="0">
                <a:hlinkClick r:id="rId4"/>
              </a:rPr>
              <a:t>www.ependyseis.gr/mis</a:t>
            </a:r>
            <a:r>
              <a:rPr lang="el-GR" sz="1300" b="0" cap="none" dirty="0"/>
              <a:t>) </a:t>
            </a:r>
            <a:endParaRPr lang="en-US" sz="1300" b="0" cap="none" dirty="0" smtClean="0"/>
          </a:p>
          <a:p>
            <a:endParaRPr lang="el-GR" sz="1300" b="0" cap="none" dirty="0" smtClean="0"/>
          </a:p>
          <a:p>
            <a:pPr marL="171450" indent="-171450">
              <a:buFont typeface="Arial"/>
              <a:buChar char="•"/>
            </a:pPr>
            <a:r>
              <a:rPr lang="el-GR" sz="1300" b="0" cap="none" dirty="0" smtClean="0"/>
              <a:t>Η </a:t>
            </a:r>
            <a:r>
              <a:rPr lang="el-GR" sz="1300" b="0" cap="none" dirty="0"/>
              <a:t>υποβολή Αίτησης Χρηματοδότησης μέσω του ΠΣΚΕ επέχει θέση υπεύθυνης δήλωσης του άρθρου 8 του ν.1599/1986 (Α΄75) όσον αφορά την αλήθεια, ακρίβεια και πληρότητα των στοιχείων που αναφέρονται σε </a:t>
            </a:r>
            <a:r>
              <a:rPr lang="el-GR" sz="1300" b="0" cap="none" dirty="0" smtClean="0"/>
              <a:t>αυτήν.</a:t>
            </a:r>
            <a:endParaRPr lang="en-US" sz="1300" b="0" cap="none" dirty="0" smtClean="0"/>
          </a:p>
          <a:p>
            <a:pPr marL="171450" indent="-171450">
              <a:buFont typeface="Arial"/>
              <a:buChar char="•"/>
            </a:pPr>
            <a:endParaRPr lang="el-GR" sz="1300" b="0" cap="none" dirty="0"/>
          </a:p>
          <a:p>
            <a:pPr marL="171450" indent="-171450">
              <a:buFont typeface="Arial"/>
              <a:buChar char="•"/>
            </a:pPr>
            <a:r>
              <a:rPr lang="el-GR" sz="1300" b="0" cap="none" dirty="0" smtClean="0"/>
              <a:t>Οι </a:t>
            </a:r>
            <a:r>
              <a:rPr lang="el-GR" sz="1300" b="0" cap="none" dirty="0"/>
              <a:t>δικαιούχοι φέρουν την ευθύνη της πλήρους και ορθής συμπλήρωσης της ηλεκτρονικής τους αίτησης </a:t>
            </a:r>
            <a:r>
              <a:rPr lang="el-GR" sz="1300" b="0" cap="none" dirty="0" smtClean="0"/>
              <a:t>χρηματοδότησης</a:t>
            </a:r>
            <a:endParaRPr lang="en-US" sz="1300" b="0" cap="none" dirty="0" smtClean="0"/>
          </a:p>
          <a:p>
            <a:pPr marL="171450" indent="-171450">
              <a:buFont typeface="Arial"/>
              <a:buChar char="•"/>
            </a:pPr>
            <a:endParaRPr lang="el-GR" sz="1300" b="0" cap="none" dirty="0"/>
          </a:p>
          <a:p>
            <a:pPr marL="171450" indent="-171450">
              <a:buFont typeface="Arial"/>
              <a:buChar char="•"/>
            </a:pPr>
            <a:r>
              <a:rPr lang="el-GR" sz="1300" b="0" cap="none" dirty="0" smtClean="0"/>
              <a:t>Επιτρέπεται </a:t>
            </a:r>
            <a:r>
              <a:rPr lang="el-GR" sz="1300" b="0" cap="none" dirty="0"/>
              <a:t>η ακύρωση της ηλεκτρονικής αίτησης χρηματοδότησης της πρότασης από </a:t>
            </a:r>
            <a:r>
              <a:rPr lang="el-GR" sz="1300" b="0" cap="none" dirty="0" smtClean="0"/>
              <a:t>το </a:t>
            </a:r>
            <a:r>
              <a:rPr lang="el-GR" sz="1300" b="0" cap="none" dirty="0"/>
              <a:t>δικαιούχο υπό την προϋπόθεση να υποβληθεί αίτηση ακύρωσης εντός αποκλειστικής προθεσμίας έως και δύο εργάσιμων ημερών πριν την καταληκτική </a:t>
            </a:r>
            <a:r>
              <a:rPr lang="el-GR" sz="1300" b="0" cap="none" dirty="0" smtClean="0"/>
              <a:t>ημερομηνία.</a:t>
            </a:r>
            <a:endParaRPr lang="en-US" sz="1300" b="0" cap="none" dirty="0" smtClean="0"/>
          </a:p>
          <a:p>
            <a:endParaRPr lang="el-GR" sz="1300" b="0" cap="none" dirty="0"/>
          </a:p>
          <a:p>
            <a:pPr marL="171450" indent="-171450">
              <a:buFont typeface="Arial"/>
              <a:buChar char="•"/>
            </a:pPr>
            <a:r>
              <a:rPr lang="el-GR" sz="1300" b="0" cap="none" dirty="0" smtClean="0"/>
              <a:t>Επιτρέπεται </a:t>
            </a:r>
            <a:r>
              <a:rPr lang="el-GR" sz="1300" b="0" cap="none" dirty="0"/>
              <a:t>επίσης η αναίρεση της οριστικοποίησης της ηλεκτρονικής αίτησης χρηματοδότησης του προτεινόμενου έργου </a:t>
            </a:r>
            <a:r>
              <a:rPr lang="el-GR" sz="1300" b="0" cap="none" dirty="0" smtClean="0"/>
              <a:t>υπό </a:t>
            </a:r>
            <a:r>
              <a:rPr lang="el-GR" sz="1300" b="0" cap="none" dirty="0"/>
              <a:t>την προϋπόθεση να έχει υποβληθεί αίτηση αναίρεσης της οριστικοποίησης εντός της ίδιας ως άνω αποκλειστικής </a:t>
            </a:r>
            <a:r>
              <a:rPr lang="el-GR" sz="1300" b="0" cap="none" dirty="0" smtClean="0"/>
              <a:t>προθεσμίας</a:t>
            </a:r>
            <a:endParaRPr lang="en-US" sz="1300" b="0" cap="none" dirty="0" smtClean="0"/>
          </a:p>
          <a:p>
            <a:pPr marL="171450" indent="-171450">
              <a:buFont typeface="Arial"/>
              <a:buChar char="•"/>
            </a:pPr>
            <a:endParaRPr lang="el-GR" sz="1300" b="0" cap="none" dirty="0"/>
          </a:p>
          <a:p>
            <a:pPr marL="171450" indent="-171450">
              <a:buFont typeface="Arial"/>
              <a:buChar char="•"/>
            </a:pPr>
            <a:r>
              <a:rPr lang="el-GR" sz="1300" b="0" cap="none" dirty="0" smtClean="0"/>
              <a:t>Εφιστάται </a:t>
            </a:r>
            <a:r>
              <a:rPr lang="el-GR" sz="1300" b="0" cap="none" dirty="0"/>
              <a:t>η προσοχή στους Δυνητικούς Δικαιούχους η υποβολή της Αίτησης Χρηματοδότησης να πραγματοποιείται σε εύλογο χρονικό διάστημα πριν την καταληκτική ημερομηνία και ώρα, καθώς «για να θεωρηθεί ότι η διαδικασία υποβολής ολοκληρώθηκε εμπρόθεσμα, θα πρέπει η ηλεκτρονική υποβολή της Αίτησης Χρηματοδότησης στο ΠΣΚΕ να οριστικοποιηθεί πριν την καταληκτική ημερομηνία και ώρα υποβολής προτάσεων </a:t>
            </a:r>
            <a:r>
              <a:rPr lang="el-GR" sz="1300" b="0" cap="none" dirty="0" smtClean="0"/>
              <a:t>έργων»</a:t>
            </a:r>
            <a:endParaRPr lang="el-GR" sz="1300" b="0" cap="none" dirty="0"/>
          </a:p>
          <a:p>
            <a:pPr algn="ctr"/>
            <a:endParaRPr lang="el-GR" sz="1300" b="0" cap="none" dirty="0"/>
          </a:p>
          <a:p>
            <a:pPr algn="just"/>
            <a:r>
              <a:rPr lang="el-GR" sz="1300" b="0" cap="none" dirty="0" smtClean="0"/>
              <a:t>Η </a:t>
            </a:r>
            <a:r>
              <a:rPr lang="el-GR" sz="1300" b="0" cap="none" dirty="0"/>
              <a:t>Αναλυτική Πρόσκληση της Δράσης </a:t>
            </a:r>
            <a:r>
              <a:rPr lang="el-GR" sz="1300" b="0" cap="none" dirty="0" smtClean="0"/>
              <a:t>«</a:t>
            </a:r>
            <a:r>
              <a:rPr lang="el-GR" sz="1300" b="0" cap="none" dirty="0"/>
              <a:t>ΣΥΝΕΡΓΑΤΙΚΟΙ ΣΧΗΜΑΤΙΣΜΟΙ ΚΑΙΝΟΤΟΜΙΑΣ / ΣΣΚ</a:t>
            </a:r>
            <a:r>
              <a:rPr lang="el-GR" sz="1300" b="0" cap="none" dirty="0" smtClean="0"/>
              <a:t>»</a:t>
            </a:r>
            <a:r>
              <a:rPr lang="en-US" sz="1300" b="0" cap="none" dirty="0"/>
              <a:t> </a:t>
            </a:r>
            <a:r>
              <a:rPr lang="el-GR" sz="1300" b="0" cap="none" dirty="0" smtClean="0"/>
              <a:t>1</a:t>
            </a:r>
            <a:r>
              <a:rPr lang="el-GR" sz="1300" b="0" cap="none" baseline="30000" dirty="0" smtClean="0"/>
              <a:t>η</a:t>
            </a:r>
            <a:r>
              <a:rPr lang="el-GR" sz="1300" b="0" cap="none" dirty="0" smtClean="0"/>
              <a:t> </a:t>
            </a:r>
            <a:r>
              <a:rPr lang="el-GR" sz="1300" b="0" cap="none" dirty="0"/>
              <a:t>Πρόσκληση: Φορέας </a:t>
            </a:r>
            <a:r>
              <a:rPr lang="el-GR" sz="1300" b="0" cap="none" dirty="0" smtClean="0"/>
              <a:t>Αρωγός», καθώς και τα Παραρτήματα, είναι αναρτημένα </a:t>
            </a:r>
            <a:r>
              <a:rPr lang="el-GR" sz="1300" b="0" cap="none" dirty="0"/>
              <a:t>στους δικτυακούς τόπους της ΕΥΔ ΕΠΑνΕΚ, </a:t>
            </a:r>
            <a:r>
              <a:rPr lang="el-GR" sz="1300" b="0" cap="none" dirty="0">
                <a:hlinkClick r:id="rId5"/>
              </a:rPr>
              <a:t>www.antagonistikotita.gr</a:t>
            </a:r>
            <a:r>
              <a:rPr lang="el-GR" sz="1300" b="0" cap="none" dirty="0"/>
              <a:t>  </a:t>
            </a:r>
            <a:r>
              <a:rPr lang="el-GR" sz="1300" b="0" cap="none" dirty="0" smtClean="0"/>
              <a:t>και </a:t>
            </a:r>
            <a:r>
              <a:rPr lang="el-GR" sz="1300" b="0" cap="none" dirty="0"/>
              <a:t>της </a:t>
            </a:r>
            <a:r>
              <a:rPr lang="el-GR" sz="1300" b="0" cap="none" dirty="0" smtClean="0"/>
              <a:t>ΓΓΕΤ, </a:t>
            </a:r>
            <a:r>
              <a:rPr lang="el-GR" sz="1300" b="0" cap="none" dirty="0" smtClean="0">
                <a:hlinkClick r:id="rId6"/>
              </a:rPr>
              <a:t>www.</a:t>
            </a:r>
            <a:r>
              <a:rPr lang="en-US" sz="1300" b="0" cap="none" dirty="0" smtClean="0">
                <a:hlinkClick r:id="rId6"/>
              </a:rPr>
              <a:t>gsrt</a:t>
            </a:r>
            <a:r>
              <a:rPr lang="el-GR" sz="1300" b="0" cap="none" dirty="0" smtClean="0">
                <a:hlinkClick r:id="rId6"/>
              </a:rPr>
              <a:t>.gr</a:t>
            </a:r>
            <a:endParaRPr lang="el-GR" sz="1300" b="0" cap="none" dirty="0" smtClean="0"/>
          </a:p>
          <a:p>
            <a:pPr algn="just"/>
            <a:endParaRPr lang="en-US" sz="1300" b="0" cap="non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74028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43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23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7788" y="541902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60725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7788" y="621300"/>
            <a:ext cx="849694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1200" cap="none" dirty="0" smtClean="0"/>
          </a:p>
          <a:p>
            <a:endParaRPr lang="en-US" sz="1200" cap="none" dirty="0"/>
          </a:p>
          <a:p>
            <a:endParaRPr lang="en-US" sz="1200" cap="none" dirty="0" smtClean="0"/>
          </a:p>
          <a:p>
            <a:endParaRPr lang="en-US" sz="1200" cap="none" dirty="0"/>
          </a:p>
          <a:p>
            <a:endParaRPr lang="en-US" sz="1200" cap="none" dirty="0" smtClean="0"/>
          </a:p>
          <a:p>
            <a:endParaRPr lang="en-US" sz="1200" cap="none" dirty="0"/>
          </a:p>
          <a:p>
            <a:endParaRPr lang="en-US" sz="1200" cap="none" dirty="0" smtClean="0"/>
          </a:p>
          <a:p>
            <a:endParaRPr lang="en-US" sz="1200" cap="none" dirty="0"/>
          </a:p>
          <a:p>
            <a:endParaRPr lang="en-US" sz="1200" cap="none" dirty="0" smtClean="0"/>
          </a:p>
          <a:p>
            <a:endParaRPr lang="en-US" sz="1200" cap="none" dirty="0"/>
          </a:p>
          <a:p>
            <a:endParaRPr lang="en-US" sz="1200" cap="none" dirty="0" smtClean="0"/>
          </a:p>
          <a:p>
            <a:endParaRPr lang="en-US" sz="1200" cap="none" dirty="0"/>
          </a:p>
          <a:p>
            <a:endParaRPr lang="en-US" sz="1200" cap="none" dirty="0" smtClean="0"/>
          </a:p>
          <a:p>
            <a:endParaRPr lang="en-US" sz="1200" cap="none" dirty="0"/>
          </a:p>
          <a:p>
            <a:endParaRPr lang="en-US" sz="1400" cap="none" dirty="0"/>
          </a:p>
          <a:p>
            <a:pPr algn="ctr"/>
            <a:r>
              <a:rPr lang="el-GR" sz="2000" b="0" cap="none" dirty="0" smtClean="0"/>
              <a:t>Διεύθυνση </a:t>
            </a:r>
            <a:r>
              <a:rPr lang="el-GR" sz="2000" b="0" cap="none" dirty="0"/>
              <a:t>Υποστήριξης </a:t>
            </a:r>
            <a:r>
              <a:rPr lang="el-GR" sz="2000" b="0" cap="none" dirty="0" smtClean="0"/>
              <a:t>Δράσεων</a:t>
            </a:r>
            <a:r>
              <a:rPr lang="en-US" sz="2000" b="0" cap="none" dirty="0" smtClean="0"/>
              <a:t>  </a:t>
            </a:r>
            <a:r>
              <a:rPr lang="el-GR" sz="2000" b="0" cap="none" dirty="0" smtClean="0"/>
              <a:t>Έρευνας </a:t>
            </a:r>
            <a:r>
              <a:rPr lang="el-GR" sz="2000" b="0" cap="none" dirty="0"/>
              <a:t>&amp; </a:t>
            </a:r>
            <a:r>
              <a:rPr lang="el-GR" sz="2000" b="0" cap="none" dirty="0" smtClean="0"/>
              <a:t>Καινοτομίας</a:t>
            </a:r>
          </a:p>
          <a:p>
            <a:pPr algn="ctr"/>
            <a:r>
              <a:rPr lang="el-GR" sz="2000" b="0" cap="none" dirty="0" smtClean="0"/>
              <a:t>Τμήμα </a:t>
            </a:r>
            <a:r>
              <a:rPr lang="el-GR" sz="2000" b="0" cap="none" dirty="0"/>
              <a:t>Γ΄ </a:t>
            </a:r>
            <a:r>
              <a:rPr lang="el-GR" sz="2000" b="0" cap="none" dirty="0" smtClean="0"/>
              <a:t>Καινοτομίας</a:t>
            </a:r>
          </a:p>
          <a:p>
            <a:pPr algn="ctr"/>
            <a:endParaRPr lang="el-GR" sz="2000" b="0" cap="none" dirty="0"/>
          </a:p>
          <a:p>
            <a:pPr algn="ctr"/>
            <a:r>
              <a:rPr lang="el-GR" sz="2000" b="0" cap="none" dirty="0" smtClean="0">
                <a:hlinkClick r:id="rId4"/>
              </a:rPr>
              <a:t>www.gsrt.gr</a:t>
            </a:r>
            <a:endParaRPr lang="el-GR" sz="2000" b="0" cap="none" dirty="0" smtClean="0"/>
          </a:p>
          <a:p>
            <a:pPr algn="ctr"/>
            <a:endParaRPr lang="en-US" sz="2000" b="0" cap="none" dirty="0"/>
          </a:p>
        </p:txBody>
      </p:sp>
      <p:pic>
        <p:nvPicPr>
          <p:cNvPr id="7" name="Picture 2" descr="Σχετική εικόν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38951"/>
            <a:ext cx="2376264" cy="16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22462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65" y="621300"/>
            <a:ext cx="2123810" cy="9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8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37790" y="788132"/>
            <a:ext cx="8586700" cy="54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400" b="0" cap="none" dirty="0">
                <a:latin typeface="+mn-lt"/>
              </a:rPr>
              <a:t>Παρέχονται για </a:t>
            </a:r>
            <a:r>
              <a:rPr lang="el-GR" sz="1400" b="0" cap="none" dirty="0" smtClean="0">
                <a:latin typeface="+mn-lt"/>
              </a:rPr>
              <a:t>τη </a:t>
            </a:r>
            <a:r>
              <a:rPr lang="el-GR" sz="1400" b="0" cap="none" dirty="0">
                <a:latin typeface="+mn-lt"/>
              </a:rPr>
              <a:t>Δράση </a:t>
            </a:r>
            <a:r>
              <a:rPr lang="en-US" sz="1400" b="0" cap="none" dirty="0" smtClean="0">
                <a:latin typeface="+mn-lt"/>
                <a:cs typeface="Calibri" pitchFamily="34" charset="0"/>
              </a:rPr>
              <a:t>‘</a:t>
            </a:r>
            <a:r>
              <a:rPr lang="en-US" sz="1400" cap="none" dirty="0">
                <a:latin typeface="+mn-lt"/>
                <a:cs typeface="Calibri" pitchFamily="34" charset="0"/>
              </a:rPr>
              <a:t>’E</a:t>
            </a:r>
            <a:r>
              <a:rPr lang="el-GR" sz="1400" cap="none" dirty="0" err="1">
                <a:latin typeface="+mn-lt"/>
                <a:cs typeface="Calibri" pitchFamily="34" charset="0"/>
              </a:rPr>
              <a:t>νίσχυση</a:t>
            </a:r>
            <a:r>
              <a:rPr lang="el-GR" sz="1400" cap="none" dirty="0">
                <a:latin typeface="+mn-lt"/>
                <a:cs typeface="Calibri" pitchFamily="34" charset="0"/>
              </a:rPr>
              <a:t> Δράσεων Επιχειρηματικότητας </a:t>
            </a:r>
            <a:r>
              <a:rPr lang="el-GR" sz="1400" b="0" cap="none" dirty="0" smtClean="0">
                <a:latin typeface="+mn-lt"/>
                <a:cs typeface="Calibri" pitchFamily="34" charset="0"/>
              </a:rPr>
              <a:t>‘’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400" b="0" cap="none" dirty="0" smtClean="0">
                <a:latin typeface="+mn-lt"/>
              </a:rPr>
              <a:t>Νέα </a:t>
            </a:r>
            <a:r>
              <a:rPr lang="el-GR" sz="1400" b="0" cap="none" dirty="0">
                <a:latin typeface="+mn-lt"/>
              </a:rPr>
              <a:t>Υποβολή: Από </a:t>
            </a:r>
            <a:r>
              <a:rPr lang="el-GR" sz="1400" b="0" cap="none" dirty="0" smtClean="0">
                <a:latin typeface="+mn-lt"/>
              </a:rPr>
              <a:t>αυτή</a:t>
            </a:r>
            <a:r>
              <a:rPr lang="en-US" sz="1400" b="0" cap="none" dirty="0" smtClean="0">
                <a:latin typeface="+mn-lt"/>
              </a:rPr>
              <a:t> </a:t>
            </a:r>
            <a:r>
              <a:rPr lang="el-GR" sz="1400" b="0" cap="none" dirty="0" smtClean="0">
                <a:latin typeface="+mn-lt"/>
              </a:rPr>
              <a:t>την </a:t>
            </a:r>
            <a:r>
              <a:rPr lang="el-GR" sz="1400" b="0" cap="none" dirty="0">
                <a:latin typeface="+mn-lt"/>
              </a:rPr>
              <a:t>επιλογή ξεκινάει η διαδικασία υποβολής νέας πρότασης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1400" b="0" cap="none" dirty="0" smtClean="0">
                <a:latin typeface="+mn-lt"/>
              </a:rPr>
              <a:t>Οι </a:t>
            </a:r>
            <a:r>
              <a:rPr lang="el-GR" sz="1400" b="0" cap="none" dirty="0">
                <a:latin typeface="+mn-lt"/>
              </a:rPr>
              <a:t>Υποβολές μου: Εμφανίζεται λίστα με την υποβολή πρότασης του </a:t>
            </a:r>
            <a:r>
              <a:rPr lang="el-GR" sz="1400" b="0" cap="none" dirty="0" smtClean="0">
                <a:latin typeface="+mn-lt"/>
              </a:rPr>
              <a:t>χρήστη</a:t>
            </a: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515719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49280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29752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+mn-lt"/>
              </a:rPr>
              <a:t>                                 ΔΙΑΔΙΚΑΣΙΑ </a:t>
            </a:r>
            <a:r>
              <a:rPr lang="el-GR" b="1" dirty="0">
                <a:latin typeface="+mn-lt"/>
              </a:rPr>
              <a:t>ΥΠΟΒΟΛΗΣ ΠΡΟΤΑΣΗΣ </a:t>
            </a:r>
            <a:endParaRPr lang="en-US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628800"/>
            <a:ext cx="72771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40" y="5930230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596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6" y="620688"/>
            <a:ext cx="85867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l-GR" sz="1400" b="0" cap="none" dirty="0" smtClean="0">
                <a:latin typeface="+mn-lt"/>
              </a:rPr>
              <a:t>Παρέχονται </a:t>
            </a:r>
            <a:r>
              <a:rPr lang="el-GR" sz="1400" b="0" cap="none" dirty="0">
                <a:latin typeface="+mn-lt"/>
              </a:rPr>
              <a:t>για </a:t>
            </a:r>
            <a:r>
              <a:rPr lang="el-GR" sz="1400" b="0" cap="none" dirty="0" smtClean="0">
                <a:latin typeface="+mn-lt"/>
              </a:rPr>
              <a:t>τη</a:t>
            </a:r>
            <a:r>
              <a:rPr lang="en-US" sz="1400" b="0" cap="none" dirty="0" smtClean="0">
                <a:latin typeface="+mn-lt"/>
              </a:rPr>
              <a:t> </a:t>
            </a:r>
            <a:r>
              <a:rPr lang="el-GR" sz="1400" b="0" cap="none" dirty="0" smtClean="0">
                <a:latin typeface="+mn-lt"/>
              </a:rPr>
              <a:t>Δράση </a:t>
            </a:r>
            <a:r>
              <a:rPr lang="en-US" sz="1400" b="0" cap="none" dirty="0" smtClean="0">
                <a:latin typeface="+mn-lt"/>
                <a:cs typeface="Calibri" pitchFamily="34" charset="0"/>
              </a:rPr>
              <a:t>‘</a:t>
            </a:r>
            <a:r>
              <a:rPr lang="en-US" sz="1400" cap="none" dirty="0">
                <a:latin typeface="+mn-lt"/>
                <a:cs typeface="Calibri" pitchFamily="34" charset="0"/>
              </a:rPr>
              <a:t>’E</a:t>
            </a:r>
            <a:r>
              <a:rPr lang="el-GR" sz="1400" cap="none" dirty="0" err="1" smtClean="0">
                <a:latin typeface="+mn-lt"/>
                <a:cs typeface="Calibri" pitchFamily="34" charset="0"/>
              </a:rPr>
              <a:t>νίσχυση</a:t>
            </a:r>
            <a:r>
              <a:rPr lang="en-US" sz="1400" cap="none" dirty="0" smtClean="0">
                <a:latin typeface="+mn-lt"/>
                <a:cs typeface="Calibri" pitchFamily="34" charset="0"/>
              </a:rPr>
              <a:t> </a:t>
            </a:r>
            <a:r>
              <a:rPr lang="el-GR" sz="1400" cap="none" dirty="0" smtClean="0">
                <a:latin typeface="+mn-lt"/>
                <a:cs typeface="Calibri" pitchFamily="34" charset="0"/>
              </a:rPr>
              <a:t> </a:t>
            </a:r>
            <a:r>
              <a:rPr lang="el-GR" sz="1400" cap="none" dirty="0">
                <a:latin typeface="+mn-lt"/>
                <a:cs typeface="Calibri" pitchFamily="34" charset="0"/>
              </a:rPr>
              <a:t>Δράσεων Επιχειρηματικότητας </a:t>
            </a:r>
            <a:r>
              <a:rPr lang="el-GR" sz="1400" b="0" cap="none" dirty="0" smtClean="0">
                <a:latin typeface="+mn-lt"/>
                <a:cs typeface="Calibri" pitchFamily="34" charset="0"/>
              </a:rPr>
              <a:t>‘’</a:t>
            </a:r>
            <a:r>
              <a:rPr lang="en-US" sz="1400" b="0" cap="none" dirty="0" smtClean="0">
                <a:latin typeface="+mn-lt"/>
                <a:cs typeface="Calibri" pitchFamily="34" charset="0"/>
              </a:rPr>
              <a:t>:</a:t>
            </a:r>
            <a:endParaRPr lang="el-GR" sz="1400" b="0" cap="none" dirty="0" smtClean="0">
              <a:latin typeface="+mn-lt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400" b="0" dirty="0" smtClean="0">
                <a:latin typeface="+mn-lt"/>
              </a:rPr>
              <a:t>ΣΥΝΕΡΓΑΤΙΚΟΙ </a:t>
            </a:r>
            <a:r>
              <a:rPr lang="el-GR" sz="1400" b="0" dirty="0">
                <a:latin typeface="+mn-lt"/>
              </a:rPr>
              <a:t>ΣΧΗΜΑΤΙΣΜΟΙ ΚΑΙΝΟΤΟΜΙΑΣ </a:t>
            </a:r>
            <a:r>
              <a:rPr lang="en-US" sz="1400" b="0" dirty="0" smtClean="0">
                <a:latin typeface="+mn-lt"/>
              </a:rPr>
              <a:t>-1h </a:t>
            </a:r>
            <a:r>
              <a:rPr lang="el-GR" sz="1400" b="0" dirty="0" err="1" smtClean="0">
                <a:latin typeface="+mn-lt"/>
              </a:rPr>
              <a:t>πΡΟΣΚΛηση</a:t>
            </a:r>
            <a:r>
              <a:rPr lang="el-GR" sz="1400" b="0" dirty="0" smtClean="0">
                <a:latin typeface="+mn-lt"/>
              </a:rPr>
              <a:t> </a:t>
            </a:r>
            <a:r>
              <a:rPr lang="en-US" sz="1400" b="0" dirty="0" smtClean="0">
                <a:latin typeface="+mn-lt"/>
              </a:rPr>
              <a:t> </a:t>
            </a:r>
            <a:r>
              <a:rPr lang="el-GR" sz="1400" b="0" dirty="0" err="1" smtClean="0">
                <a:latin typeface="+mn-lt"/>
              </a:rPr>
              <a:t>γακ</a:t>
            </a:r>
            <a:endParaRPr lang="en-US" sz="1400" b="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1400" b="0" dirty="0">
                <a:latin typeface="+mn-lt"/>
              </a:rPr>
              <a:t>ΣΥΝΕΡΓΑΤΙΚΟΙ ΣΧΗΜΑΤΙΣΜΟΙ ΚΑΙΝΟΤΟΜΙΑΣ </a:t>
            </a:r>
            <a:r>
              <a:rPr lang="en-US" sz="1400" b="0" dirty="0" smtClean="0">
                <a:latin typeface="+mn-lt"/>
              </a:rPr>
              <a:t>-1H </a:t>
            </a:r>
            <a:r>
              <a:rPr lang="el-GR" sz="1400" b="0" dirty="0" err="1">
                <a:latin typeface="+mn-lt"/>
              </a:rPr>
              <a:t>πΡΟΣΚΛηση</a:t>
            </a:r>
            <a:r>
              <a:rPr lang="el-GR" sz="1400" b="0" dirty="0">
                <a:latin typeface="+mn-lt"/>
              </a:rPr>
              <a:t> </a:t>
            </a:r>
            <a:r>
              <a:rPr lang="en-US" sz="1400" b="0" dirty="0" smtClean="0">
                <a:latin typeface="+mn-lt"/>
              </a:rPr>
              <a:t> DE MINIMIS</a:t>
            </a:r>
            <a:endParaRPr lang="en-US" sz="1400" b="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515719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49280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29752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+mn-lt"/>
              </a:rPr>
              <a:t>ΝΕΑ </a:t>
            </a:r>
            <a:r>
              <a:rPr lang="el-GR" b="1" dirty="0">
                <a:latin typeface="+mn-lt"/>
              </a:rPr>
              <a:t>ΥΠΟΒΟΛΗ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0788"/>
            <a:ext cx="7371068" cy="39911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8349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10" y="5874028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167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7788" y="683865"/>
            <a:ext cx="8601203" cy="479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l-GR" sz="1400" b="0" cap="none" dirty="0" smtClean="0">
                <a:latin typeface="+mn-lt"/>
              </a:rPr>
              <a:t>Με </a:t>
            </a:r>
            <a:r>
              <a:rPr lang="el-GR" sz="1400" b="0" cap="none" dirty="0">
                <a:latin typeface="+mn-lt"/>
              </a:rPr>
              <a:t>την επιλογή «Νέα υποβολή» η Αίτηση Χρηματοδότησης λαμβάνει αυτόματα ένα μοναδικό αριθμό που ονομάζεται «Κωδικός Έργου» </a:t>
            </a: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b="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515719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78418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83768" y="29752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/>
              <a:t>ΝΕΑ </a:t>
            </a:r>
            <a:r>
              <a:rPr lang="el-GR" b="1" dirty="0"/>
              <a:t>ΥΠΟΒΟΛΗ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6" y="1412776"/>
            <a:ext cx="8412511" cy="377508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5844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2723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6218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7788" y="683865"/>
            <a:ext cx="8601203" cy="479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l-GR" sz="1400" b="0" cap="none" dirty="0" smtClean="0">
                <a:latin typeface="+mn-lt"/>
              </a:rPr>
              <a:t>Ο </a:t>
            </a:r>
            <a:r>
              <a:rPr lang="el-GR" sz="1400" b="0" cap="none" dirty="0">
                <a:latin typeface="+mn-lt"/>
              </a:rPr>
              <a:t>χρήστης για να προβεί </a:t>
            </a:r>
            <a:r>
              <a:rPr lang="el-GR" sz="1400" b="0" cap="none" dirty="0" smtClean="0">
                <a:latin typeface="+mn-lt"/>
              </a:rPr>
              <a:t>στη </a:t>
            </a:r>
            <a:r>
              <a:rPr lang="el-GR" sz="1400" b="0" cap="none" dirty="0">
                <a:latin typeface="+mn-lt"/>
              </a:rPr>
              <a:t>συμπλήρωση των απαραίτητων πεδίων της Δράσης επιλέγει τον κωδικό έργου και στη </a:t>
            </a:r>
            <a:r>
              <a:rPr lang="el-GR" sz="1400" b="0" cap="none" dirty="0" smtClean="0">
                <a:latin typeface="+mn-lt"/>
              </a:rPr>
              <a:t>συνέχεια </a:t>
            </a:r>
            <a:r>
              <a:rPr lang="el-GR" sz="1400" b="0" cap="none" dirty="0">
                <a:latin typeface="+mn-lt"/>
              </a:rPr>
              <a:t>το πεδίο «Επεξεργασία» </a:t>
            </a:r>
            <a:endParaRPr lang="en-US" sz="1400" b="0" dirty="0"/>
          </a:p>
          <a:p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b="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515719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68210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29752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</a:t>
            </a:r>
            <a:r>
              <a:rPr lang="el-GR" b="1" dirty="0" smtClean="0"/>
              <a:t>ΝΕΑ ΥΠΟΒΟΛΗ- ΕΠΕΞΕΡΓΑΣΙΑ  </a:t>
            </a:r>
            <a:endParaRPr lang="el-G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63" y="1340768"/>
            <a:ext cx="7689745" cy="335577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33256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66593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692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77788" y="683865"/>
            <a:ext cx="8601203" cy="38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l-GR" sz="1400" b="0" cap="none" dirty="0">
                <a:latin typeface="+mn-lt"/>
              </a:rPr>
              <a:t>Η συμπλήρωση της Αίτησης γίνεται σε </a:t>
            </a:r>
            <a:r>
              <a:rPr lang="en-US" sz="1400" b="0" cap="none" dirty="0" smtClean="0">
                <a:latin typeface="+mn-lt"/>
              </a:rPr>
              <a:t>10</a:t>
            </a:r>
            <a:r>
              <a:rPr lang="el-GR" sz="1400" b="0" cap="none" dirty="0" smtClean="0">
                <a:latin typeface="+mn-lt"/>
              </a:rPr>
              <a:t> ενότητες</a:t>
            </a: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>
              <a:latin typeface="+mn-lt"/>
            </a:endParaRPr>
          </a:p>
          <a:p>
            <a:endParaRPr lang="en-US" sz="1400" b="0" cap="none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0" cap="none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3200" b="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5157192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50917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1640" y="29752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+mn-lt"/>
              </a:rPr>
              <a:t>                              ΕΝΑΡΞΗ </a:t>
            </a:r>
            <a:r>
              <a:rPr lang="el-GR" b="1" dirty="0">
                <a:latin typeface="+mn-lt"/>
              </a:rPr>
              <a:t>ΣΥΜΠΛΗΡΩΣΗΣ ΣΤΟΙΧΕΙΩΝ ΕΡΓΟΥ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124744"/>
            <a:ext cx="7890707" cy="3304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4653136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E</a:t>
            </a:r>
            <a:r>
              <a:rPr lang="el-GR" sz="1400" dirty="0" err="1" smtClean="0">
                <a:latin typeface="+mn-lt"/>
              </a:rPr>
              <a:t>φιστούμε</a:t>
            </a:r>
            <a:r>
              <a:rPr lang="el-GR" sz="1400" dirty="0" smtClean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την προσοχή κάθε φορά που θα αποσυνδέεται ο χρήστης από το σύστημα ή όταν πηγαίνει από το ένα βήμα στο άλλο μέσα στις Ενότητες, να προβαίνει σε </a:t>
            </a:r>
            <a:r>
              <a:rPr lang="el-GR" sz="1400" dirty="0" smtClean="0">
                <a:latin typeface="+mn-lt"/>
              </a:rPr>
              <a:t>αποθήκευση</a:t>
            </a:r>
            <a:endParaRPr lang="en-US" sz="1400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1333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65192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64" y="5872651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552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11559" y="607605"/>
            <a:ext cx="835292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dirty="0" smtClean="0">
                <a:latin typeface="+mn-lt"/>
              </a:rPr>
              <a:t>1- </a:t>
            </a:r>
            <a:r>
              <a:rPr lang="el-GR" sz="1800" dirty="0" smtClean="0">
                <a:latin typeface="+mn-lt"/>
              </a:rPr>
              <a:t>ΒΑΣΙΚΑ ΣΤΟΙΧΕΙΑ ΔΙΚΑΙΟΥΧΟΥ - </a:t>
            </a:r>
            <a:r>
              <a:rPr lang="en-US" sz="1800" dirty="0" smtClean="0">
                <a:latin typeface="+mn-lt"/>
              </a:rPr>
              <a:t>BENEFICIARY BASIC INFORMATION</a:t>
            </a:r>
          </a:p>
          <a:p>
            <a:endParaRPr lang="el-GR" sz="1400" cap="none" dirty="0" smtClean="0">
              <a:latin typeface="+mn-lt"/>
            </a:endParaRPr>
          </a:p>
          <a:p>
            <a:r>
              <a:rPr lang="el-GR" sz="1400" b="0" cap="none" dirty="0" smtClean="0">
                <a:latin typeface="+mn-lt"/>
              </a:rPr>
              <a:t>	1.1 ΓΕΝΙΚΑ ΣΤΟΙΧΕΙΑ ΔΙΚΑΙΟΥΧΟΥ</a:t>
            </a:r>
          </a:p>
          <a:p>
            <a:pPr marL="342900" indent="-342900">
              <a:buAutoNum type="arabicPeriod"/>
            </a:pPr>
            <a:endParaRPr lang="en-US" sz="1400" b="0" cap="none" dirty="0" smtClean="0">
              <a:latin typeface="+mn-lt"/>
            </a:endParaRPr>
          </a:p>
          <a:p>
            <a:r>
              <a:rPr lang="el-GR" sz="1400" b="0" cap="none" dirty="0" smtClean="0">
                <a:latin typeface="+mn-lt"/>
              </a:rPr>
              <a:t>	1.2</a:t>
            </a:r>
            <a:r>
              <a:rPr lang="el-GR" sz="1400" b="0" cap="none" dirty="0">
                <a:latin typeface="+mn-lt"/>
              </a:rPr>
              <a:t> </a:t>
            </a:r>
            <a:r>
              <a:rPr lang="el-GR" sz="1400" b="0" cap="none" dirty="0" smtClean="0">
                <a:latin typeface="+mn-lt"/>
              </a:rPr>
              <a:t>ΣΤΟΙΧΕΙΑ ΕΚΠΡΟΣΩΠΩΝ</a:t>
            </a:r>
          </a:p>
          <a:p>
            <a:pPr marL="342900" indent="-342900">
              <a:buAutoNum type="arabicPeriod"/>
            </a:pPr>
            <a:endParaRPr lang="en-US" sz="1400" b="0" cap="none" dirty="0" smtClean="0">
              <a:latin typeface="+mn-lt"/>
            </a:endParaRPr>
          </a:p>
          <a:p>
            <a:pPr algn="just"/>
            <a:r>
              <a:rPr lang="el-GR" sz="1400" b="0" cap="none" dirty="0" smtClean="0">
                <a:latin typeface="+mn-lt"/>
              </a:rPr>
              <a:t>	1.3 ΣΤΟΙΧΕΙΑ ΜΕΤΟΧΩΝ  Ή ΕΤΑΙΡΩΝ ΤΟΥ ΦΟΡΕΑ/ΕΠΙΧΕΙΡΗΣΗ</a:t>
            </a:r>
            <a:r>
              <a:rPr lang="en-US" sz="1400" b="0" cap="none" dirty="0" smtClean="0">
                <a:latin typeface="+mn-lt"/>
              </a:rPr>
              <a:t> </a:t>
            </a:r>
            <a:r>
              <a:rPr lang="el-GR" sz="1400" b="0" cap="none" dirty="0" smtClean="0">
                <a:latin typeface="+mn-lt"/>
              </a:rPr>
              <a:t>- </a:t>
            </a:r>
            <a:r>
              <a:rPr lang="el-GR" sz="1400" cap="none" dirty="0" smtClean="0">
                <a:latin typeface="+mn-lt"/>
              </a:rPr>
              <a:t>Αν υπάρχουν πολλοί μέτοχοι, να 	καταχωρηθούν οι τρεις με το μεγαλύτερο ποσοστό. (Δεν αποτελεί υποχρεωτικό πεδίο) </a:t>
            </a:r>
          </a:p>
          <a:p>
            <a:endParaRPr lang="el-GR" sz="1400" cap="none" dirty="0" smtClean="0">
              <a:latin typeface="+mn-lt"/>
            </a:endParaRPr>
          </a:p>
          <a:p>
            <a:r>
              <a:rPr lang="el-GR" sz="1400" b="0" cap="none" dirty="0" smtClean="0"/>
              <a:t>	1.4 ΚΩΔΙΚΟΣ ΑΣΚΗΣΗΣ ΔΡΑΣΤΗΡΙΟΤΗΤΑΣ (Κ.Α.Δ) ΜΕ ΒΑΣΗ ΤΟΝ  ΟΠΟΙΟ ΘΑ ΚΑΤΑΤΑΧΘΕΙ Η 	ΕΠΙΧΕΙΡΗΣΗ ΣΤΗΝ ΑΝΤΙΣΤΟΙΧΗ ΚΑΤΗΓΟΡΙΑ</a:t>
            </a:r>
          </a:p>
          <a:p>
            <a:endParaRPr lang="el-GR" sz="1400" b="0" cap="none" dirty="0" smtClean="0"/>
          </a:p>
          <a:p>
            <a:pPr algn="just"/>
            <a:r>
              <a:rPr lang="el-GR" sz="1400" b="0" cap="none" dirty="0" smtClean="0"/>
              <a:t>	1.5. ΣΤΟΙΧΕΙΑ ΕΠΙΧΕΙΡΗΣΕΩΝ / ΜΕΛΩΝ ΤΟΥ ΣΧΗΜΑΤΙΣΜΟΥ  - </a:t>
            </a:r>
            <a:r>
              <a:rPr lang="el-GR" sz="1400" cap="none" dirty="0" smtClean="0"/>
              <a:t>Πρέπει να συμπληρωθεί για κάθε 	φορέα μέλος του σχηματισμού. Ο </a:t>
            </a:r>
            <a:r>
              <a:rPr lang="el-GR" sz="1400" cap="none" dirty="0"/>
              <a:t>ελάχιστος απαιτούμενος αριθμός επιχειρήσεων για το </a:t>
            </a:r>
            <a:r>
              <a:rPr lang="el-GR" sz="1400" cap="none" dirty="0" smtClean="0"/>
              <a:t>	σχηματισμό </a:t>
            </a:r>
            <a:r>
              <a:rPr lang="el-GR" sz="1400" cap="none" dirty="0"/>
              <a:t>Συνεργατικών Σχηματισμών Καινοτομίας (ΣΣΚ) είναι δέκα (10) ανεξάρτητες </a:t>
            </a:r>
            <a:r>
              <a:rPr lang="el-GR" sz="1400" cap="none" dirty="0" smtClean="0"/>
              <a:t>	μεταξύ </a:t>
            </a:r>
            <a:r>
              <a:rPr lang="el-GR" sz="1400" cap="none" dirty="0"/>
              <a:t>τους επιχειρήσεις, σύμφωνα με τα οριζόμενα στη σύσταση της ΕΕ 2003/361/ΕΚ, εκ των </a:t>
            </a:r>
            <a:r>
              <a:rPr lang="el-GR" sz="1400" cap="none" dirty="0" smtClean="0"/>
              <a:t>	οποίων </a:t>
            </a:r>
            <a:r>
              <a:rPr lang="el-GR" sz="1400" cap="none" dirty="0"/>
              <a:t>τουλάχιστον 5 ΜΜΕ. </a:t>
            </a:r>
            <a:endParaRPr lang="el-GR" sz="1400" cap="none" dirty="0" smtClean="0"/>
          </a:p>
          <a:p>
            <a:endParaRPr lang="el-GR" sz="1400" b="0" cap="none" dirty="0" smtClean="0">
              <a:latin typeface="+mn-lt"/>
            </a:endParaRPr>
          </a:p>
          <a:p>
            <a:pPr algn="just"/>
            <a:r>
              <a:rPr lang="el-GR" sz="1400" b="0" cap="none" dirty="0" smtClean="0"/>
              <a:t>	1.6 ΣΥΓΚΕΝΤΡΩΤΙΚΑ </a:t>
            </a:r>
            <a:r>
              <a:rPr lang="el-GR" sz="1400" b="0" cap="none" dirty="0"/>
              <a:t>ΣΤΟΙΧΕΙΑ ΜΕΓΕΘΟΥΣ ΕΠΙΧΕΙΡΗΣΗΣ </a:t>
            </a:r>
            <a:r>
              <a:rPr lang="el-GR" sz="1400" b="0" cap="none" dirty="0" smtClean="0"/>
              <a:t>-</a:t>
            </a:r>
            <a:r>
              <a:rPr lang="el-GR" sz="1400" cap="none" dirty="0" smtClean="0"/>
              <a:t> Συμπεριλαμβάνονται </a:t>
            </a:r>
            <a:r>
              <a:rPr lang="el-GR" sz="1400" cap="none" dirty="0"/>
              <a:t>και τα στοιχεία </a:t>
            </a:r>
            <a:r>
              <a:rPr lang="el-GR" sz="1400" cap="none" dirty="0" smtClean="0"/>
              <a:t>	συνδεδεμένων </a:t>
            </a:r>
            <a:r>
              <a:rPr lang="el-GR" sz="1400" cap="none" dirty="0"/>
              <a:t>και συνεργαζόμενων επιχειρήσεων σύμφωνα με τον ορισμό των ΜΜΕ</a:t>
            </a:r>
            <a:r>
              <a:rPr lang="el-GR" sz="1400" cap="none" dirty="0" smtClean="0"/>
              <a:t>.</a:t>
            </a:r>
            <a:endParaRPr lang="el-GR" sz="1400" b="0" cap="none" dirty="0" smtClean="0">
              <a:latin typeface="+mn-lt"/>
            </a:endParaRPr>
          </a:p>
          <a:p>
            <a:endParaRPr lang="en-US" sz="1400" b="0" cap="none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65414" y="5406091"/>
            <a:ext cx="8676456" cy="6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3200" b="0" dirty="0"/>
          </a:p>
          <a:p>
            <a:endParaRPr lang="en-US" sz="3200" b="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68294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3" y="5730417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23204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99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6713F8E4-6918-4077-B428-655A537359C7}" type="slidenum">
              <a:rPr lang="el-GR" altLang="el-GR" sz="100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l-GR" altLang="el-GR" sz="1000" dirty="0" smtClean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95535" y="578700"/>
            <a:ext cx="8496945" cy="609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1800" dirty="0" smtClean="0"/>
          </a:p>
          <a:p>
            <a:r>
              <a:rPr lang="el-GR" sz="1800" dirty="0" smtClean="0"/>
              <a:t>2- ΣΤΟΙΧΕΙΑ ΕΤΑΙΡΩΝ/ ΜΕΤΟΧΩΝ/ ΣΥΝΔΕΔΕΜΕΝΩΝ -</a:t>
            </a:r>
            <a:r>
              <a:rPr lang="en-US" sz="1800" dirty="0" smtClean="0"/>
              <a:t>INFO OF PARTNERS/ SHAREHOLDERS/ AFFILIATES</a:t>
            </a:r>
            <a:endParaRPr lang="el-GR" sz="1800" dirty="0" smtClean="0"/>
          </a:p>
          <a:p>
            <a:endParaRPr lang="en-US" sz="1400" cap="none" dirty="0" smtClean="0">
              <a:latin typeface="+mn-lt"/>
            </a:endParaRPr>
          </a:p>
          <a:p>
            <a:r>
              <a:rPr lang="el-GR" sz="1400" b="0" dirty="0" smtClean="0"/>
              <a:t>	2.1 ΣΤΟΙΧΕΙΑ ΕΠΙΧΕΙΡΗΣΕΩΝ ΣΤΙΣ ΟΠΟΙΕΣ ΣΥΜΜΕΤΕΧΟΥΝ ΟΙ ΕΤΑΙΡΟΙ/ ΜΕΤΟΧΟΙ 	(ΣΥΜΠΕΡΙΛΑΜΒΑΝΟΜΕΝΩΝ ΤΩΝ </a:t>
            </a:r>
            <a:r>
              <a:rPr lang="en-US" sz="1400" b="0" dirty="0" smtClean="0"/>
              <a:t>OFFSHORE)</a:t>
            </a:r>
          </a:p>
          <a:p>
            <a:endParaRPr lang="el-GR" sz="1400" b="0" dirty="0" smtClean="0"/>
          </a:p>
          <a:p>
            <a:endParaRPr lang="en-US" sz="1400" b="0" dirty="0" smtClean="0"/>
          </a:p>
          <a:p>
            <a:r>
              <a:rPr lang="el-GR" sz="1400" b="0" dirty="0" smtClean="0"/>
              <a:t>	2.2 ΣΥΝΔΕΔΕΜΕΝΕΣ/ΣΥΝΕΡΓΑΖΟΜΕΝΕΣ ΕΠΙΧΕΙΡΗΣΕΙΣ (</a:t>
            </a:r>
            <a:r>
              <a:rPr lang="el-GR" sz="1400" b="0" dirty="0" err="1" smtClean="0"/>
              <a:t>Συμπεριλαμβανο</a:t>
            </a:r>
            <a:r>
              <a:rPr lang="en-US" sz="1400" b="0" dirty="0" smtClean="0"/>
              <a:t>ME</a:t>
            </a:r>
            <a:r>
              <a:rPr lang="el-GR" sz="1400" b="0" dirty="0" err="1" smtClean="0"/>
              <a:t>νων</a:t>
            </a:r>
            <a:r>
              <a:rPr lang="el-GR" sz="1400" b="0" dirty="0" smtClean="0"/>
              <a:t> των </a:t>
            </a:r>
            <a:r>
              <a:rPr lang="en-US" sz="1400" b="0" dirty="0" smtClean="0"/>
              <a:t>offshore)</a:t>
            </a:r>
            <a:r>
              <a:rPr lang="el-GR" sz="1400" b="0" dirty="0" smtClean="0"/>
              <a:t> - 	</a:t>
            </a:r>
            <a:r>
              <a:rPr lang="el-GR" sz="1400" b="0" cap="none" dirty="0" smtClean="0"/>
              <a:t>Στοιχεία για τον προσδιορισμό της κατηγορίας επιχείρησης σύμφωνα με Παράρτημα Ι του ΕΕ 	651/2014 σχετικά με τον ορισμό των ΜΜΕ. </a:t>
            </a:r>
          </a:p>
          <a:p>
            <a:endParaRPr lang="el-GR" sz="1400" b="0" cap="none" dirty="0" smtClean="0"/>
          </a:p>
          <a:p>
            <a:endParaRPr lang="el-GR" sz="1200" dirty="0"/>
          </a:p>
          <a:p>
            <a:r>
              <a:rPr lang="el-GR" sz="1800" dirty="0" smtClean="0"/>
              <a:t>3- ΣΤΟΙΧΕΙΑ ΣΩΡΕΥΣΗΣ ΚΡΑΤΙΚΩΝ ΕΝΙΣΧΥΣΕΩΝ (</a:t>
            </a:r>
            <a:r>
              <a:rPr lang="en-US" sz="1800" dirty="0" smtClean="0"/>
              <a:t>DE MINIMIS) - FORMER GRANTS (DE MINIMIS)] </a:t>
            </a:r>
            <a:endParaRPr lang="el-GR" sz="1800" b="0" dirty="0" smtClean="0"/>
          </a:p>
          <a:p>
            <a:endParaRPr lang="el-GR" sz="1200" b="0" dirty="0" smtClean="0"/>
          </a:p>
          <a:p>
            <a:r>
              <a:rPr lang="el-GR" sz="1400" b="0" dirty="0" smtClean="0"/>
              <a:t>	3.1 ΣΤΟΙΧΕΙΑ ΣΩΡΕΥΣΗΣ ΚΡΑΤΙΚΩΝ ΕΝΙΣΧΥΣΕΩΝ (DEMINIMIS) ΤΗΣ ΕΠΙΧΕΙΡΗΣΗΣ </a:t>
            </a:r>
          </a:p>
          <a:p>
            <a:endParaRPr lang="el-GR" sz="1400" b="0" dirty="0" smtClean="0"/>
          </a:p>
          <a:p>
            <a:r>
              <a:rPr lang="el-GR" sz="1400" b="0" dirty="0" smtClean="0"/>
              <a:t>	3.2 ΣΤΟΙΧΕΙΑ ΣΩΡΕΥΣΗΣ ΚΡΑΤΙΚΩΝ ΕΝΙΣΧΥΣΕΩΝ ΜΗ ΗΣΣΟΝΟΣ ΣΗΜΑΣΙΑΣ ΤΗΣ ΕΠΙΧΕΙΡΗΣΗΣ </a:t>
            </a:r>
          </a:p>
          <a:p>
            <a:endParaRPr lang="el-GR" sz="1400" b="0" dirty="0"/>
          </a:p>
          <a:p>
            <a:r>
              <a:rPr lang="el-GR" sz="1400" b="0" dirty="0" smtClean="0"/>
              <a:t>	3.3 ΕΝΙΣΧΥΣΕΙΣ </a:t>
            </a:r>
            <a:r>
              <a:rPr lang="el-GR" sz="1400" b="0" dirty="0"/>
              <a:t>DE MINIMIS ΣΕ ΣΥΝΔΕΔΕΜΕΝΕΣ ΚΑΙ ΣΥΝΕΡΓΑΖΟΜΕΝΕΣ </a:t>
            </a:r>
          </a:p>
          <a:p>
            <a:endParaRPr lang="en-US" sz="1400" b="0" dirty="0"/>
          </a:p>
          <a:p>
            <a:r>
              <a:rPr lang="el-GR" sz="1400" b="0" dirty="0" smtClean="0"/>
              <a:t>	3.4 ΜΗ </a:t>
            </a:r>
            <a:r>
              <a:rPr lang="el-GR" sz="1400" b="0" dirty="0"/>
              <a:t>ΕΝΙΣΧΥΣΕΙΣ DE MINIMIS ΣΕ ΣΥΝΔΕΔΕΜΕΝΕΣ ΚΑΙ ΣΥΝΕΡΓΑΖΟΜΕΝΕΣ </a:t>
            </a:r>
          </a:p>
          <a:p>
            <a:endParaRPr lang="en-US" sz="1400" b="0" cap="none" dirty="0"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35935"/>
            <a:ext cx="12287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50210"/>
            <a:ext cx="8286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90426"/>
            <a:ext cx="1524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700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</TotalTime>
  <Words>1123</Words>
  <Application>Microsoft Office PowerPoint</Application>
  <PresentationFormat>On-screen Show (4:3)</PresentationFormat>
  <Paragraphs>326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Πιστοποίηση Δαπανών  Επιστημονικής &amp; Τεχνολογικής Έρευνας των Επιχειρήσεων</dc:title>
  <dc:creator>ΑΠΕΡΓΗΣ ΝΤΙΝΟΣ;ΜΥΛΩΝΑ ΙΩΑΝΝΑ</dc:creator>
  <cp:lastModifiedBy>Ioanna Milona</cp:lastModifiedBy>
  <cp:revision>556</cp:revision>
  <cp:lastPrinted>2019-09-03T07:21:08Z</cp:lastPrinted>
  <dcterms:created xsi:type="dcterms:W3CDTF">2018-11-29T08:28:09Z</dcterms:created>
  <dcterms:modified xsi:type="dcterms:W3CDTF">2019-11-04T16:00:38Z</dcterms:modified>
</cp:coreProperties>
</file>