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0" r:id="rId1"/>
  </p:sldMasterIdLst>
  <p:notesMasterIdLst>
    <p:notesMasterId r:id="rId20"/>
  </p:notesMasterIdLst>
  <p:sldIdLst>
    <p:sldId id="298" r:id="rId2"/>
    <p:sldId id="256" r:id="rId3"/>
    <p:sldId id="391" r:id="rId4"/>
    <p:sldId id="388" r:id="rId5"/>
    <p:sldId id="392" r:id="rId6"/>
    <p:sldId id="376" r:id="rId7"/>
    <p:sldId id="367" r:id="rId8"/>
    <p:sldId id="379" r:id="rId9"/>
    <p:sldId id="383" r:id="rId10"/>
    <p:sldId id="381" r:id="rId11"/>
    <p:sldId id="368" r:id="rId12"/>
    <p:sldId id="384" r:id="rId13"/>
    <p:sldId id="385" r:id="rId14"/>
    <p:sldId id="390" r:id="rId15"/>
    <p:sldId id="386" r:id="rId16"/>
    <p:sldId id="369" r:id="rId17"/>
    <p:sldId id="389" r:id="rId18"/>
    <p:sldId id="370" r:id="rId19"/>
  </p:sldIdLst>
  <p:sldSz cx="9144000" cy="6858000" type="screen4x3"/>
  <p:notesSz cx="9926638" cy="6858000"/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165" autoAdjust="0"/>
    <p:restoredTop sz="94479" autoAdjust="0"/>
  </p:normalViewPr>
  <p:slideViewPr>
    <p:cSldViewPr>
      <p:cViewPr>
        <p:scale>
          <a:sx n="120" d="100"/>
          <a:sy n="120" d="100"/>
        </p:scale>
        <p:origin x="-688" y="-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notesMaster" Target="notesMasters/notesMaster1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1277" cy="342658"/>
          </a:xfrm>
          <a:prstGeom prst="rect">
            <a:avLst/>
          </a:prstGeom>
        </p:spPr>
        <p:txBody>
          <a:bodyPr vert="horz" lIns="92437" tIns="46218" rIns="92437" bIns="46218" rtlCol="0"/>
          <a:lstStyle>
            <a:lvl1pPr algn="l">
              <a:defRPr sz="12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23765" y="0"/>
            <a:ext cx="4301276" cy="342658"/>
          </a:xfrm>
          <a:prstGeom prst="rect">
            <a:avLst/>
          </a:prstGeom>
        </p:spPr>
        <p:txBody>
          <a:bodyPr vert="horz" lIns="92437" tIns="46218" rIns="92437" bIns="46218" rtlCol="0"/>
          <a:lstStyle>
            <a:lvl1pPr algn="r">
              <a:defRPr sz="1200"/>
            </a:lvl1pPr>
          </a:lstStyle>
          <a:p>
            <a:pPr>
              <a:defRPr/>
            </a:pPr>
            <a:fld id="{4E33A244-FECD-4156-AE9B-1F6FF8450F5A}" type="datetimeFigureOut">
              <a:rPr lang="el-GR"/>
              <a:pPr>
                <a:defRPr/>
              </a:pPr>
              <a:t>07/11/19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249613" y="514350"/>
            <a:ext cx="3427412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37" tIns="46218" rIns="92437" bIns="46218" rtlCol="0" anchor="ctr"/>
          <a:lstStyle/>
          <a:p>
            <a:pPr lvl="0"/>
            <a:endParaRPr lang="el-GR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3462" y="3256864"/>
            <a:ext cx="7941310" cy="3087150"/>
          </a:xfrm>
          <a:prstGeom prst="rect">
            <a:avLst/>
          </a:prstGeom>
        </p:spPr>
        <p:txBody>
          <a:bodyPr vert="horz" lIns="92437" tIns="46218" rIns="92437" bIns="46218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l-GR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725"/>
            <a:ext cx="4301277" cy="342658"/>
          </a:xfrm>
          <a:prstGeom prst="rect">
            <a:avLst/>
          </a:prstGeom>
        </p:spPr>
        <p:txBody>
          <a:bodyPr vert="horz" lIns="92437" tIns="46218" rIns="92437" bIns="46218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23765" y="6513725"/>
            <a:ext cx="4301276" cy="342658"/>
          </a:xfrm>
          <a:prstGeom prst="rect">
            <a:avLst/>
          </a:prstGeom>
        </p:spPr>
        <p:txBody>
          <a:bodyPr vert="horz" lIns="92437" tIns="46218" rIns="92437" bIns="46218" rtlCol="0" anchor="b"/>
          <a:lstStyle>
            <a:lvl1pPr algn="r">
              <a:defRPr sz="1200"/>
            </a:lvl1pPr>
          </a:lstStyle>
          <a:p>
            <a:pPr>
              <a:defRPr/>
            </a:pPr>
            <a:fld id="{1FFC08D0-C5AC-47C1-AC50-57CC2307AC19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937615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l-GR" altLang="el-GR" smtClean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51048" indent="-28886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55459" indent="-231092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17642" indent="-231092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79826" indent="-231092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42009" indent="-23109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3004193" indent="-23109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66376" indent="-23109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928560" indent="-23109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BF3610F5-B239-45A4-886F-664460C3AA80}" type="slidenum">
              <a:rPr lang="el-GR" altLang="el-GR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2</a:t>
            </a:fld>
            <a:endParaRPr lang="el-GR" altLang="el-GR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118744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l-GR" altLang="el-GR" smtClean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51048" indent="-28886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55459" indent="-231092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17642" indent="-231092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79826" indent="-231092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42009" indent="-23109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3004193" indent="-23109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66376" indent="-23109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928560" indent="-23109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BF3610F5-B239-45A4-886F-664460C3AA80}" type="slidenum">
              <a:rPr lang="el-GR" altLang="el-GR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11</a:t>
            </a:fld>
            <a:endParaRPr lang="el-GR" altLang="el-GR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118744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l-GR" altLang="el-GR" smtClean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51048" indent="-28886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55459" indent="-231092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17642" indent="-231092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79826" indent="-231092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42009" indent="-23109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3004193" indent="-23109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66376" indent="-23109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928560" indent="-23109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BF3610F5-B239-45A4-886F-664460C3AA80}" type="slidenum">
              <a:rPr lang="el-GR" altLang="el-GR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12</a:t>
            </a:fld>
            <a:endParaRPr lang="el-GR" altLang="el-GR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118744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l-GR" altLang="el-GR" smtClean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51048" indent="-28886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55459" indent="-231092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17642" indent="-231092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79826" indent="-231092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42009" indent="-23109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3004193" indent="-23109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66376" indent="-23109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928560" indent="-23109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BF3610F5-B239-45A4-886F-664460C3AA80}" type="slidenum">
              <a:rPr lang="el-GR" altLang="el-GR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13</a:t>
            </a:fld>
            <a:endParaRPr lang="el-GR" altLang="el-GR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118744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l-GR" altLang="el-GR" smtClean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51048" indent="-28886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55459" indent="-231092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17642" indent="-231092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79826" indent="-231092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42009" indent="-23109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3004193" indent="-23109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66376" indent="-23109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928560" indent="-23109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BF3610F5-B239-45A4-886F-664460C3AA80}" type="slidenum">
              <a:rPr lang="el-GR" altLang="el-GR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14</a:t>
            </a:fld>
            <a:endParaRPr lang="el-GR" altLang="el-GR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118744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l-GR" altLang="el-GR" smtClean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51048" indent="-28886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55459" indent="-231092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17642" indent="-231092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79826" indent="-231092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42009" indent="-23109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3004193" indent="-23109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66376" indent="-23109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928560" indent="-23109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BF3610F5-B239-45A4-886F-664460C3AA80}" type="slidenum">
              <a:rPr lang="el-GR" altLang="el-GR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15</a:t>
            </a:fld>
            <a:endParaRPr lang="el-GR" altLang="el-GR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118744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l-GR" altLang="el-GR" smtClean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51048" indent="-28886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55459" indent="-231092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17642" indent="-231092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79826" indent="-231092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42009" indent="-23109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3004193" indent="-23109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66376" indent="-23109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928560" indent="-23109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BF3610F5-B239-45A4-886F-664460C3AA80}" type="slidenum">
              <a:rPr lang="el-GR" altLang="el-GR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16</a:t>
            </a:fld>
            <a:endParaRPr lang="el-GR" altLang="el-GR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118744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l-GR" altLang="el-GR" smtClean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51048" indent="-28886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55459" indent="-231092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17642" indent="-231092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79826" indent="-231092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42009" indent="-23109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3004193" indent="-23109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66376" indent="-23109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928560" indent="-23109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BF3610F5-B239-45A4-886F-664460C3AA80}" type="slidenum">
              <a:rPr lang="el-GR" altLang="el-GR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17</a:t>
            </a:fld>
            <a:endParaRPr lang="el-GR" altLang="el-GR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118744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l-GR" altLang="el-GR" smtClean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51048" indent="-28886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55459" indent="-231092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17642" indent="-231092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79826" indent="-231092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42009" indent="-23109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3004193" indent="-23109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66376" indent="-23109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928560" indent="-23109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BF3610F5-B239-45A4-886F-664460C3AA80}" type="slidenum">
              <a:rPr lang="el-GR" altLang="el-GR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18</a:t>
            </a:fld>
            <a:endParaRPr lang="el-GR" altLang="el-GR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11874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l-GR" altLang="el-GR" dirty="0" smtClean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51048" indent="-28886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55459" indent="-231092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17642" indent="-231092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79826" indent="-231092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42009" indent="-23109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3004193" indent="-23109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66376" indent="-23109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928560" indent="-23109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BF3610F5-B239-45A4-886F-664460C3AA80}" type="slidenum">
              <a:rPr lang="el-GR" altLang="el-GR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3</a:t>
            </a:fld>
            <a:endParaRPr lang="el-GR" altLang="el-GR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11874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l-GR" altLang="el-GR" dirty="0" smtClean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51048" indent="-28886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55459" indent="-231092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17642" indent="-231092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79826" indent="-231092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42009" indent="-23109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3004193" indent="-23109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66376" indent="-23109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928560" indent="-23109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BF3610F5-B239-45A4-886F-664460C3AA80}" type="slidenum">
              <a:rPr lang="el-GR" altLang="el-GR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4</a:t>
            </a:fld>
            <a:endParaRPr lang="el-GR" altLang="el-GR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11874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l-GR" altLang="el-GR" dirty="0" smtClean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51048" indent="-28886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55459" indent="-231092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17642" indent="-231092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79826" indent="-231092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42009" indent="-23109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3004193" indent="-23109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66376" indent="-23109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928560" indent="-23109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BF3610F5-B239-45A4-886F-664460C3AA80}" type="slidenum">
              <a:rPr lang="el-GR" altLang="el-GR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5</a:t>
            </a:fld>
            <a:endParaRPr lang="el-GR" altLang="el-GR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11874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l-GR" altLang="el-GR" dirty="0" smtClean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51048" indent="-28886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55459" indent="-231092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17642" indent="-231092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79826" indent="-231092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42009" indent="-23109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3004193" indent="-23109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66376" indent="-23109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928560" indent="-23109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BF3610F5-B239-45A4-886F-664460C3AA80}" type="slidenum">
              <a:rPr lang="el-GR" altLang="el-GR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6</a:t>
            </a:fld>
            <a:endParaRPr lang="el-GR" altLang="el-GR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11874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l-GR" altLang="el-GR" smtClean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51048" indent="-28886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55459" indent="-231092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17642" indent="-231092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79826" indent="-231092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42009" indent="-23109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3004193" indent="-23109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66376" indent="-23109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928560" indent="-23109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BF3610F5-B239-45A4-886F-664460C3AA80}" type="slidenum">
              <a:rPr lang="el-GR" altLang="el-GR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7</a:t>
            </a:fld>
            <a:endParaRPr lang="el-GR" altLang="el-GR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11874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l-GR" altLang="el-GR" dirty="0" smtClean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51048" indent="-28886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55459" indent="-231092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17642" indent="-231092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79826" indent="-231092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42009" indent="-23109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3004193" indent="-23109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66376" indent="-23109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928560" indent="-23109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BF3610F5-B239-45A4-886F-664460C3AA80}" type="slidenum">
              <a:rPr lang="el-GR" altLang="el-GR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8</a:t>
            </a:fld>
            <a:endParaRPr lang="el-GR" altLang="el-GR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118744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l-GR" altLang="el-GR" dirty="0" smtClean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51048" indent="-28886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55459" indent="-231092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17642" indent="-231092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79826" indent="-231092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42009" indent="-23109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3004193" indent="-23109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66376" indent="-23109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928560" indent="-23109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BF3610F5-B239-45A4-886F-664460C3AA80}" type="slidenum">
              <a:rPr lang="el-GR" altLang="el-GR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9</a:t>
            </a:fld>
            <a:endParaRPr lang="el-GR" altLang="el-GR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118744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l-GR" altLang="el-GR" dirty="0" smtClean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51048" indent="-28886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55459" indent="-231092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17642" indent="-231092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79826" indent="-231092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42009" indent="-23109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3004193" indent="-23109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66376" indent="-23109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928560" indent="-23109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BF3610F5-B239-45A4-886F-664460C3AA80}" type="slidenum">
              <a:rPr lang="el-GR" altLang="el-GR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10</a:t>
            </a:fld>
            <a:endParaRPr lang="el-GR" altLang="el-GR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11874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 userDrawn="1"/>
        </p:nvSpPr>
        <p:spPr>
          <a:xfrm>
            <a:off x="8532813" y="6308725"/>
            <a:ext cx="503237" cy="538163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l-GR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l-GR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B091A3-4F3A-4724-B631-0EF524A7A94D}" type="datetime1">
              <a:rPr lang="el-GR"/>
              <a:pPr>
                <a:defRPr/>
              </a:pPr>
              <a:t>07/11/19</a:t>
            </a:fld>
            <a:endParaRPr lang="el-G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76256" y="6395243"/>
            <a:ext cx="2062163" cy="365125"/>
          </a:xfrm>
        </p:spPr>
        <p:txBody>
          <a:bodyPr/>
          <a:lstStyle>
            <a:lvl1pPr>
              <a:defRPr sz="1200" b="0">
                <a:solidFill>
                  <a:schemeClr val="accent1">
                    <a:lumMod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13290960-B097-4E90-9D6C-0AA1AE294821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7317993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88" y="-7938"/>
            <a:ext cx="1292225" cy="55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9D33D7-B8EC-4238-89AD-B5B9D1993DBB}" type="datetime1">
              <a:rPr lang="el-GR"/>
              <a:pPr>
                <a:defRPr/>
              </a:pPr>
              <a:t>07/11/19</a:t>
            </a:fld>
            <a:endParaRPr lang="el-G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FEE169-2A2D-48F3-898C-1CA986CCD21D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120399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88" y="-7938"/>
            <a:ext cx="1292225" cy="55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B24F1C-99E0-4384-8597-C95FAAA1D6F2}" type="datetime1">
              <a:rPr lang="el-GR"/>
              <a:pPr>
                <a:defRPr/>
              </a:pPr>
              <a:t>07/11/19</a:t>
            </a:fld>
            <a:endParaRPr lang="el-G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A52851-4E23-4312-A3EE-20C911BFD2A5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09908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88" y="-7938"/>
            <a:ext cx="1292225" cy="55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l-GR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11DDA3-7CFA-4ECB-889F-338D31F9ED56}" type="datetime1">
              <a:rPr lang="el-GR"/>
              <a:pPr>
                <a:defRPr/>
              </a:pPr>
              <a:t>07/11/19</a:t>
            </a:fld>
            <a:endParaRPr lang="el-G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04025" y="6396038"/>
            <a:ext cx="2160588" cy="365125"/>
          </a:xfrm>
        </p:spPr>
        <p:txBody>
          <a:bodyPr/>
          <a:lstStyle>
            <a:lvl1pPr>
              <a:defRPr sz="12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pPr>
              <a:defRPr/>
            </a:pPr>
            <a:fld id="{1269F147-CAE3-4094-B944-D199690CB0A9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7088547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88" y="-7938"/>
            <a:ext cx="1292225" cy="55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9E6129-B99C-49AD-8FDF-EFD59E11BC34}" type="datetime1">
              <a:rPr lang="el-GR"/>
              <a:pPr>
                <a:defRPr/>
              </a:pPr>
              <a:t>07/11/19</a:t>
            </a:fld>
            <a:endParaRPr lang="el-G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pPr>
              <a:defRPr/>
            </a:pPr>
            <a:fld id="{7642A260-93FA-41BC-91DD-BBC49659C57D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5875083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88" y="-7938"/>
            <a:ext cx="1292225" cy="55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l-G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1A23F1-8508-4A94-9F33-F023C578C2FA}" type="datetime1">
              <a:rPr lang="el-GR"/>
              <a:pPr>
                <a:defRPr/>
              </a:pPr>
              <a:t>07/11/19</a:t>
            </a:fld>
            <a:endParaRPr lang="el-GR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7DFA13-D2BB-48C5-8A72-130437F7C8AE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136230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88" y="-7938"/>
            <a:ext cx="1292225" cy="55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F0CAD8-9C53-469A-9925-2D2D0CFBE6DA}" type="datetime1">
              <a:rPr lang="el-GR"/>
              <a:pPr>
                <a:defRPr/>
              </a:pPr>
              <a:t>07/11/19</a:t>
            </a:fld>
            <a:endParaRPr lang="el-GR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0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AB5273-7646-4261-B74D-BE81BABCE0FF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70244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88" y="-7938"/>
            <a:ext cx="1292225" cy="55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3F2AEB-F03B-4FFA-91F4-C384054B3BBE}" type="datetime1">
              <a:rPr lang="el-GR"/>
              <a:pPr>
                <a:defRPr/>
              </a:pPr>
              <a:t>07/11/19</a:t>
            </a:fld>
            <a:endParaRPr lang="el-G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F61C08-7853-4E9F-AEAC-3FFF1DEF153D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477544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88" y="-7938"/>
            <a:ext cx="1292225" cy="55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8A3A83-36B5-4F4D-8329-A4794D2CBEA5}" type="datetime1">
              <a:rPr lang="el-GR"/>
              <a:pPr>
                <a:defRPr/>
              </a:pPr>
              <a:t>07/11/19</a:t>
            </a:fld>
            <a:endParaRPr lang="el-GR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0AEE64-D0AF-4324-8EF9-94A6D5831F89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224025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88" y="-7938"/>
            <a:ext cx="1292225" cy="55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E6E3BB-509D-4CDD-9B37-064DAEE66D59}" type="datetime1">
              <a:rPr lang="el-GR"/>
              <a:pPr>
                <a:defRPr/>
              </a:pPr>
              <a:t>07/11/19</a:t>
            </a:fld>
            <a:endParaRPr lang="el-GR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2E4BF9-9F20-4BD8-83CA-3AC5A228D979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090322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88" y="-7938"/>
            <a:ext cx="1292225" cy="55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l-GR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4A0C1F-B001-4A9B-9CCB-43691925D4AB}" type="datetime1">
              <a:rPr lang="el-GR"/>
              <a:pPr>
                <a:defRPr/>
              </a:pPr>
              <a:t>07/11/19</a:t>
            </a:fld>
            <a:endParaRPr lang="el-GR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4C05A6-05B8-47C3-8C12-9A4057E57C87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540712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l-GR" smtClean="0"/>
              <a:t>Click to edit Master title style</a:t>
            </a:r>
            <a:endParaRPr lang="el-GR" altLang="el-GR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l-GR" smtClean="0"/>
              <a:t>Click to edit Master text styles</a:t>
            </a:r>
          </a:p>
          <a:p>
            <a:pPr lvl="1"/>
            <a:r>
              <a:rPr lang="en-US" altLang="el-GR" smtClean="0"/>
              <a:t>Second level</a:t>
            </a:r>
          </a:p>
          <a:p>
            <a:pPr lvl="2"/>
            <a:r>
              <a:rPr lang="en-US" altLang="el-GR" smtClean="0"/>
              <a:t>Third level</a:t>
            </a:r>
          </a:p>
          <a:p>
            <a:pPr lvl="3"/>
            <a:r>
              <a:rPr lang="en-US" altLang="el-GR" smtClean="0"/>
              <a:t>Fourth level</a:t>
            </a:r>
          </a:p>
          <a:p>
            <a:pPr lvl="4"/>
            <a:r>
              <a:rPr lang="en-US" altLang="el-GR" smtClean="0"/>
              <a:t>Fifth level</a:t>
            </a:r>
            <a:endParaRPr lang="el-GR" altLang="el-GR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AFA97FB-833C-44B4-A807-E53DA6796A6E}" type="datetime1">
              <a:rPr lang="el-GR"/>
              <a:pPr>
                <a:defRPr/>
              </a:pPr>
              <a:t>07/11/19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04025" y="63960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2">
                    <a:lumMod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DCA6EC46-2940-400A-83B7-593CD0E56071}" type="slidenum">
              <a:rPr lang="el-GR"/>
              <a:pPr>
                <a:defRPr/>
              </a:pPr>
              <a:t>‹#›</a:t>
            </a:fld>
            <a:endParaRPr lang="el-GR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32385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l-GR"/>
          </a:p>
        </p:txBody>
      </p:sp>
      <p:sp>
        <p:nvSpPr>
          <p:cNvPr id="8" name="Rectangle 7"/>
          <p:cNvSpPr/>
          <p:nvPr userDrawn="1"/>
        </p:nvSpPr>
        <p:spPr>
          <a:xfrm>
            <a:off x="323850" y="0"/>
            <a:ext cx="8820150" cy="18891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l-GR"/>
          </a:p>
        </p:txBody>
      </p:sp>
      <p:sp>
        <p:nvSpPr>
          <p:cNvPr id="10" name="Rectangle 9"/>
          <p:cNvSpPr/>
          <p:nvPr userDrawn="1"/>
        </p:nvSpPr>
        <p:spPr>
          <a:xfrm>
            <a:off x="684213" y="141288"/>
            <a:ext cx="8459787" cy="9366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l-GR"/>
          </a:p>
        </p:txBody>
      </p:sp>
      <p:sp>
        <p:nvSpPr>
          <p:cNvPr id="2" name="Rectangle 1"/>
          <p:cNvSpPr/>
          <p:nvPr userDrawn="1"/>
        </p:nvSpPr>
        <p:spPr>
          <a:xfrm>
            <a:off x="242888" y="188913"/>
            <a:ext cx="80962" cy="648017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l-GR"/>
          </a:p>
        </p:txBody>
      </p:sp>
      <p:sp>
        <p:nvSpPr>
          <p:cNvPr id="12" name="Rectangle 11"/>
          <p:cNvSpPr/>
          <p:nvPr userDrawn="1"/>
        </p:nvSpPr>
        <p:spPr>
          <a:xfrm>
            <a:off x="310980" y="6669087"/>
            <a:ext cx="8820150" cy="18891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l-GR"/>
          </a:p>
        </p:txBody>
      </p:sp>
      <p:sp>
        <p:nvSpPr>
          <p:cNvPr id="11" name="Oval 10"/>
          <p:cNvSpPr/>
          <p:nvPr userDrawn="1"/>
        </p:nvSpPr>
        <p:spPr>
          <a:xfrm>
            <a:off x="8532813" y="6308725"/>
            <a:ext cx="503237" cy="538163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4" Type="http://schemas.openxmlformats.org/officeDocument/2006/relationships/image" Target="../media/image4.png"/><Relationship Id="rId5" Type="http://schemas.openxmlformats.org/officeDocument/2006/relationships/image" Target="../media/image5.emf"/><Relationship Id="rId6" Type="http://schemas.openxmlformats.org/officeDocument/2006/relationships/hyperlink" Target="mailto:dape@gsrt.gr" TargetMode="External"/><Relationship Id="rId7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7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4" Type="http://schemas.openxmlformats.org/officeDocument/2006/relationships/image" Target="../media/image10.png"/><Relationship Id="rId5" Type="http://schemas.openxmlformats.org/officeDocument/2006/relationships/image" Target="../media/image11.png"/><Relationship Id="rId6" Type="http://schemas.openxmlformats.org/officeDocument/2006/relationships/image" Target="../media/image7.pn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7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7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7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4" Type="http://schemas.openxmlformats.org/officeDocument/2006/relationships/image" Target="../media/image7.png"/><Relationship Id="rId5" Type="http://schemas.openxmlformats.org/officeDocument/2006/relationships/image" Target="../media/image6.png"/><Relationship Id="rId6" Type="http://schemas.openxmlformats.org/officeDocument/2006/relationships/image" Target="../media/image13.pn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Σχετική εικόνα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23935"/>
            <a:ext cx="2376264" cy="1621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11"/>
          <p:cNvSpPr/>
          <p:nvPr/>
        </p:nvSpPr>
        <p:spPr>
          <a:xfrm>
            <a:off x="755576" y="3789040"/>
            <a:ext cx="8038468" cy="40011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l-GR" sz="2000" b="1" dirty="0">
                <a:latin typeface="Calibri" charset="0"/>
                <a:cs typeface="Calibri" charset="0"/>
              </a:rPr>
              <a:t>ΚΑΤΗΓΟΡΙΕΣ ΕΠΙΛΕΞΙΜΩΝ ΔΑΠΑΝΩΝ</a:t>
            </a:r>
            <a:endParaRPr lang="el-GR" sz="20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ea typeface="Tahoma" panose="020B0604030504040204" pitchFamily="34" charset="0"/>
              <a:cs typeface="Calibri" pitchFamily="34" charset="0"/>
            </a:endParaRPr>
          </a:p>
        </p:txBody>
      </p:sp>
      <p:sp>
        <p:nvSpPr>
          <p:cNvPr id="5" name="Content Placeholder 1"/>
          <p:cNvSpPr txBox="1">
            <a:spLocks/>
          </p:cNvSpPr>
          <p:nvPr/>
        </p:nvSpPr>
        <p:spPr bwMode="auto">
          <a:xfrm>
            <a:off x="1043592" y="5865808"/>
            <a:ext cx="7200816" cy="720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 typeface="Wingdings 3" pitchFamily="18" charset="2"/>
              <a:buNone/>
              <a:defRPr/>
            </a:pPr>
            <a:endParaRPr lang="el-GR" sz="24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 bwMode="auto">
          <a:xfrm>
            <a:off x="755576" y="6334528"/>
            <a:ext cx="7416824" cy="3897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sz="1400" b="1" dirty="0" smtClean="0"/>
              <a:t>                  </a:t>
            </a:r>
            <a:r>
              <a:rPr lang="el-GR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Με </a:t>
            </a:r>
            <a:r>
              <a:rPr lang="el-GR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τη συγχρηματοδότηση της Ελλάδας και της Ευρωπαϊκής Ένωσης </a:t>
            </a:r>
            <a:r>
              <a:rPr lang="el-GR" altLang="el-GR" sz="14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el-GR" altLang="el-GR" sz="20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endParaRPr lang="en-US" sz="2000" dirty="0"/>
          </a:p>
          <a:p>
            <a:endParaRPr lang="en-US" sz="2000" dirty="0"/>
          </a:p>
          <a:p>
            <a:r>
              <a:rPr lang="el-GR" altLang="el-GR" sz="20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		</a:t>
            </a:r>
            <a:endParaRPr lang="el-GR" altLang="el-GR" sz="20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432" y="5532364"/>
            <a:ext cx="828675" cy="819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5497791"/>
            <a:ext cx="1524000" cy="752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7" y="5519990"/>
            <a:ext cx="1209675" cy="819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3046618" y="1565942"/>
            <a:ext cx="361361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b="1" dirty="0">
                <a:latin typeface="+mn-lt"/>
              </a:rPr>
              <a:t>Διεύθυνση Υποστήριξης </a:t>
            </a:r>
            <a:r>
              <a:rPr lang="el-GR" b="1" dirty="0" smtClean="0">
                <a:latin typeface="+mn-lt"/>
              </a:rPr>
              <a:t>Δράσεων</a:t>
            </a:r>
            <a:endParaRPr lang="el-GR" b="1" dirty="0">
              <a:latin typeface="+mn-lt"/>
            </a:endParaRPr>
          </a:p>
          <a:p>
            <a:r>
              <a:rPr lang="el-GR" b="1" dirty="0" smtClean="0">
                <a:latin typeface="+mn-lt"/>
              </a:rPr>
              <a:t>        Έρευνας </a:t>
            </a:r>
            <a:r>
              <a:rPr lang="el-GR" b="1" dirty="0">
                <a:latin typeface="+mn-lt"/>
              </a:rPr>
              <a:t>&amp; </a:t>
            </a:r>
            <a:r>
              <a:rPr lang="el-GR" b="1" dirty="0" smtClean="0">
                <a:latin typeface="+mn-lt"/>
              </a:rPr>
              <a:t>Καινοτομίας</a:t>
            </a:r>
          </a:p>
          <a:p>
            <a:r>
              <a:rPr lang="el-GR" b="1" dirty="0" smtClean="0">
                <a:latin typeface="+mn-lt"/>
              </a:rPr>
              <a:t>         Τμήμα </a:t>
            </a:r>
            <a:r>
              <a:rPr lang="el-GR" b="1" dirty="0">
                <a:latin typeface="+mn-lt"/>
              </a:rPr>
              <a:t>Γ΄ </a:t>
            </a:r>
            <a:r>
              <a:rPr lang="el-GR" b="1" dirty="0" smtClean="0">
                <a:latin typeface="+mn-lt"/>
              </a:rPr>
              <a:t>Καινοτομίας</a:t>
            </a:r>
            <a:endParaRPr lang="en-US" b="1" dirty="0">
              <a:latin typeface="+mn-lt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073005" y="1916832"/>
            <a:ext cx="756084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sz="2000" dirty="0" smtClean="0">
              <a:latin typeface="+mn-lt"/>
            </a:endParaRPr>
          </a:p>
          <a:p>
            <a:pPr algn="ctr"/>
            <a:r>
              <a:rPr lang="el-GR" sz="2000" b="1" dirty="0" smtClean="0">
                <a:latin typeface="+mn-lt"/>
              </a:rPr>
              <a:t> </a:t>
            </a:r>
          </a:p>
          <a:p>
            <a:pPr algn="ctr"/>
            <a:r>
              <a:rPr lang="el-GR" sz="2000" b="1" dirty="0" smtClean="0">
                <a:latin typeface="+mn-lt"/>
              </a:rPr>
              <a:t>«ΣΥΝΕΡΓΑΤΙΚΟΙ ΣΧΗΜΑΤΙΣΜΟΙ ΚΑΙΝΟΤΟΜΙΑΣ / ΣΣΚ»</a:t>
            </a:r>
            <a:endParaRPr lang="en-US" sz="2000" dirty="0" smtClean="0">
              <a:latin typeface="+mn-lt"/>
            </a:endParaRPr>
          </a:p>
          <a:p>
            <a:pPr algn="ctr"/>
            <a:r>
              <a:rPr lang="el-GR" sz="2000" b="1" dirty="0" smtClean="0">
                <a:latin typeface="+mn-lt"/>
              </a:rPr>
              <a:t>1</a:t>
            </a:r>
            <a:r>
              <a:rPr lang="el-GR" sz="2000" b="1" baseline="30000" dirty="0" smtClean="0">
                <a:latin typeface="+mn-lt"/>
              </a:rPr>
              <a:t>η</a:t>
            </a:r>
            <a:r>
              <a:rPr lang="el-GR" sz="2000" b="1" dirty="0" smtClean="0">
                <a:latin typeface="+mn-lt"/>
              </a:rPr>
              <a:t> </a:t>
            </a:r>
            <a:r>
              <a:rPr lang="el-GR" sz="2000" b="1" dirty="0">
                <a:latin typeface="+mn-lt"/>
              </a:rPr>
              <a:t>Πρόσκληση: Φορέας Αρωγός</a:t>
            </a:r>
            <a:endParaRPr lang="en-US" sz="2000" dirty="0">
              <a:latin typeface="+mn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27684" y="4243146"/>
            <a:ext cx="6696744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>
              <a:buClr>
                <a:srgbClr val="FFCC00"/>
              </a:buClr>
              <a:buSzPct val="120000"/>
            </a:pPr>
            <a:endParaRPr lang="en-US" sz="16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rial Black" charset="0"/>
            </a:endParaRPr>
          </a:p>
          <a:p>
            <a:pPr>
              <a:buClr>
                <a:srgbClr val="FFCC00"/>
              </a:buClr>
              <a:buSzPct val="120000"/>
            </a:pPr>
            <a:r>
              <a:rPr lang="el-GR" sz="1400" b="1" dirty="0" smtClean="0">
                <a:ln w="11430"/>
                <a:latin typeface="+mn-lt"/>
              </a:rPr>
              <a:t>                              Κων/νος </a:t>
            </a:r>
            <a:r>
              <a:rPr lang="el-GR" sz="1400" b="1" dirty="0">
                <a:ln w="11430"/>
                <a:latin typeface="+mn-lt"/>
              </a:rPr>
              <a:t>Απέργης  </a:t>
            </a:r>
            <a:r>
              <a:rPr lang="en-US" sz="1400" b="1" dirty="0">
                <a:ln w="11430"/>
                <a:latin typeface="+mn-lt"/>
                <a:hlinkClick r:id="rId6"/>
              </a:rPr>
              <a:t>dape@gsrt.gr</a:t>
            </a:r>
            <a:r>
              <a:rPr lang="en-US" sz="1400" b="1" dirty="0">
                <a:ln w="11430"/>
                <a:latin typeface="+mn-lt"/>
              </a:rPr>
              <a:t>, 213 1300157 </a:t>
            </a:r>
            <a:endParaRPr lang="el-GR" sz="1400" b="1" dirty="0">
              <a:ln w="11430"/>
              <a:latin typeface="+mn-lt"/>
            </a:endParaRPr>
          </a:p>
          <a:p>
            <a:endParaRPr lang="en-US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+mn-lt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240" y="404664"/>
            <a:ext cx="2291882" cy="1161278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 spd="slow">
    <p:cover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Slide Number Placeholder 4"/>
          <p:cNvSpPr>
            <a:spLocks noGrp="1"/>
          </p:cNvSpPr>
          <p:nvPr>
            <p:ph type="sldNum" sz="quarter" idx="12"/>
          </p:nvPr>
        </p:nvSpPr>
        <p:spPr bwMode="auto">
          <a:xfrm>
            <a:off x="6784007" y="6309320"/>
            <a:ext cx="2133600" cy="36512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 sz="2700"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 eaLnBrk="0" hangingPunct="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  <a:defRPr sz="2300"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 eaLnBrk="0" hangingPunct="0">
              <a:spcBef>
                <a:spcPts val="350"/>
              </a:spcBef>
              <a:buClr>
                <a:schemeClr val="accent2"/>
              </a:buClr>
              <a:buSzPct val="100000"/>
              <a:buFont typeface="Wingdings 2" pitchFamily="18" charset="2"/>
              <a:buChar char=""/>
              <a:defRPr sz="2100"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 eaLnBrk="0" hangingPunct="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1900"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 eaLnBrk="0" hangingPunct="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fld id="{6713F8E4-6918-4077-B428-655A537359C7}" type="slidenum">
              <a:rPr lang="el-GR" altLang="el-GR" sz="1000" smtClean="0">
                <a:solidFill>
                  <a:schemeClr val="tx2">
                    <a:lumMod val="75000"/>
                  </a:schemeClr>
                </a:solidFill>
                <a:latin typeface="Arial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  <a:defRPr/>
              </a:pPr>
              <a:t>10</a:t>
            </a:fld>
            <a:endParaRPr lang="el-GR" altLang="el-GR" sz="1000" dirty="0" smtClean="0">
              <a:solidFill>
                <a:schemeClr val="tx2">
                  <a:lumMod val="75000"/>
                </a:schemeClr>
              </a:solidFill>
              <a:latin typeface="Arial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365414" y="548680"/>
            <a:ext cx="8496944" cy="5976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 b="1" kern="1200" cap="all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l-GR" sz="1400" dirty="0" smtClean="0"/>
              <a:t>	</a:t>
            </a:r>
          </a:p>
          <a:p>
            <a:pPr algn="ctr"/>
            <a:endParaRPr lang="el-GR" sz="1800" dirty="0" smtClean="0">
              <a:ln w="10160">
                <a:solidFill>
                  <a:schemeClr val="accent1"/>
                </a:solidFill>
                <a:prstDash val="solid"/>
              </a:ln>
              <a:latin typeface="+mn-lt"/>
              <a:cs typeface="Tahoma" charset="0"/>
            </a:endParaRPr>
          </a:p>
          <a:p>
            <a:pPr algn="ctr"/>
            <a:endParaRPr lang="el-GR" sz="1800" dirty="0">
              <a:ln w="10160">
                <a:solidFill>
                  <a:schemeClr val="accent1"/>
                </a:solidFill>
                <a:prstDash val="solid"/>
              </a:ln>
              <a:latin typeface="+mn-lt"/>
              <a:cs typeface="Tahoma" charset="0"/>
            </a:endParaRPr>
          </a:p>
          <a:p>
            <a:pPr algn="ctr"/>
            <a:r>
              <a:rPr lang="el-GR" sz="1800" dirty="0" smtClean="0">
                <a:ln w="10160">
                  <a:solidFill>
                    <a:schemeClr val="accent1"/>
                  </a:solidFill>
                  <a:prstDash val="solid"/>
                </a:ln>
                <a:latin typeface="+mn-lt"/>
                <a:cs typeface="Tahoma" charset="0"/>
              </a:rPr>
              <a:t>ΔΑΠΑΝΕΣ ΚΤΙΡΙΩΝ / </a:t>
            </a:r>
            <a:r>
              <a:rPr lang="el-GR" sz="1800" dirty="0">
                <a:ln w="10160">
                  <a:solidFill>
                    <a:schemeClr val="accent1"/>
                  </a:solidFill>
                  <a:prstDash val="solid"/>
                </a:ln>
                <a:latin typeface="+mn-lt"/>
                <a:cs typeface="Tahoma" charset="0"/>
              </a:rPr>
              <a:t>Ε</a:t>
            </a:r>
            <a:r>
              <a:rPr lang="el-GR" sz="1800" dirty="0" smtClean="0">
                <a:ln w="10160">
                  <a:solidFill>
                    <a:schemeClr val="accent1"/>
                  </a:solidFill>
                  <a:prstDash val="solid"/>
                </a:ln>
                <a:latin typeface="+mn-lt"/>
                <a:cs typeface="Tahoma" charset="0"/>
              </a:rPr>
              <a:t>ΓΚΑΤΑΣΤΑΣΕΙΣ ΚΤΙΡΙΩΝ</a:t>
            </a:r>
          </a:p>
          <a:p>
            <a:pPr algn="ctr"/>
            <a:endParaRPr lang="el-GR" sz="1400" b="0" cap="none" dirty="0" smtClean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Arial Black" charset="0"/>
              <a:cs typeface="Tahoma" charset="0"/>
            </a:endParaRPr>
          </a:p>
          <a:p>
            <a:r>
              <a:rPr lang="el-GR" sz="1600" b="0" cap="none" dirty="0"/>
              <a:t>Κ</a:t>
            </a:r>
            <a:r>
              <a:rPr lang="el-GR" sz="1600" b="0" cap="none" dirty="0" smtClean="0"/>
              <a:t>ατασκευή, αναβάθμιση </a:t>
            </a:r>
            <a:r>
              <a:rPr lang="el-GR" sz="1600" b="0" cap="none" dirty="0"/>
              <a:t>και </a:t>
            </a:r>
            <a:r>
              <a:rPr lang="el-GR" sz="1600" b="0" cap="none" dirty="0" smtClean="0"/>
              <a:t>διαμόρφωση </a:t>
            </a:r>
            <a:r>
              <a:rPr lang="el-GR" sz="1600" b="0" cap="none" dirty="0"/>
              <a:t>κτιριακών εγκαταστάσεων του ΦΑ οι οποίες αφορούν σε:</a:t>
            </a:r>
          </a:p>
          <a:p>
            <a:endParaRPr lang="en-US" sz="1600" b="0" cap="none" dirty="0"/>
          </a:p>
          <a:p>
            <a:pPr marL="285750" indent="-285750">
              <a:buFont typeface="Wingdings" pitchFamily="2" charset="2"/>
              <a:buChar char="Ø"/>
            </a:pPr>
            <a:r>
              <a:rPr lang="el-GR" sz="1600" b="0" cap="none" dirty="0"/>
              <a:t>Δαπάνες κτιριακών εργασιών σχετικές με ηλεκτρικές, υδραυλικές, μηχανολογικές, κλιματιστικές, και τηλεπικοινωνιακές εγκαταστάσεις που είναι στενά συνδεδεμένες με το κτίριο,</a:t>
            </a:r>
          </a:p>
          <a:p>
            <a:pPr marL="285750" indent="-285750">
              <a:buFont typeface="Wingdings" pitchFamily="2" charset="2"/>
              <a:buChar char="Ø"/>
            </a:pPr>
            <a:endParaRPr lang="en-US" sz="1600" b="0" cap="none" dirty="0"/>
          </a:p>
          <a:p>
            <a:pPr marL="285750" indent="-285750">
              <a:buFont typeface="Wingdings" pitchFamily="2" charset="2"/>
              <a:buChar char="Ø"/>
            </a:pPr>
            <a:r>
              <a:rPr lang="el-GR" sz="1600" b="0" cap="none" dirty="0"/>
              <a:t>Δαπάνες για κατασκευές, διαμορφώσεις, επεκτάσεις, διαρρυθμίσεις που αποσκοπούν στη διευκόλυνση προσβασιμότητας των ΑΜΕΑ.</a:t>
            </a:r>
            <a:endParaRPr lang="en-US" sz="1600" b="0" cap="none" dirty="0"/>
          </a:p>
          <a:p>
            <a:pPr>
              <a:buFont typeface="Arial" charset="0"/>
              <a:buChar char="•"/>
            </a:pPr>
            <a:endParaRPr lang="el-GR" sz="1600" b="0" cap="none" dirty="0"/>
          </a:p>
          <a:p>
            <a:r>
              <a:rPr lang="en-US" sz="1600" b="0" cap="none" dirty="0" smtClean="0"/>
              <a:t>T</a:t>
            </a:r>
            <a:r>
              <a:rPr lang="el-GR" sz="1600" b="0" cap="none" dirty="0" err="1"/>
              <a:t>εκμηριώνονται</a:t>
            </a:r>
            <a:r>
              <a:rPr lang="el-GR" sz="1600" b="0" cap="none" dirty="0"/>
              <a:t> με : </a:t>
            </a:r>
            <a:endParaRPr lang="el-GR" sz="1600" b="0" cap="none" dirty="0" smtClean="0"/>
          </a:p>
          <a:p>
            <a:endParaRPr lang="en-US" sz="1600" b="0" cap="none" dirty="0" smtClean="0"/>
          </a:p>
          <a:p>
            <a:pPr marL="285750" indent="-285750">
              <a:buFont typeface="Wingdings" pitchFamily="2" charset="2"/>
              <a:buChar char="Ø"/>
            </a:pPr>
            <a:r>
              <a:rPr lang="el-GR" sz="1600" b="0" cap="none" dirty="0" smtClean="0"/>
              <a:t>Μισθωτήριο </a:t>
            </a:r>
            <a:r>
              <a:rPr lang="el-GR" sz="1600" b="0" cap="none" dirty="0"/>
              <a:t>συμβόλαιο, αντίγραφο τίτλου ιδιοκτησίας, </a:t>
            </a:r>
            <a:endParaRPr lang="en-US" sz="1600" b="0" cap="none" dirty="0" smtClean="0"/>
          </a:p>
          <a:p>
            <a:pPr marL="285750" indent="-285750">
              <a:buFont typeface="Wingdings" pitchFamily="2" charset="2"/>
              <a:buChar char="Ø"/>
            </a:pPr>
            <a:r>
              <a:rPr lang="el-GR" sz="1600" b="0" cap="none" dirty="0" smtClean="0"/>
              <a:t>Ιδιωτικά </a:t>
            </a:r>
            <a:r>
              <a:rPr lang="el-GR" sz="1600" b="0" cap="none" dirty="0"/>
              <a:t>συμφωνητικά – συμβάσεις με κατασκευαστές  </a:t>
            </a:r>
            <a:endParaRPr lang="en-US" sz="1600" b="0" cap="none" dirty="0" smtClean="0"/>
          </a:p>
          <a:p>
            <a:pPr marL="285750" indent="-285750">
              <a:buFont typeface="Wingdings" pitchFamily="2" charset="2"/>
              <a:buChar char="Ø"/>
            </a:pPr>
            <a:r>
              <a:rPr lang="el-GR" sz="1600" b="0" cap="none" dirty="0" smtClean="0"/>
              <a:t>Φάκελο </a:t>
            </a:r>
            <a:r>
              <a:rPr lang="el-GR" sz="1600" b="0" cap="none" dirty="0"/>
              <a:t>τεχνικών στοιχείων των κτιριακών επενδύσεων .</a:t>
            </a:r>
            <a:endParaRPr lang="en-US" sz="1600" b="0" cap="none" dirty="0"/>
          </a:p>
          <a:p>
            <a:r>
              <a:rPr lang="en-US" sz="2000" cap="none" dirty="0" smtClean="0"/>
              <a:t> </a:t>
            </a:r>
            <a:endParaRPr lang="el-GR" sz="2000" cap="none" dirty="0" smtClean="0"/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365414" y="5406091"/>
            <a:ext cx="8676456" cy="648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 b="1" kern="1200" cap="all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en-US" sz="3200" b="0" dirty="0"/>
          </a:p>
          <a:p>
            <a:endParaRPr lang="en-US" sz="3200" b="0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348" y="5373216"/>
            <a:ext cx="8136904" cy="12315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55772141"/>
      </p:ext>
    </p:extLst>
  </p:cSld>
  <p:clrMapOvr>
    <a:masterClrMapping/>
  </p:clrMapOvr>
  <p:transition xmlns:p14="http://schemas.microsoft.com/office/powerpoint/2010/main" spd="slow">
    <p:cover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Slide Number Placeholder 4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 sz="2700"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 eaLnBrk="0" hangingPunct="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  <a:defRPr sz="2300"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 eaLnBrk="0" hangingPunct="0">
              <a:spcBef>
                <a:spcPts val="350"/>
              </a:spcBef>
              <a:buClr>
                <a:schemeClr val="accent2"/>
              </a:buClr>
              <a:buSzPct val="100000"/>
              <a:buFont typeface="Wingdings 2" pitchFamily="18" charset="2"/>
              <a:buChar char=""/>
              <a:defRPr sz="2100"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 eaLnBrk="0" hangingPunct="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1900"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 eaLnBrk="0" hangingPunct="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fld id="{6713F8E4-6918-4077-B428-655A537359C7}" type="slidenum">
              <a:rPr lang="el-GR" altLang="el-GR" sz="1000" smtClean="0">
                <a:solidFill>
                  <a:schemeClr val="tx2">
                    <a:lumMod val="75000"/>
                  </a:schemeClr>
                </a:solidFill>
                <a:latin typeface="Arial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  <a:defRPr/>
              </a:pPr>
              <a:t>11</a:t>
            </a:fld>
            <a:endParaRPr lang="el-GR" altLang="el-GR" sz="1000" dirty="0" smtClean="0">
              <a:solidFill>
                <a:schemeClr val="tx2">
                  <a:lumMod val="75000"/>
                </a:schemeClr>
              </a:solidFill>
              <a:latin typeface="Arial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827584" y="548680"/>
            <a:ext cx="8190048" cy="57612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 b="1" kern="1200" cap="all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endParaRPr lang="el-GR" sz="1400" dirty="0">
              <a:latin typeface="+mn-lt"/>
              <a:cs typeface="Tahoma" charset="0"/>
            </a:endParaRPr>
          </a:p>
          <a:p>
            <a:pPr algn="ctr"/>
            <a:endParaRPr lang="el-GR" sz="1400" dirty="0" smtClean="0">
              <a:latin typeface="+mn-lt"/>
              <a:cs typeface="Tahoma" charset="0"/>
            </a:endParaRPr>
          </a:p>
          <a:p>
            <a:pPr algn="ctr"/>
            <a:r>
              <a:rPr lang="el-GR" sz="1800" cap="none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17375E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+mn-lt"/>
                <a:cs typeface="Tahoma" charset="0"/>
              </a:rPr>
              <a:t>ΔΑΠΑΝΕΣ </a:t>
            </a:r>
            <a:r>
              <a:rPr lang="el-GR" sz="1800" cap="none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17375E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+mn-lt"/>
                <a:cs typeface="Tahoma" charset="0"/>
              </a:rPr>
              <a:t>ΜΗΧΑΝΟΛΟΓΙΚΟΥ ΚΑΙ ΛΟΙΠΟΥ ΕΞΟΠΛΙΣΜΟΥ</a:t>
            </a:r>
          </a:p>
          <a:p>
            <a:pPr algn="ctr"/>
            <a:endParaRPr lang="el-GR" sz="1800" cap="none" dirty="0">
              <a:ln w="10160">
                <a:solidFill>
                  <a:schemeClr val="accent1"/>
                </a:solidFill>
                <a:prstDash val="solid"/>
              </a:ln>
              <a:solidFill>
                <a:srgbClr val="17375E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+mn-lt"/>
            </a:endParaRPr>
          </a:p>
          <a:p>
            <a:pPr algn="just"/>
            <a:r>
              <a:rPr lang="el-GR" sz="1400" b="0" cap="none" dirty="0" smtClean="0">
                <a:latin typeface="+mn-lt"/>
                <a:cs typeface="Tahoma" charset="0"/>
              </a:rPr>
              <a:t>Επιλέξιμες </a:t>
            </a:r>
            <a:r>
              <a:rPr lang="el-GR" sz="1400" b="0" cap="none" dirty="0">
                <a:latin typeface="+mn-lt"/>
                <a:cs typeface="Tahoma" charset="0"/>
              </a:rPr>
              <a:t>θεωρούνται οι δαπάνες προμήθειας καινούργιου </a:t>
            </a:r>
            <a:r>
              <a:rPr lang="el-GR" sz="1400" b="0" cap="none" dirty="0" smtClean="0">
                <a:latin typeface="+mn-lt"/>
                <a:cs typeface="Tahoma" charset="0"/>
              </a:rPr>
              <a:t>εξοπλισμού, τεκμηριώνεται </a:t>
            </a:r>
            <a:r>
              <a:rPr lang="el-GR" sz="1400" b="0" cap="none" dirty="0">
                <a:latin typeface="+mn-lt"/>
                <a:cs typeface="Tahoma" charset="0"/>
              </a:rPr>
              <a:t>η χρήση του στο έργο, και αφορούν σε</a:t>
            </a:r>
            <a:r>
              <a:rPr lang="el-GR" sz="1400" b="0" cap="none" dirty="0" smtClean="0">
                <a:latin typeface="+mn-lt"/>
                <a:cs typeface="Tahoma" charset="0"/>
              </a:rPr>
              <a:t>:</a:t>
            </a:r>
          </a:p>
          <a:p>
            <a:pPr algn="just"/>
            <a:endParaRPr lang="el-GR" sz="1400" b="0" cap="none" dirty="0">
              <a:latin typeface="+mn-lt"/>
              <a:cs typeface="Tahoma" charset="0"/>
            </a:endParaRPr>
          </a:p>
          <a:p>
            <a:pPr marL="285750" indent="-285750" algn="just">
              <a:buFont typeface="Wingdings" pitchFamily="2" charset="2"/>
              <a:buChar char="Ø"/>
            </a:pPr>
            <a:r>
              <a:rPr lang="el-GR" sz="1400" b="0" cap="none" dirty="0">
                <a:latin typeface="+mn-lt"/>
                <a:cs typeface="Tahoma" charset="0"/>
              </a:rPr>
              <a:t>Δαπάνες προμήθειας ή αναβάθμισης εξοπλισμού χώρων διοίκησης, χώρων επαγγελματικής κατάρτισης,</a:t>
            </a:r>
          </a:p>
          <a:p>
            <a:pPr algn="just"/>
            <a:r>
              <a:rPr lang="el-GR" sz="1400" b="0" cap="none" dirty="0">
                <a:latin typeface="+mn-lt"/>
                <a:cs typeface="Tahoma" charset="0"/>
              </a:rPr>
              <a:t>χώρων διασκέψεων και οργανώσεων εκδηλώσεων</a:t>
            </a:r>
            <a:r>
              <a:rPr lang="el-GR" sz="1400" b="0" cap="none" dirty="0" smtClean="0">
                <a:latin typeface="+mn-lt"/>
                <a:cs typeface="Tahoma" charset="0"/>
              </a:rPr>
              <a:t>,</a:t>
            </a:r>
          </a:p>
          <a:p>
            <a:pPr algn="just"/>
            <a:endParaRPr lang="el-GR" sz="1400" b="0" cap="none" dirty="0" smtClean="0">
              <a:latin typeface="+mn-lt"/>
              <a:cs typeface="Tahoma" charset="0"/>
            </a:endParaRPr>
          </a:p>
          <a:p>
            <a:pPr marL="285750" indent="-285750" algn="just">
              <a:buFont typeface="Wingdings" pitchFamily="2" charset="2"/>
              <a:buChar char="Ø"/>
            </a:pPr>
            <a:r>
              <a:rPr lang="el-GR" sz="1400" b="0" cap="none" dirty="0" smtClean="0">
                <a:latin typeface="+mn-lt"/>
                <a:cs typeface="Tahoma" charset="0"/>
              </a:rPr>
              <a:t>Δαπάνες </a:t>
            </a:r>
            <a:r>
              <a:rPr lang="el-GR" sz="1400" b="0" cap="none" dirty="0">
                <a:latin typeface="+mn-lt"/>
                <a:cs typeface="Tahoma" charset="0"/>
              </a:rPr>
              <a:t>προμήθειας ή αναβάθμισης εργαστηριακού εξοπλισμού</a:t>
            </a:r>
            <a:r>
              <a:rPr lang="el-GR" sz="1400" b="0" cap="none" dirty="0" smtClean="0">
                <a:latin typeface="+mn-lt"/>
                <a:cs typeface="Tahoma" charset="0"/>
              </a:rPr>
              <a:t>,</a:t>
            </a:r>
          </a:p>
          <a:p>
            <a:pPr algn="just"/>
            <a:endParaRPr lang="el-GR" sz="1400" b="0" cap="none" dirty="0" smtClean="0">
              <a:latin typeface="+mn-lt"/>
              <a:cs typeface="Tahoma" charset="0"/>
            </a:endParaRPr>
          </a:p>
          <a:p>
            <a:pPr marL="285750" indent="-285750" algn="just">
              <a:buFont typeface="Wingdings" pitchFamily="2" charset="2"/>
              <a:buChar char="Ø"/>
            </a:pPr>
            <a:r>
              <a:rPr lang="el-GR" sz="1400" b="0" cap="none" dirty="0" smtClean="0">
                <a:latin typeface="+mn-lt"/>
                <a:cs typeface="Tahoma" charset="0"/>
              </a:rPr>
              <a:t>Δαπάνες </a:t>
            </a:r>
            <a:r>
              <a:rPr lang="el-GR" sz="1400" b="0" cap="none" dirty="0">
                <a:latin typeface="+mn-lt"/>
                <a:cs typeface="Tahoma" charset="0"/>
              </a:rPr>
              <a:t>προμήθειας ή αναβάθμισης συστημάτων τηλεπικοινωνίας</a:t>
            </a:r>
            <a:r>
              <a:rPr lang="el-GR" sz="1400" b="0" cap="none" dirty="0" smtClean="0">
                <a:latin typeface="+mn-lt"/>
                <a:cs typeface="Tahoma" charset="0"/>
              </a:rPr>
              <a:t>,</a:t>
            </a:r>
          </a:p>
          <a:p>
            <a:pPr algn="just"/>
            <a:endParaRPr lang="el-GR" sz="1400" b="0" cap="none" dirty="0" smtClean="0">
              <a:latin typeface="+mn-lt"/>
              <a:cs typeface="Tahoma" charset="0"/>
            </a:endParaRPr>
          </a:p>
          <a:p>
            <a:pPr marL="285750" indent="-285750" algn="just">
              <a:buFont typeface="Wingdings" pitchFamily="2" charset="2"/>
              <a:buChar char="Ø"/>
            </a:pPr>
            <a:r>
              <a:rPr lang="el-GR" sz="1400" b="0" cap="none" dirty="0" smtClean="0">
                <a:latin typeface="+mn-lt"/>
                <a:cs typeface="Tahoma" charset="0"/>
              </a:rPr>
              <a:t>Δαπάνες </a:t>
            </a:r>
            <a:r>
              <a:rPr lang="el-GR" sz="1400" b="0" cap="none" dirty="0">
                <a:latin typeface="+mn-lt"/>
                <a:cs typeface="Tahoma" charset="0"/>
              </a:rPr>
              <a:t>προμήθειας ή αναβάθμισης εξοπλισμού πληροφορικής και συστημάτων δικτύωσης.</a:t>
            </a:r>
          </a:p>
          <a:p>
            <a:pPr algn="just"/>
            <a:endParaRPr lang="el-GR" sz="1400" b="0" cap="none" dirty="0" smtClean="0">
              <a:latin typeface="+mn-lt"/>
              <a:cs typeface="Tahoma" charset="0"/>
            </a:endParaRPr>
          </a:p>
          <a:p>
            <a:pPr algn="just"/>
            <a:endParaRPr lang="el-GR" sz="1400" b="0" cap="none" dirty="0" smtClean="0">
              <a:latin typeface="+mn-lt"/>
              <a:cs typeface="Tahoma" charset="0"/>
            </a:endParaRPr>
          </a:p>
          <a:p>
            <a:pPr algn="just"/>
            <a:r>
              <a:rPr lang="el-GR" sz="1400" b="0" cap="none" dirty="0" smtClean="0">
                <a:latin typeface="+mn-lt"/>
                <a:cs typeface="Tahoma" charset="0"/>
              </a:rPr>
              <a:t>Ο </a:t>
            </a:r>
            <a:r>
              <a:rPr lang="el-GR" sz="1400" b="0" cap="none" dirty="0">
                <a:latin typeface="+mn-lt"/>
                <a:cs typeface="Tahoma" charset="0"/>
              </a:rPr>
              <a:t>αποκτώμενος εξοπλισμός καταγράφεται στα πάγια περιουσιακά στοιχεία της επιχείρησης </a:t>
            </a:r>
            <a:r>
              <a:rPr lang="el-GR" sz="1400" b="0" cap="none" dirty="0" smtClean="0">
                <a:latin typeface="+mn-lt"/>
                <a:cs typeface="Tahoma" charset="0"/>
              </a:rPr>
              <a:t>και </a:t>
            </a:r>
            <a:r>
              <a:rPr lang="el-GR" sz="1400" b="0" cap="none" dirty="0">
                <a:latin typeface="+mn-lt"/>
                <a:cs typeface="Tahoma" charset="0"/>
              </a:rPr>
              <a:t>στο </a:t>
            </a:r>
            <a:endParaRPr lang="el-GR" sz="1400" b="0" cap="none" dirty="0" smtClean="0">
              <a:latin typeface="+mn-lt"/>
              <a:cs typeface="Tahoma" charset="0"/>
            </a:endParaRPr>
          </a:p>
          <a:p>
            <a:pPr algn="just"/>
            <a:r>
              <a:rPr lang="el-GR" sz="1400" b="0" cap="none" dirty="0" smtClean="0">
                <a:latin typeface="+mn-lt"/>
                <a:cs typeface="Tahoma" charset="0"/>
              </a:rPr>
              <a:t>βιβλίο </a:t>
            </a:r>
            <a:r>
              <a:rPr lang="el-GR" sz="1400" b="0" cap="none" dirty="0">
                <a:latin typeface="+mn-lt"/>
                <a:cs typeface="Tahoma" charset="0"/>
              </a:rPr>
              <a:t>Παγίων της επιχείρησης, κατά τα προβλεπόμενα στην Εθνική φορολογική νομοθεσία</a:t>
            </a:r>
            <a:r>
              <a:rPr lang="el-GR" sz="1400" b="0" cap="none" dirty="0" smtClean="0">
                <a:latin typeface="+mn-lt"/>
                <a:cs typeface="Tahoma" charset="0"/>
              </a:rPr>
              <a:t>.</a:t>
            </a:r>
          </a:p>
          <a:p>
            <a:pPr algn="just"/>
            <a:endParaRPr lang="el-GR" sz="1400" b="0" cap="none" dirty="0">
              <a:latin typeface="+mn-lt"/>
              <a:cs typeface="Tahoma" charset="0"/>
            </a:endParaRPr>
          </a:p>
          <a:p>
            <a:endParaRPr lang="el-GR" sz="1400" b="0" cap="none" dirty="0" smtClean="0">
              <a:latin typeface="+mn-lt"/>
            </a:endParaRPr>
          </a:p>
          <a:p>
            <a:endParaRPr lang="el-GR" sz="1400" b="0" cap="none" dirty="0">
              <a:latin typeface="+mn-lt"/>
            </a:endParaRPr>
          </a:p>
          <a:p>
            <a:endParaRPr lang="el-GR" sz="1200" cap="none" dirty="0" smtClean="0">
              <a:latin typeface="+mn-lt"/>
            </a:endParaRPr>
          </a:p>
          <a:p>
            <a:endParaRPr lang="el-GR" sz="1200" cap="none" dirty="0">
              <a:latin typeface="+mn-lt"/>
            </a:endParaRPr>
          </a:p>
          <a:p>
            <a:endParaRPr lang="el-GR" sz="1200" cap="none" dirty="0" smtClean="0">
              <a:latin typeface="+mn-lt"/>
            </a:endParaRPr>
          </a:p>
          <a:p>
            <a:endParaRPr lang="el-GR" sz="1200" b="0" cap="none" dirty="0" smtClean="0">
              <a:latin typeface="+mn-lt"/>
            </a:endParaRPr>
          </a:p>
          <a:p>
            <a:endParaRPr lang="el-GR" sz="1200" b="0" cap="none" dirty="0">
              <a:latin typeface="+mn-lt"/>
            </a:endParaRPr>
          </a:p>
          <a:p>
            <a:endParaRPr lang="el-GR" sz="1200" b="0" cap="none" dirty="0" smtClean="0">
              <a:latin typeface="+mn-lt"/>
            </a:endParaRPr>
          </a:p>
          <a:p>
            <a:endParaRPr lang="el-GR" sz="1200" b="0" cap="none" dirty="0">
              <a:latin typeface="+mn-lt"/>
            </a:endParaRPr>
          </a:p>
          <a:p>
            <a:endParaRPr lang="el-GR" sz="1400" b="0" cap="none" dirty="0">
              <a:latin typeface="+mn-lt"/>
            </a:endParaRPr>
          </a:p>
          <a:p>
            <a:endParaRPr lang="el-GR" sz="1300" cap="none" dirty="0" smtClean="0">
              <a:latin typeface="+mn-lt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348" y="5373216"/>
            <a:ext cx="8136904" cy="12315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10044093"/>
      </p:ext>
    </p:extLst>
  </p:cSld>
  <p:clrMapOvr>
    <a:masterClrMapping/>
  </p:clrMapOvr>
  <p:transition xmlns:p14="http://schemas.microsoft.com/office/powerpoint/2010/main" spd="slow">
    <p:cover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Slide Number Placeholder 4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 sz="2700"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 eaLnBrk="0" hangingPunct="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  <a:defRPr sz="2300"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 eaLnBrk="0" hangingPunct="0">
              <a:spcBef>
                <a:spcPts val="350"/>
              </a:spcBef>
              <a:buClr>
                <a:schemeClr val="accent2"/>
              </a:buClr>
              <a:buSzPct val="100000"/>
              <a:buFont typeface="Wingdings 2" pitchFamily="18" charset="2"/>
              <a:buChar char=""/>
              <a:defRPr sz="2100"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 eaLnBrk="0" hangingPunct="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1900"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 eaLnBrk="0" hangingPunct="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fld id="{6713F8E4-6918-4077-B428-655A537359C7}" type="slidenum">
              <a:rPr lang="el-GR" altLang="el-GR" sz="1000" smtClean="0">
                <a:solidFill>
                  <a:schemeClr val="tx2">
                    <a:lumMod val="75000"/>
                  </a:schemeClr>
                </a:solidFill>
                <a:latin typeface="Arial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  <a:defRPr/>
              </a:pPr>
              <a:t>12</a:t>
            </a:fld>
            <a:endParaRPr lang="el-GR" altLang="el-GR" sz="1000" dirty="0" smtClean="0">
              <a:solidFill>
                <a:schemeClr val="tx2">
                  <a:lumMod val="75000"/>
                </a:schemeClr>
              </a:solidFill>
              <a:latin typeface="Arial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467544" y="614260"/>
            <a:ext cx="8532440" cy="57612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 b="1" kern="1200" cap="all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endParaRPr lang="el-GR" sz="1800" dirty="0">
              <a:latin typeface="+mn-lt"/>
              <a:cs typeface="Tahoma" charset="0"/>
            </a:endParaRPr>
          </a:p>
          <a:p>
            <a:pPr algn="ctr"/>
            <a:r>
              <a:rPr lang="el-GR" sz="1800" cap="none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17375E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+mn-lt"/>
                <a:cs typeface="Tahoma" charset="0"/>
              </a:rPr>
              <a:t>ΔΑΠΑΝΕΣ ΓΙΑ ΑΥΛΑ ΣΤΟΙΧΕΙΑ ΕΝΕΡΓΗΤΙΚΟΥ </a:t>
            </a:r>
            <a:endParaRPr lang="el-GR" sz="1800" cap="none" dirty="0">
              <a:ln w="10160">
                <a:solidFill>
                  <a:schemeClr val="accent1"/>
                </a:solidFill>
                <a:prstDash val="solid"/>
              </a:ln>
              <a:solidFill>
                <a:srgbClr val="17375E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+mn-lt"/>
              <a:cs typeface="Tahoma" charset="0"/>
            </a:endParaRPr>
          </a:p>
          <a:p>
            <a:pPr algn="just"/>
            <a:endParaRPr lang="el-GR" sz="1800" cap="none" dirty="0" smtClean="0">
              <a:latin typeface="+mn-lt"/>
              <a:cs typeface="Tahoma" charset="0"/>
            </a:endParaRPr>
          </a:p>
          <a:p>
            <a:pPr algn="just"/>
            <a:r>
              <a:rPr lang="el-GR" sz="1400" b="0" cap="none" dirty="0" smtClean="0">
                <a:latin typeface="+mn-lt"/>
                <a:cs typeface="Tahoma" charset="0"/>
              </a:rPr>
              <a:t>Επιλέξιμες </a:t>
            </a:r>
            <a:r>
              <a:rPr lang="el-GR" sz="1400" b="0" cap="none" dirty="0">
                <a:latin typeface="+mn-lt"/>
                <a:cs typeface="Tahoma" charset="0"/>
              </a:rPr>
              <a:t>θεωρούνται οι δαπάνες σε </a:t>
            </a:r>
            <a:r>
              <a:rPr lang="el-GR" sz="1400" b="0" cap="none" dirty="0" err="1" smtClean="0">
                <a:latin typeface="+mn-lt"/>
                <a:cs typeface="Tahoma" charset="0"/>
              </a:rPr>
              <a:t>άϋλα</a:t>
            </a:r>
            <a:r>
              <a:rPr lang="el-GR" sz="1400" b="0" cap="none" dirty="0" smtClean="0">
                <a:latin typeface="+mn-lt"/>
                <a:cs typeface="Tahoma" charset="0"/>
              </a:rPr>
              <a:t> </a:t>
            </a:r>
            <a:r>
              <a:rPr lang="el-GR" sz="1400" b="0" cap="none" dirty="0">
                <a:latin typeface="+mn-lt"/>
                <a:cs typeface="Tahoma" charset="0"/>
              </a:rPr>
              <a:t>στοιχεία ενεργητικού, τα οποία </a:t>
            </a:r>
            <a:r>
              <a:rPr lang="el-GR" sz="1400" b="0" cap="none" dirty="0" smtClean="0">
                <a:latin typeface="+mn-lt"/>
                <a:cs typeface="Tahoma" charset="0"/>
              </a:rPr>
              <a:t> </a:t>
            </a:r>
            <a:r>
              <a:rPr lang="el-GR" sz="1400" b="0" cap="none" dirty="0">
                <a:latin typeface="+mn-lt"/>
                <a:cs typeface="Tahoma" charset="0"/>
              </a:rPr>
              <a:t>ανήκουν στο Φορέα Αρωγό, </a:t>
            </a:r>
            <a:r>
              <a:rPr lang="el-GR" sz="1400" b="0" cap="none" dirty="0" smtClean="0">
                <a:latin typeface="+mn-lt"/>
                <a:cs typeface="Tahoma" charset="0"/>
              </a:rPr>
              <a:t>περιγράφονται </a:t>
            </a:r>
            <a:r>
              <a:rPr lang="el-GR" sz="1400" b="0" cap="none" dirty="0">
                <a:latin typeface="+mn-lt"/>
                <a:cs typeface="Tahoma" charset="0"/>
              </a:rPr>
              <a:t>αναλυτικά οι τεχνικές προδιαγραφές τους, </a:t>
            </a:r>
            <a:r>
              <a:rPr lang="el-GR" sz="1400" b="0" cap="none" dirty="0" smtClean="0">
                <a:latin typeface="+mn-lt"/>
                <a:cs typeface="Tahoma" charset="0"/>
              </a:rPr>
              <a:t>τεκμηριώνεται </a:t>
            </a:r>
            <a:r>
              <a:rPr lang="el-GR" sz="1400" b="0" cap="none" dirty="0">
                <a:latin typeface="+mn-lt"/>
                <a:cs typeface="Tahoma" charset="0"/>
              </a:rPr>
              <a:t>η χρήση τους στο έργο και το κόστος απόκτησής </a:t>
            </a:r>
            <a:r>
              <a:rPr lang="el-GR" sz="1400" b="0" cap="none" dirty="0" smtClean="0">
                <a:latin typeface="+mn-lt"/>
                <a:cs typeface="Tahoma" charset="0"/>
              </a:rPr>
              <a:t>τους, οι </a:t>
            </a:r>
            <a:r>
              <a:rPr lang="el-GR" sz="1400" b="0" cap="none" dirty="0">
                <a:latin typeface="+mn-lt"/>
                <a:cs typeface="Tahoma" charset="0"/>
              </a:rPr>
              <a:t>οποίες θα αφορούν σε</a:t>
            </a:r>
            <a:r>
              <a:rPr lang="el-GR" sz="1400" b="0" cap="none" dirty="0" smtClean="0">
                <a:latin typeface="+mn-lt"/>
                <a:cs typeface="Tahoma" charset="0"/>
              </a:rPr>
              <a:t>:</a:t>
            </a:r>
          </a:p>
          <a:p>
            <a:pPr algn="just"/>
            <a:endParaRPr lang="el-GR" sz="1400" b="0" cap="none" dirty="0">
              <a:latin typeface="+mn-lt"/>
              <a:cs typeface="Tahoma" charset="0"/>
            </a:endParaRPr>
          </a:p>
          <a:p>
            <a:pPr marL="285750" indent="-285750" algn="just">
              <a:buFont typeface="Wingdings" pitchFamily="2" charset="2"/>
              <a:buChar char="Ø"/>
            </a:pPr>
            <a:r>
              <a:rPr lang="el-GR" sz="1400" b="0" cap="none" dirty="0">
                <a:latin typeface="+mn-lt"/>
                <a:cs typeface="Tahoma" charset="0"/>
              </a:rPr>
              <a:t>Δαπάνες για άδειες χρήσης προγραμμάτων λογισμικού (Software </a:t>
            </a:r>
            <a:r>
              <a:rPr lang="el-GR" sz="1400" b="0" cap="none" dirty="0" err="1">
                <a:latin typeface="+mn-lt"/>
                <a:cs typeface="Tahoma" charset="0"/>
              </a:rPr>
              <a:t>Licences</a:t>
            </a:r>
            <a:r>
              <a:rPr lang="el-GR" sz="1400" b="0" cap="none" dirty="0" smtClean="0">
                <a:latin typeface="+mn-lt"/>
                <a:cs typeface="Tahoma" charset="0"/>
              </a:rPr>
              <a:t>),</a:t>
            </a:r>
          </a:p>
          <a:p>
            <a:pPr marL="285750" indent="-285750" algn="just">
              <a:buFont typeface="Wingdings" pitchFamily="2" charset="2"/>
              <a:buChar char="Ø"/>
            </a:pPr>
            <a:endParaRPr lang="el-GR" sz="1400" b="0" cap="none" dirty="0">
              <a:latin typeface="+mn-lt"/>
              <a:cs typeface="Tahoma" charset="0"/>
            </a:endParaRPr>
          </a:p>
          <a:p>
            <a:pPr marL="285750" indent="-285750" algn="just">
              <a:buFont typeface="Wingdings" pitchFamily="2" charset="2"/>
              <a:buChar char="Ø"/>
            </a:pPr>
            <a:r>
              <a:rPr lang="el-GR" sz="1400" b="0" cap="none" dirty="0">
                <a:latin typeface="+mn-lt"/>
                <a:cs typeface="Tahoma" charset="0"/>
              </a:rPr>
              <a:t>Δαπάνες για υπηρεσίες προμήθειας/χρήσης λογισμικών εφαρμογών (</a:t>
            </a:r>
            <a:r>
              <a:rPr lang="el-GR" sz="1400" b="0" cap="none" dirty="0" err="1">
                <a:latin typeface="+mn-lt"/>
                <a:cs typeface="Tahoma" charset="0"/>
              </a:rPr>
              <a:t>Application</a:t>
            </a:r>
            <a:r>
              <a:rPr lang="el-GR" sz="1400" b="0" cap="none" dirty="0">
                <a:latin typeface="+mn-lt"/>
                <a:cs typeface="Tahoma" charset="0"/>
              </a:rPr>
              <a:t> </a:t>
            </a:r>
            <a:r>
              <a:rPr lang="el-GR" sz="1400" b="0" cap="none" dirty="0" err="1">
                <a:latin typeface="+mn-lt"/>
                <a:cs typeface="Tahoma" charset="0"/>
              </a:rPr>
              <a:t>Software</a:t>
            </a:r>
            <a:r>
              <a:rPr lang="el-GR" sz="1400" b="0" cap="none" dirty="0" smtClean="0">
                <a:latin typeface="+mn-lt"/>
                <a:cs typeface="Tahoma" charset="0"/>
              </a:rPr>
              <a:t>),</a:t>
            </a:r>
          </a:p>
          <a:p>
            <a:pPr marL="285750" indent="-285750" algn="just">
              <a:buFont typeface="Wingdings" pitchFamily="2" charset="2"/>
              <a:buChar char="Ø"/>
            </a:pPr>
            <a:endParaRPr lang="el-GR" sz="1400" b="0" cap="none" dirty="0">
              <a:latin typeface="+mn-lt"/>
              <a:cs typeface="Tahoma" charset="0"/>
            </a:endParaRPr>
          </a:p>
          <a:p>
            <a:pPr marL="285750" indent="-285750" algn="just">
              <a:buFont typeface="Wingdings" pitchFamily="2" charset="2"/>
              <a:buChar char="Ø"/>
            </a:pPr>
            <a:r>
              <a:rPr lang="el-GR" sz="1400" b="0" cap="none" dirty="0">
                <a:latin typeface="+mn-lt"/>
                <a:cs typeface="Tahoma" charset="0"/>
              </a:rPr>
              <a:t>Δαπάνες για την απόκτηση, την επικύρωση και την προστασία διπλωμάτων ευρεσιτεχνίας</a:t>
            </a:r>
            <a:r>
              <a:rPr lang="el-GR" sz="1400" b="0" cap="none" dirty="0" smtClean="0">
                <a:latin typeface="+mn-lt"/>
                <a:cs typeface="Tahoma" charset="0"/>
              </a:rPr>
              <a:t>,</a:t>
            </a:r>
          </a:p>
          <a:p>
            <a:pPr marL="285750" indent="-285750" algn="just">
              <a:buFont typeface="Wingdings" pitchFamily="2" charset="2"/>
              <a:buChar char="Ø"/>
            </a:pPr>
            <a:endParaRPr lang="el-GR" sz="1400" b="0" cap="none" dirty="0">
              <a:latin typeface="+mn-lt"/>
              <a:cs typeface="Tahoma" charset="0"/>
            </a:endParaRPr>
          </a:p>
          <a:p>
            <a:pPr marL="285750" indent="-285750" algn="just">
              <a:buFont typeface="Wingdings" pitchFamily="2" charset="2"/>
              <a:buChar char="Ø"/>
            </a:pPr>
            <a:r>
              <a:rPr lang="el-GR" sz="1400" b="0" cap="none" dirty="0">
                <a:latin typeface="+mn-lt"/>
                <a:cs typeface="Tahoma" charset="0"/>
              </a:rPr>
              <a:t>Δαπάνες για παροχή εύλογων προσαρμογών για την κάλυψη των αναγκών ατόμων με </a:t>
            </a:r>
            <a:r>
              <a:rPr lang="el-GR" sz="1400" b="0" cap="none" dirty="0" smtClean="0">
                <a:latin typeface="+mn-lt"/>
                <a:cs typeface="Tahoma" charset="0"/>
              </a:rPr>
              <a:t>αναπηρία, καλύπτεται </a:t>
            </a:r>
            <a:r>
              <a:rPr lang="el-GR" sz="1400" b="0" cap="none" dirty="0">
                <a:latin typeface="+mn-lt"/>
                <a:cs typeface="Tahoma" charset="0"/>
              </a:rPr>
              <a:t>το κόστος για εύλογες προσαρμογές μέχρι ποσοστού 5% του προϋπολογισμού </a:t>
            </a:r>
            <a:r>
              <a:rPr lang="el-GR" sz="1400" b="0" cap="none" dirty="0" smtClean="0">
                <a:latin typeface="+mn-lt"/>
                <a:cs typeface="Tahoma" charset="0"/>
              </a:rPr>
              <a:t>‘</a:t>
            </a:r>
            <a:r>
              <a:rPr lang="el-GR" sz="1400" b="0" cap="none" dirty="0">
                <a:latin typeface="+mn-lt"/>
                <a:cs typeface="Tahoma" charset="0"/>
              </a:rPr>
              <a:t>’Επενδυτικές </a:t>
            </a:r>
            <a:r>
              <a:rPr lang="el-GR" sz="1400" b="0" cap="none" dirty="0" smtClean="0">
                <a:latin typeface="+mn-lt"/>
                <a:cs typeface="Tahoma" charset="0"/>
              </a:rPr>
              <a:t>δαπάνες </a:t>
            </a:r>
            <a:r>
              <a:rPr lang="el-GR" sz="1400" b="0" cap="none" dirty="0">
                <a:latin typeface="+mn-lt"/>
                <a:cs typeface="Tahoma" charset="0"/>
              </a:rPr>
              <a:t>σε ενσώματα και άυλα στοιχεία ενεργητικού’’ του δικαιούχου που απασχολεί τα άτομα με αναπηρία.</a:t>
            </a:r>
          </a:p>
          <a:p>
            <a:endParaRPr lang="el-GR" sz="1400" b="0" cap="none" dirty="0" smtClean="0">
              <a:latin typeface="+mn-lt"/>
            </a:endParaRPr>
          </a:p>
          <a:p>
            <a:endParaRPr lang="el-GR" sz="1400" b="0" cap="none" dirty="0" smtClean="0">
              <a:latin typeface="+mn-lt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348" y="5373216"/>
            <a:ext cx="8136904" cy="12315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05793042"/>
      </p:ext>
    </p:extLst>
  </p:cSld>
  <p:clrMapOvr>
    <a:masterClrMapping/>
  </p:clrMapOvr>
  <p:transition xmlns:p14="http://schemas.microsoft.com/office/powerpoint/2010/main" spd="slow">
    <p:cover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Slide Number Placeholder 4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 sz="2700"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 eaLnBrk="0" hangingPunct="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  <a:defRPr sz="2300"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 eaLnBrk="0" hangingPunct="0">
              <a:spcBef>
                <a:spcPts val="350"/>
              </a:spcBef>
              <a:buClr>
                <a:schemeClr val="accent2"/>
              </a:buClr>
              <a:buSzPct val="100000"/>
              <a:buFont typeface="Wingdings 2" pitchFamily="18" charset="2"/>
              <a:buChar char=""/>
              <a:defRPr sz="2100"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 eaLnBrk="0" hangingPunct="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1900"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 eaLnBrk="0" hangingPunct="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fld id="{6713F8E4-6918-4077-B428-655A537359C7}" type="slidenum">
              <a:rPr lang="el-GR" altLang="el-GR" sz="1000" smtClean="0">
                <a:solidFill>
                  <a:schemeClr val="tx2">
                    <a:lumMod val="75000"/>
                  </a:schemeClr>
                </a:solidFill>
                <a:latin typeface="Arial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  <a:defRPr/>
              </a:pPr>
              <a:t>13</a:t>
            </a:fld>
            <a:endParaRPr lang="el-GR" altLang="el-GR" sz="1000" dirty="0" smtClean="0">
              <a:solidFill>
                <a:schemeClr val="tx2">
                  <a:lumMod val="75000"/>
                </a:schemeClr>
              </a:solidFill>
              <a:latin typeface="Arial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755575" y="620688"/>
            <a:ext cx="8091061" cy="57612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 b="1" kern="1200" cap="all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el-GR" sz="2000" dirty="0" smtClean="0">
              <a:latin typeface="+mn-lt"/>
              <a:cs typeface="Tahoma" charset="0"/>
            </a:endParaRPr>
          </a:p>
          <a:p>
            <a:pPr marL="342900" indent="-342900">
              <a:buFont typeface="Wingdings" pitchFamily="2" charset="2"/>
              <a:buChar char="§"/>
            </a:pPr>
            <a:r>
              <a:rPr lang="el-GR" sz="2000" dirty="0" smtClean="0">
                <a:solidFill>
                  <a:srgbClr val="17375E"/>
                </a:solidFill>
                <a:latin typeface="+mn-lt"/>
                <a:cs typeface="Tahoma" charset="0"/>
              </a:rPr>
              <a:t>ΔΑΠΑΝΕΣ ΠΡΟΣΩΠΙΚΟΎ </a:t>
            </a:r>
          </a:p>
          <a:p>
            <a:endParaRPr lang="el-GR" sz="2000" dirty="0" smtClean="0">
              <a:solidFill>
                <a:srgbClr val="17375E"/>
              </a:solidFill>
              <a:latin typeface="+mn-lt"/>
              <a:cs typeface="Tahoma" charset="0"/>
            </a:endParaRPr>
          </a:p>
          <a:p>
            <a:pPr marL="742950" lvl="1" indent="-285750" algn="just">
              <a:buFont typeface="Wingdings" pitchFamily="2" charset="2"/>
              <a:buChar char="Ø"/>
            </a:pPr>
            <a:r>
              <a:rPr lang="el-GR" sz="1600" b="0" cap="none" dirty="0" smtClean="0">
                <a:latin typeface="+mn-lt"/>
                <a:cs typeface="Tahoma" charset="0"/>
              </a:rPr>
              <a:t>Μόνιμου </a:t>
            </a:r>
          </a:p>
          <a:p>
            <a:pPr marL="742950" lvl="1" indent="-285750" algn="just">
              <a:buFont typeface="Wingdings" pitchFamily="2" charset="2"/>
              <a:buChar char="Ø"/>
            </a:pPr>
            <a:r>
              <a:rPr lang="el-GR" sz="1600" b="0" cap="none" dirty="0" smtClean="0">
                <a:latin typeface="+mn-lt"/>
                <a:cs typeface="Tahoma" charset="0"/>
              </a:rPr>
              <a:t>Ορισμένου </a:t>
            </a:r>
            <a:r>
              <a:rPr lang="el-GR" sz="1600" b="0" cap="none" dirty="0">
                <a:latin typeface="+mn-lt"/>
                <a:cs typeface="Tahoma" charset="0"/>
              </a:rPr>
              <a:t>χρόνου </a:t>
            </a:r>
            <a:endParaRPr lang="el-GR" sz="1600" b="0" cap="none" dirty="0" smtClean="0">
              <a:latin typeface="+mn-lt"/>
              <a:cs typeface="Tahoma" charset="0"/>
            </a:endParaRPr>
          </a:p>
          <a:p>
            <a:pPr marL="742950" lvl="1" indent="-285750" algn="just">
              <a:buFont typeface="Wingdings" pitchFamily="2" charset="2"/>
              <a:buChar char="Ø"/>
            </a:pPr>
            <a:r>
              <a:rPr lang="el-GR" sz="1600" b="0" cap="none" dirty="0" smtClean="0">
                <a:latin typeface="+mn-lt"/>
                <a:cs typeface="Tahoma" charset="0"/>
              </a:rPr>
              <a:t>Σύμβαση </a:t>
            </a:r>
            <a:r>
              <a:rPr lang="el-GR" sz="1600" b="0" cap="none" dirty="0">
                <a:latin typeface="+mn-lt"/>
                <a:cs typeface="Tahoma" charset="0"/>
              </a:rPr>
              <a:t>μίσθωσης </a:t>
            </a:r>
            <a:r>
              <a:rPr lang="el-GR" sz="1600" b="0" cap="none" dirty="0" smtClean="0">
                <a:latin typeface="+mn-lt"/>
                <a:cs typeface="Tahoma" charset="0"/>
              </a:rPr>
              <a:t>έργου</a:t>
            </a:r>
          </a:p>
          <a:p>
            <a:pPr algn="just"/>
            <a:endParaRPr lang="el-GR" sz="1400" b="0" cap="none" dirty="0" smtClean="0">
              <a:latin typeface="+mn-lt"/>
              <a:cs typeface="Tahoma" charset="0"/>
            </a:endParaRPr>
          </a:p>
          <a:p>
            <a:pPr algn="just"/>
            <a:r>
              <a:rPr lang="el-GR" sz="1400" b="0" cap="none" dirty="0" smtClean="0">
                <a:latin typeface="+mn-lt"/>
                <a:cs typeface="Tahoma" charset="0"/>
              </a:rPr>
              <a:t>Ερευνητές</a:t>
            </a:r>
            <a:r>
              <a:rPr lang="el-GR" sz="1400" b="0" cap="none" dirty="0">
                <a:latin typeface="+mn-lt"/>
                <a:cs typeface="Tahoma" charset="0"/>
              </a:rPr>
              <a:t>, Τεχνικοί και </a:t>
            </a:r>
            <a:r>
              <a:rPr lang="el-GR" sz="1400" b="0" cap="none" dirty="0" smtClean="0">
                <a:latin typeface="+mn-lt"/>
                <a:cs typeface="Tahoma" charset="0"/>
              </a:rPr>
              <a:t>Λοιπό Υποστηρικτικό Προσωπικό </a:t>
            </a:r>
            <a:r>
              <a:rPr lang="el-GR" sz="1400" b="0" cap="none" dirty="0">
                <a:latin typeface="+mn-lt"/>
                <a:cs typeface="Tahoma" charset="0"/>
              </a:rPr>
              <a:t>στο βαθμό που απασχολούνται στη </a:t>
            </a:r>
            <a:r>
              <a:rPr lang="el-GR" sz="1400" b="0" cap="none" dirty="0" smtClean="0">
                <a:latin typeface="+mn-lt"/>
                <a:cs typeface="Tahoma" charset="0"/>
              </a:rPr>
              <a:t>Δράση </a:t>
            </a:r>
          </a:p>
          <a:p>
            <a:pPr algn="just"/>
            <a:r>
              <a:rPr lang="el-GR" sz="1400" b="0" cap="none" dirty="0" smtClean="0">
                <a:latin typeface="+mn-lt"/>
                <a:cs typeface="Tahoma" charset="0"/>
              </a:rPr>
              <a:t>(Άρθρο </a:t>
            </a:r>
            <a:r>
              <a:rPr lang="el-GR" sz="1400" b="0" cap="none" dirty="0">
                <a:latin typeface="+mn-lt"/>
                <a:cs typeface="Tahoma" charset="0"/>
              </a:rPr>
              <a:t>12 της ΥΑΕΚΕΔ). </a:t>
            </a:r>
          </a:p>
          <a:p>
            <a:pPr algn="just"/>
            <a:r>
              <a:rPr lang="el-GR" sz="1400" b="0" cap="none" dirty="0">
                <a:latin typeface="+mn-lt"/>
                <a:cs typeface="Tahoma" charset="0"/>
              </a:rPr>
              <a:t/>
            </a:r>
            <a:br>
              <a:rPr lang="el-GR" sz="1400" b="0" cap="none" dirty="0">
                <a:latin typeface="+mn-lt"/>
                <a:cs typeface="Tahoma" charset="0"/>
              </a:rPr>
            </a:br>
            <a:r>
              <a:rPr lang="el-GR" sz="1400" b="0" cap="none" dirty="0">
                <a:latin typeface="+mn-lt"/>
                <a:cs typeface="Tahoma" charset="0"/>
              </a:rPr>
              <a:t>Οι άμεσες επιλέξιμες δαπάνες προσωπικού για τους Φορείς </a:t>
            </a:r>
            <a:r>
              <a:rPr lang="el-GR" sz="1400" b="0" cap="none" dirty="0" smtClean="0">
                <a:latin typeface="+mn-lt"/>
                <a:cs typeface="Tahoma" charset="0"/>
              </a:rPr>
              <a:t>Αρωγούς, </a:t>
            </a:r>
            <a:r>
              <a:rPr lang="el-GR" sz="1400" b="0" cap="none" dirty="0">
                <a:latin typeface="+mn-lt"/>
                <a:cs typeface="Tahoma" charset="0"/>
              </a:rPr>
              <a:t>υπολογίζονται </a:t>
            </a:r>
            <a:endParaRPr lang="el-GR" sz="1400" b="0" cap="none" dirty="0" smtClean="0">
              <a:latin typeface="+mn-lt"/>
              <a:cs typeface="Tahoma" charset="0"/>
            </a:endParaRPr>
          </a:p>
          <a:p>
            <a:pPr marL="285750" indent="-285750" algn="just">
              <a:buFont typeface="Wingdings" pitchFamily="2" charset="2"/>
              <a:buChar char="Ø"/>
            </a:pPr>
            <a:r>
              <a:rPr lang="el-GR" sz="1400" b="0" cap="none" dirty="0" smtClean="0">
                <a:latin typeface="+mn-lt"/>
                <a:cs typeface="Tahoma" charset="0"/>
              </a:rPr>
              <a:t>στη </a:t>
            </a:r>
            <a:r>
              <a:rPr lang="el-GR" sz="1400" b="0" cap="none" dirty="0">
                <a:latin typeface="+mn-lt"/>
                <a:cs typeface="Tahoma" charset="0"/>
              </a:rPr>
              <a:t>βάση του </a:t>
            </a:r>
            <a:r>
              <a:rPr lang="el-GR" sz="1400" b="0" u="sng" cap="none" dirty="0">
                <a:latin typeface="+mn-lt"/>
                <a:cs typeface="Tahoma" charset="0"/>
              </a:rPr>
              <a:t>πραγματικού κόστους</a:t>
            </a:r>
            <a:r>
              <a:rPr lang="el-GR" sz="1400" b="0" cap="none" dirty="0">
                <a:latin typeface="+mn-lt"/>
                <a:cs typeface="Tahoma" charset="0"/>
              </a:rPr>
              <a:t>, δηλαδή έχουν πραγματοποιηθεί από τους δικαιούχους </a:t>
            </a:r>
            <a:endParaRPr lang="el-GR" sz="1400" b="0" cap="none" dirty="0" smtClean="0">
              <a:latin typeface="+mn-lt"/>
              <a:cs typeface="Tahoma" charset="0"/>
            </a:endParaRPr>
          </a:p>
          <a:p>
            <a:pPr marL="285750" indent="-285750" algn="just">
              <a:buFont typeface="Wingdings" pitchFamily="2" charset="2"/>
              <a:buChar char="Ø"/>
            </a:pPr>
            <a:r>
              <a:rPr lang="el-GR" sz="1400" b="0" cap="none" dirty="0" smtClean="0">
                <a:latin typeface="+mn-lt"/>
                <a:cs typeface="Tahoma" charset="0"/>
              </a:rPr>
              <a:t>ή στη </a:t>
            </a:r>
            <a:r>
              <a:rPr lang="el-GR" sz="1400" b="0" cap="none" dirty="0">
                <a:latin typeface="+mn-lt"/>
                <a:cs typeface="Tahoma" charset="0"/>
              </a:rPr>
              <a:t>βάση του </a:t>
            </a:r>
            <a:r>
              <a:rPr lang="el-GR" sz="1400" b="0" u="sng" cap="none" dirty="0">
                <a:latin typeface="+mn-lt"/>
                <a:cs typeface="Tahoma" charset="0"/>
              </a:rPr>
              <a:t>απλοποιημένου κόστους</a:t>
            </a:r>
            <a:r>
              <a:rPr lang="el-GR" sz="1400" b="0" cap="none" dirty="0">
                <a:latin typeface="+mn-lt"/>
                <a:cs typeface="Tahoma" charset="0"/>
              </a:rPr>
              <a:t>. </a:t>
            </a:r>
          </a:p>
          <a:p>
            <a:pPr algn="just" eaLnBrk="1" hangingPunct="1"/>
            <a:endParaRPr lang="el-GR" sz="1400" b="0" cap="none" dirty="0" smtClean="0">
              <a:latin typeface="+mn-lt"/>
              <a:cs typeface="Tahoma" charset="0"/>
            </a:endParaRPr>
          </a:p>
          <a:p>
            <a:pPr algn="just" eaLnBrk="1" hangingPunct="1"/>
            <a:r>
              <a:rPr lang="el-GR" sz="1400" b="0" cap="none" dirty="0" smtClean="0">
                <a:latin typeface="+mn-lt"/>
                <a:cs typeface="Tahoma" charset="0"/>
              </a:rPr>
              <a:t>Η </a:t>
            </a:r>
            <a:r>
              <a:rPr lang="el-GR" sz="1400" b="0" cap="none" dirty="0">
                <a:latin typeface="+mn-lt"/>
                <a:cs typeface="Tahoma" charset="0"/>
              </a:rPr>
              <a:t>εφαρμογή του απλοποιημένου ή πραγματικού κόστους για κάθε μέλος της ομάδας έργου θα πρέπει να ισχύει στο σύνολο της διάρκειας του έργου, χωρίς εναλλαγές. </a:t>
            </a:r>
          </a:p>
          <a:p>
            <a:pPr algn="just" eaLnBrk="1" hangingPunct="1"/>
            <a:endParaRPr lang="el-GR" sz="1400" b="0" cap="none" dirty="0" smtClean="0">
              <a:latin typeface="+mn-lt"/>
              <a:cs typeface="Tahoma" charset="0"/>
            </a:endParaRPr>
          </a:p>
          <a:p>
            <a:pPr algn="just" eaLnBrk="1" hangingPunct="1">
              <a:buFont typeface="Arial" charset="0"/>
              <a:buChar char="•"/>
            </a:pPr>
            <a:r>
              <a:rPr lang="el-GR" sz="1400" b="0" cap="none" dirty="0" smtClean="0">
                <a:latin typeface="+mn-lt"/>
                <a:cs typeface="Tahoma" charset="0"/>
              </a:rPr>
              <a:t>Υπολογίζονται </a:t>
            </a:r>
            <a:r>
              <a:rPr lang="el-GR" sz="1400" b="0" cap="none" dirty="0">
                <a:latin typeface="+mn-lt"/>
                <a:cs typeface="Tahoma" charset="0"/>
              </a:rPr>
              <a:t>βάσει των συνολικών αποδοχών του προσωπικού </a:t>
            </a:r>
            <a:r>
              <a:rPr lang="el-GR" sz="1400" b="0" cap="none" dirty="0" smtClean="0">
                <a:latin typeface="+mn-lt"/>
                <a:cs typeface="Tahoma" charset="0"/>
              </a:rPr>
              <a:t>(</a:t>
            </a:r>
            <a:r>
              <a:rPr lang="el-GR" sz="1400" b="0" cap="none" dirty="0">
                <a:latin typeface="+mn-lt"/>
                <a:cs typeface="Tahoma" charset="0"/>
              </a:rPr>
              <a:t>μικτό κόστος). Πρόσθετες αποδοχές που δεν προβλέπονται στη σύμβαση εργασίας και καταβάλλονται κατά περίπτωση δεν είναι επιλέξιμες. </a:t>
            </a:r>
            <a:endParaRPr lang="el-GR" sz="1400" b="0" cap="none" dirty="0" smtClean="0">
              <a:latin typeface="+mn-lt"/>
              <a:cs typeface="Tahoma" charset="0"/>
            </a:endParaRPr>
          </a:p>
          <a:p>
            <a:pPr algn="just" eaLnBrk="1" hangingPunct="1">
              <a:buFont typeface="Arial" charset="0"/>
              <a:buChar char="•"/>
            </a:pPr>
            <a:endParaRPr lang="el-GR" sz="1400" b="0" cap="none" dirty="0">
              <a:latin typeface="+mn-lt"/>
              <a:cs typeface="Tahoma" charset="0"/>
            </a:endParaRPr>
          </a:p>
          <a:p>
            <a:pPr algn="just" eaLnBrk="1" hangingPunct="1">
              <a:buFont typeface="Arial" charset="0"/>
              <a:buChar char="•"/>
            </a:pPr>
            <a:r>
              <a:rPr lang="el-GR" sz="1400" b="0" cap="none" dirty="0" smtClean="0">
                <a:latin typeface="+mn-lt"/>
                <a:cs typeface="Tahoma" charset="0"/>
              </a:rPr>
              <a:t>Το </a:t>
            </a:r>
            <a:r>
              <a:rPr lang="el-GR" sz="1400" b="0" cap="none" dirty="0">
                <a:latin typeface="+mn-lt"/>
                <a:cs typeface="Tahoma" charset="0"/>
              </a:rPr>
              <a:t>μέγιστο επιχορηγούμενο μεικτό μηνιαίο κόστος ανά Ανθρωπομήνα Πλήρους Απασχόλησης/ΙΠΑ μπορεί να ανέλθει μέχρι 3.000 ευρώ. </a:t>
            </a:r>
          </a:p>
          <a:p>
            <a:pPr algn="just" eaLnBrk="1" hangingPunct="1"/>
            <a:endParaRPr lang="el-GR" sz="1200" dirty="0">
              <a:latin typeface="Tahoma" charset="0"/>
              <a:cs typeface="Tahoma" charset="0"/>
            </a:endParaRPr>
          </a:p>
          <a:p>
            <a:pPr algn="just"/>
            <a:endParaRPr lang="el-GR" sz="1200" dirty="0" smtClean="0"/>
          </a:p>
          <a:p>
            <a:pPr algn="just"/>
            <a:endParaRPr lang="el-GR" sz="1200" dirty="0"/>
          </a:p>
          <a:p>
            <a:pPr algn="just"/>
            <a:endParaRPr lang="el-GR" sz="1200" dirty="0" smtClean="0"/>
          </a:p>
          <a:p>
            <a:pPr algn="just"/>
            <a:endParaRPr lang="el-GR" sz="1200" dirty="0"/>
          </a:p>
          <a:p>
            <a:pPr algn="just"/>
            <a:endParaRPr lang="el-GR" sz="1200" dirty="0" smtClean="0"/>
          </a:p>
          <a:p>
            <a:pPr algn="just"/>
            <a:endParaRPr lang="el-GR" sz="1200" dirty="0"/>
          </a:p>
          <a:p>
            <a:pPr algn="just"/>
            <a:endParaRPr lang="el-GR" sz="1200" dirty="0" smtClean="0"/>
          </a:p>
          <a:p>
            <a:pPr algn="just"/>
            <a:endParaRPr lang="el-GR" sz="1200" dirty="0"/>
          </a:p>
          <a:p>
            <a:pPr algn="just"/>
            <a:endParaRPr lang="el-GR" sz="1200" dirty="0" smtClean="0"/>
          </a:p>
          <a:p>
            <a:pPr algn="just"/>
            <a:endParaRPr lang="el-GR" sz="1200" dirty="0"/>
          </a:p>
          <a:p>
            <a:pPr algn="just"/>
            <a:endParaRPr lang="el-GR" sz="1200" dirty="0" smtClean="0"/>
          </a:p>
          <a:p>
            <a:pPr algn="just"/>
            <a:endParaRPr lang="el-GR" sz="1200" dirty="0"/>
          </a:p>
          <a:p>
            <a:pPr algn="just"/>
            <a:endParaRPr lang="el-GR" sz="1200" dirty="0" smtClean="0"/>
          </a:p>
          <a:p>
            <a:pPr algn="just"/>
            <a:endParaRPr lang="el-GR" sz="1200" dirty="0"/>
          </a:p>
          <a:p>
            <a:pPr algn="just"/>
            <a:endParaRPr lang="el-GR" sz="1200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500" y="5733256"/>
            <a:ext cx="8136904" cy="943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08867816"/>
      </p:ext>
    </p:extLst>
  </p:cSld>
  <p:clrMapOvr>
    <a:masterClrMapping/>
  </p:clrMapOvr>
  <p:transition xmlns:p14="http://schemas.microsoft.com/office/powerpoint/2010/main" spd="slow">
    <p:cover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Slide Number Placeholder 4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 sz="2700"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 eaLnBrk="0" hangingPunct="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  <a:defRPr sz="2300"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 eaLnBrk="0" hangingPunct="0">
              <a:spcBef>
                <a:spcPts val="350"/>
              </a:spcBef>
              <a:buClr>
                <a:schemeClr val="accent2"/>
              </a:buClr>
              <a:buSzPct val="100000"/>
              <a:buFont typeface="Wingdings 2" pitchFamily="18" charset="2"/>
              <a:buChar char=""/>
              <a:defRPr sz="2100"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 eaLnBrk="0" hangingPunct="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1900"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 eaLnBrk="0" hangingPunct="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fld id="{6713F8E4-6918-4077-B428-655A537359C7}" type="slidenum">
              <a:rPr lang="el-GR" altLang="el-GR" sz="1000" smtClean="0">
                <a:solidFill>
                  <a:schemeClr val="tx2">
                    <a:lumMod val="75000"/>
                  </a:schemeClr>
                </a:solidFill>
                <a:latin typeface="Arial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  <a:defRPr/>
              </a:pPr>
              <a:t>14</a:t>
            </a:fld>
            <a:endParaRPr lang="el-GR" altLang="el-GR" sz="1000" dirty="0" smtClean="0">
              <a:solidFill>
                <a:schemeClr val="tx2">
                  <a:lumMod val="75000"/>
                </a:schemeClr>
              </a:solidFill>
              <a:latin typeface="Arial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539552" y="980728"/>
            <a:ext cx="8091061" cy="4248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 b="1" kern="1200" cap="all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el-GR" sz="2000" dirty="0" smtClean="0">
              <a:latin typeface="+mn-lt"/>
              <a:cs typeface="Tahoma" charset="0"/>
            </a:endParaRPr>
          </a:p>
          <a:p>
            <a:pPr algn="ctr"/>
            <a:r>
              <a:rPr lang="el-GR" sz="2000" dirty="0" smtClean="0">
                <a:latin typeface="+mn-lt"/>
                <a:cs typeface="Tahoma" charset="0"/>
              </a:rPr>
              <a:t>                                                           </a:t>
            </a:r>
            <a:r>
              <a:rPr lang="el-GR" sz="1800" cap="none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17375E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+mn-lt"/>
                <a:cs typeface="Tahoma" charset="0"/>
              </a:rPr>
              <a:t>ΔΑΠΑΝΕΣ ΠΡΟΣΩΠΙΚΟΥ</a:t>
            </a:r>
            <a:endParaRPr lang="el-GR" sz="1800" cap="none" dirty="0">
              <a:ln w="10160">
                <a:solidFill>
                  <a:schemeClr val="accent1"/>
                </a:solidFill>
                <a:prstDash val="solid"/>
              </a:ln>
              <a:solidFill>
                <a:srgbClr val="17375E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+mn-lt"/>
              <a:cs typeface="Tahoma" charset="0"/>
            </a:endParaRPr>
          </a:p>
          <a:p>
            <a:pPr algn="just"/>
            <a:endParaRPr lang="el-GR" sz="1400" b="0" cap="none" dirty="0" smtClean="0">
              <a:latin typeface="+mn-lt"/>
              <a:cs typeface="Tahoma" charset="0"/>
            </a:endParaRPr>
          </a:p>
          <a:p>
            <a:pPr algn="just"/>
            <a:endParaRPr lang="el-GR" sz="1400" b="0" cap="none" dirty="0" smtClean="0">
              <a:latin typeface="+mn-lt"/>
              <a:cs typeface="Tahoma" charset="0"/>
            </a:endParaRPr>
          </a:p>
          <a:p>
            <a:pPr algn="just"/>
            <a:endParaRPr lang="el-GR" sz="1400" b="0" cap="none" dirty="0" smtClean="0">
              <a:latin typeface="+mn-lt"/>
              <a:cs typeface="Tahoma" charset="0"/>
            </a:endParaRPr>
          </a:p>
          <a:p>
            <a:pPr algn="just"/>
            <a:endParaRPr lang="el-GR" sz="1400" b="0" cap="none" dirty="0">
              <a:latin typeface="+mn-lt"/>
              <a:cs typeface="Tahoma" charset="0"/>
            </a:endParaRPr>
          </a:p>
          <a:p>
            <a:pPr algn="just"/>
            <a:endParaRPr lang="el-GR" sz="1400" b="0" cap="none" dirty="0" smtClean="0">
              <a:latin typeface="+mn-lt"/>
              <a:cs typeface="Tahoma" charset="0"/>
            </a:endParaRPr>
          </a:p>
          <a:p>
            <a:pPr algn="just"/>
            <a:endParaRPr lang="el-GR" sz="1400" b="0" cap="none" dirty="0">
              <a:latin typeface="+mn-lt"/>
              <a:cs typeface="Tahoma" charset="0"/>
            </a:endParaRPr>
          </a:p>
          <a:p>
            <a:pPr algn="just"/>
            <a:endParaRPr lang="el-GR" sz="1400" b="0" cap="none" dirty="0" smtClean="0">
              <a:latin typeface="+mn-lt"/>
              <a:cs typeface="Tahoma" charset="0"/>
            </a:endParaRPr>
          </a:p>
          <a:p>
            <a:pPr algn="just"/>
            <a:endParaRPr lang="el-GR" sz="1400" b="0" cap="none" dirty="0">
              <a:latin typeface="+mn-lt"/>
              <a:cs typeface="Tahoma" charset="0"/>
            </a:endParaRPr>
          </a:p>
          <a:p>
            <a:pPr algn="just"/>
            <a:endParaRPr lang="el-GR" sz="1400" b="0" cap="none" dirty="0" smtClean="0">
              <a:latin typeface="+mn-lt"/>
              <a:cs typeface="Tahoma" charset="0"/>
            </a:endParaRPr>
          </a:p>
          <a:p>
            <a:pPr algn="just"/>
            <a:endParaRPr lang="el-GR" sz="1400" b="0" cap="none" dirty="0">
              <a:latin typeface="+mn-lt"/>
              <a:cs typeface="Tahoma" charset="0"/>
            </a:endParaRPr>
          </a:p>
          <a:p>
            <a:pPr algn="just"/>
            <a:endParaRPr lang="el-GR" sz="1400" b="0" cap="none" dirty="0" smtClean="0">
              <a:latin typeface="+mn-lt"/>
              <a:cs typeface="Tahoma" charset="0"/>
            </a:endParaRPr>
          </a:p>
          <a:p>
            <a:pPr algn="just"/>
            <a:endParaRPr lang="el-GR" sz="1400" b="0" cap="none" dirty="0">
              <a:latin typeface="+mn-lt"/>
              <a:cs typeface="Tahoma" charset="0"/>
            </a:endParaRPr>
          </a:p>
          <a:p>
            <a:pPr algn="just"/>
            <a:endParaRPr lang="el-GR" sz="1400" b="0" cap="none" dirty="0" smtClean="0">
              <a:latin typeface="+mn-lt"/>
              <a:cs typeface="Tahoma" charset="0"/>
            </a:endParaRPr>
          </a:p>
          <a:p>
            <a:pPr algn="just"/>
            <a:endParaRPr lang="el-GR" sz="1400" b="0" cap="none" dirty="0">
              <a:latin typeface="+mn-lt"/>
              <a:cs typeface="Tahoma" charset="0"/>
            </a:endParaRPr>
          </a:p>
          <a:p>
            <a:pPr algn="just"/>
            <a:endParaRPr lang="el-GR" sz="1400" b="0" cap="none" dirty="0" smtClean="0">
              <a:latin typeface="+mn-lt"/>
              <a:cs typeface="Tahoma" charset="0"/>
            </a:endParaRPr>
          </a:p>
          <a:p>
            <a:pPr algn="just"/>
            <a:endParaRPr lang="el-GR" sz="1400" b="0" cap="none" dirty="0">
              <a:latin typeface="+mn-lt"/>
              <a:cs typeface="Tahoma" charset="0"/>
            </a:endParaRPr>
          </a:p>
          <a:p>
            <a:pPr algn="just" eaLnBrk="1" hangingPunct="1"/>
            <a:endParaRPr lang="el-GR" sz="1400" b="0" cap="none" dirty="0" smtClean="0">
              <a:latin typeface="+mn-lt"/>
              <a:cs typeface="Tahoma" charset="0"/>
            </a:endParaRPr>
          </a:p>
          <a:p>
            <a:pPr algn="just" eaLnBrk="1" hangingPunct="1"/>
            <a:endParaRPr lang="el-GR" sz="1400" b="0" cap="none" dirty="0">
              <a:latin typeface="+mn-lt"/>
              <a:cs typeface="Tahoma" charset="0"/>
            </a:endParaRPr>
          </a:p>
          <a:p>
            <a:pPr algn="just"/>
            <a:endParaRPr lang="el-GR" sz="1200" dirty="0"/>
          </a:p>
          <a:p>
            <a:pPr algn="just"/>
            <a:endParaRPr lang="el-GR" sz="1200" dirty="0" smtClean="0"/>
          </a:p>
          <a:p>
            <a:pPr algn="just"/>
            <a:endParaRPr lang="el-GR" sz="1200" dirty="0"/>
          </a:p>
          <a:p>
            <a:pPr algn="just"/>
            <a:endParaRPr lang="el-GR" sz="1200" dirty="0" smtClean="0"/>
          </a:p>
          <a:p>
            <a:pPr algn="just"/>
            <a:endParaRPr lang="el-GR" sz="1200" dirty="0"/>
          </a:p>
          <a:p>
            <a:pPr algn="just"/>
            <a:endParaRPr lang="el-GR" sz="1200" dirty="0" smtClean="0"/>
          </a:p>
          <a:p>
            <a:pPr algn="just"/>
            <a:endParaRPr lang="el-GR" sz="1200" dirty="0"/>
          </a:p>
          <a:p>
            <a:pPr algn="just"/>
            <a:endParaRPr lang="el-GR" sz="1200" dirty="0" smtClean="0"/>
          </a:p>
          <a:p>
            <a:pPr algn="just"/>
            <a:endParaRPr lang="el-GR" sz="1200" dirty="0"/>
          </a:p>
          <a:p>
            <a:pPr algn="just"/>
            <a:endParaRPr lang="el-GR" sz="1200" dirty="0" smtClean="0"/>
          </a:p>
          <a:p>
            <a:pPr algn="just"/>
            <a:endParaRPr lang="el-GR" sz="1200" dirty="0"/>
          </a:p>
          <a:p>
            <a:pPr algn="just"/>
            <a:endParaRPr lang="el-GR" sz="1200" dirty="0" smtClean="0"/>
          </a:p>
          <a:p>
            <a:pPr algn="just"/>
            <a:endParaRPr lang="el-GR" sz="1200" dirty="0"/>
          </a:p>
          <a:p>
            <a:pPr algn="just"/>
            <a:endParaRPr lang="el-GR" sz="12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493"/>
          <a:stretch/>
        </p:blipFill>
        <p:spPr bwMode="auto">
          <a:xfrm>
            <a:off x="611560" y="764704"/>
            <a:ext cx="4024349" cy="2429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2494428"/>
            <a:ext cx="3902592" cy="2702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3645024"/>
            <a:ext cx="2160240" cy="20712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208" y="5716298"/>
            <a:ext cx="8136904" cy="943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29356177"/>
      </p:ext>
    </p:extLst>
  </p:cSld>
  <p:clrMapOvr>
    <a:masterClrMapping/>
  </p:clrMapOvr>
  <p:transition xmlns:p14="http://schemas.microsoft.com/office/powerpoint/2010/main" spd="slow">
    <p:cover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Slide Number Placeholder 4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 sz="2700"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 eaLnBrk="0" hangingPunct="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  <a:defRPr sz="2300"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 eaLnBrk="0" hangingPunct="0">
              <a:spcBef>
                <a:spcPts val="350"/>
              </a:spcBef>
              <a:buClr>
                <a:schemeClr val="accent2"/>
              </a:buClr>
              <a:buSzPct val="100000"/>
              <a:buFont typeface="Wingdings 2" pitchFamily="18" charset="2"/>
              <a:buChar char=""/>
              <a:defRPr sz="2100"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 eaLnBrk="0" hangingPunct="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1900"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 eaLnBrk="0" hangingPunct="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fld id="{6713F8E4-6918-4077-B428-655A537359C7}" type="slidenum">
              <a:rPr lang="el-GR" altLang="el-GR" sz="1000" smtClean="0">
                <a:solidFill>
                  <a:schemeClr val="tx2">
                    <a:lumMod val="75000"/>
                  </a:schemeClr>
                </a:solidFill>
                <a:latin typeface="Arial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  <a:defRPr/>
              </a:pPr>
              <a:t>15</a:t>
            </a:fld>
            <a:endParaRPr lang="el-GR" altLang="el-GR" sz="1000" dirty="0" smtClean="0">
              <a:solidFill>
                <a:schemeClr val="tx2">
                  <a:lumMod val="75000"/>
                </a:schemeClr>
              </a:solidFill>
              <a:latin typeface="Arial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450359" y="332656"/>
            <a:ext cx="8496944" cy="57612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 b="1" kern="1200" cap="all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el-GR" sz="1800" dirty="0" smtClean="0"/>
          </a:p>
          <a:p>
            <a:pPr algn="just"/>
            <a:endParaRPr lang="el-GR" sz="1400" dirty="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Black" charset="0"/>
              <a:cs typeface="Tahoma" charset="0"/>
            </a:endParaRPr>
          </a:p>
          <a:p>
            <a:pPr algn="just"/>
            <a:endParaRPr lang="el-GR" sz="1400" dirty="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Black" charset="0"/>
              <a:cs typeface="Tahoma" charset="0"/>
            </a:endParaRPr>
          </a:p>
          <a:p>
            <a:pPr algn="just"/>
            <a:endParaRPr lang="el-GR" sz="14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Black" charset="0"/>
              <a:cs typeface="Tahoma" charset="0"/>
            </a:endParaRPr>
          </a:p>
          <a:p>
            <a:pPr marL="285750" indent="-285750" algn="just">
              <a:buFont typeface="Arial" pitchFamily="34" charset="0"/>
              <a:buChar char="•"/>
            </a:pPr>
            <a:r>
              <a:rPr lang="el-GR" sz="1800" dirty="0" smtClean="0">
                <a:solidFill>
                  <a:srgbClr val="17375E"/>
                </a:solidFill>
                <a:latin typeface="+mn-lt"/>
                <a:cs typeface="Tahoma" charset="0"/>
              </a:rPr>
              <a:t>ΔΑΠΑΝΕΣ  ΤΑΞΙΔΙΩΝ </a:t>
            </a:r>
            <a:endParaRPr lang="el-GR" sz="1800" dirty="0">
              <a:solidFill>
                <a:srgbClr val="17375E"/>
              </a:solidFill>
              <a:latin typeface="+mn-lt"/>
              <a:cs typeface="Tahoma" charset="0"/>
            </a:endParaRPr>
          </a:p>
          <a:p>
            <a:pPr algn="just"/>
            <a:r>
              <a:rPr lang="el-GR" sz="1400" b="0" cap="none" dirty="0">
                <a:latin typeface="+mn-lt"/>
                <a:cs typeface="Tahoma" charset="0"/>
              </a:rPr>
              <a:t>Δαπάνες του προσωπικού του ΦΑ στο πλαίσιο δραστηριοτήτων που σχετίζονται άμεσα με το έργο, </a:t>
            </a:r>
            <a:r>
              <a:rPr lang="el-GR" sz="1400" b="0" cap="none" dirty="0" smtClean="0">
                <a:latin typeface="+mn-lt"/>
                <a:cs typeface="Tahoma" charset="0"/>
              </a:rPr>
              <a:t>(άρθρο </a:t>
            </a:r>
            <a:r>
              <a:rPr lang="el-GR" sz="1400" b="0" cap="none" dirty="0">
                <a:latin typeface="+mn-lt"/>
                <a:cs typeface="Tahoma" charset="0"/>
              </a:rPr>
              <a:t>13 της </a:t>
            </a:r>
            <a:r>
              <a:rPr lang="el-GR" sz="1400" b="0" cap="none" dirty="0" smtClean="0">
                <a:latin typeface="+mn-lt"/>
                <a:cs typeface="Tahoma" charset="0"/>
              </a:rPr>
              <a:t>ΥΑΕΚΕΔ). </a:t>
            </a:r>
            <a:r>
              <a:rPr lang="el-GR" sz="1400" b="0" cap="none" dirty="0">
                <a:latin typeface="+mn-lt"/>
                <a:cs typeface="Tahoma" charset="0"/>
              </a:rPr>
              <a:t>Περιλαμβάνονται επίσης οι δαπάνες που πραγματοποιούνται στο πλαίσιο συναντήσεων εργασίας με τη Γ.Γ.Ε.Τ. καθώς και δαπάνες πιστοποιήσεων ή ελέγχων από τα αρμόδια ελεγκτικά όργανα, ή συμμετοχής σε συνέδρια κ.λπ., καθώς και δαπάνες </a:t>
            </a:r>
            <a:r>
              <a:rPr lang="el-GR" sz="1400" b="0" cap="none" dirty="0" smtClean="0">
                <a:latin typeface="+mn-lt"/>
                <a:cs typeface="Tahoma" charset="0"/>
              </a:rPr>
              <a:t>μετακίνησης, </a:t>
            </a:r>
            <a:r>
              <a:rPr lang="el-GR" sz="1400" b="0" cap="none" dirty="0">
                <a:latin typeface="+mn-lt"/>
                <a:cs typeface="Tahoma" charset="0"/>
              </a:rPr>
              <a:t>σε περίπτωση που κάποιο μέλος του προσωπικού του Φορέα Αρωγού είναι άτομο με αναπηρία</a:t>
            </a:r>
            <a:r>
              <a:rPr lang="el-GR" sz="1400" b="0" cap="none" dirty="0" smtClean="0">
                <a:latin typeface="+mn-lt"/>
                <a:cs typeface="Tahoma" charset="0"/>
              </a:rPr>
              <a:t>,</a:t>
            </a:r>
          </a:p>
          <a:p>
            <a:pPr algn="just"/>
            <a:endParaRPr lang="el-GR" sz="1400" b="0" dirty="0">
              <a:latin typeface="+mn-lt"/>
              <a:cs typeface="Tahoma" charset="0"/>
            </a:endParaRPr>
          </a:p>
          <a:p>
            <a:pPr marL="285750" indent="-285750" algn="just">
              <a:buFont typeface="Arial" pitchFamily="34" charset="0"/>
              <a:buChar char="•"/>
            </a:pPr>
            <a:r>
              <a:rPr lang="el-GR" sz="1800" dirty="0" smtClean="0">
                <a:solidFill>
                  <a:srgbClr val="17375E"/>
                </a:solidFill>
                <a:latin typeface="+mn-lt"/>
                <a:cs typeface="Tahoma" charset="0"/>
              </a:rPr>
              <a:t>ΔΑΠΑΝΕΣ ΑΝΑΛΩΣΙΜΩΝ</a:t>
            </a:r>
          </a:p>
          <a:p>
            <a:pPr algn="just"/>
            <a:r>
              <a:rPr lang="el-GR" sz="1400" b="0" cap="none" dirty="0" smtClean="0">
                <a:latin typeface="+mn-lt"/>
                <a:cs typeface="Tahoma" charset="0"/>
              </a:rPr>
              <a:t>Δαπάνες </a:t>
            </a:r>
            <a:r>
              <a:rPr lang="el-GR" sz="1400" b="0" cap="none" dirty="0">
                <a:latin typeface="+mn-lt"/>
                <a:cs typeface="Tahoma" charset="0"/>
              </a:rPr>
              <a:t>για υλικά/εφόδια και συναφή προϊόντα που αποκτώνται για να καλύψουν ανάγκες που σχετίζονται άμεσα με την υλοποίηση του </a:t>
            </a:r>
            <a:r>
              <a:rPr lang="el-GR" sz="1400" b="0" cap="none" dirty="0" smtClean="0">
                <a:latin typeface="+mn-lt"/>
                <a:cs typeface="Tahoma" charset="0"/>
              </a:rPr>
              <a:t>έργου</a:t>
            </a:r>
          </a:p>
          <a:p>
            <a:pPr algn="just"/>
            <a:endParaRPr lang="el-GR" sz="1400" b="0" dirty="0" smtClean="0">
              <a:latin typeface="+mn-lt"/>
              <a:cs typeface="Tahoma" charset="0"/>
            </a:endParaRPr>
          </a:p>
          <a:p>
            <a:pPr marL="285750" indent="-285750" algn="just">
              <a:buFont typeface="Arial" pitchFamily="34" charset="0"/>
              <a:buChar char="•"/>
            </a:pPr>
            <a:r>
              <a:rPr lang="el-GR" sz="1800" dirty="0" smtClean="0">
                <a:solidFill>
                  <a:srgbClr val="17375E"/>
                </a:solidFill>
                <a:latin typeface="+mn-lt"/>
                <a:cs typeface="Tahoma" charset="0"/>
              </a:rPr>
              <a:t>ΔΑΠΑΝΕΣ ΔΗΜΟΣΙΟΤΗΤΑΣ </a:t>
            </a:r>
          </a:p>
          <a:p>
            <a:pPr algn="just"/>
            <a:r>
              <a:rPr lang="el-GR" sz="1400" b="0" cap="none" dirty="0" smtClean="0">
                <a:latin typeface="+mn-lt"/>
                <a:cs typeface="Tahoma" charset="0"/>
              </a:rPr>
              <a:t>Δαπάνες </a:t>
            </a:r>
            <a:r>
              <a:rPr lang="el-GR" sz="1400" b="0" cap="none" dirty="0">
                <a:latin typeface="+mn-lt"/>
                <a:cs typeface="Tahoma" charset="0"/>
              </a:rPr>
              <a:t>που </a:t>
            </a:r>
            <a:r>
              <a:rPr lang="el-GR" sz="1400" b="0" cap="none" dirty="0" smtClean="0">
                <a:latin typeface="+mn-lt"/>
                <a:cs typeface="Tahoma" charset="0"/>
              </a:rPr>
              <a:t>πραγματοποιούνται </a:t>
            </a:r>
            <a:r>
              <a:rPr lang="el-GR" sz="1400" b="0" cap="none" dirty="0">
                <a:latin typeface="+mn-lt"/>
                <a:cs typeface="Tahoma" charset="0"/>
              </a:rPr>
              <a:t>στο πλαίσιο της διάχυσης των αποτελεσμάτων του έργου του ΣΣΚ και της τήρησης των κανόνων δημοσιότητας, (π.χ. παραγωγή έντυπου ή ηλεκτρονικού ενημερωτικού υλικού για τη δράση, κατασκευή και ανάρτηση αναμνηστικής πινακίδας, δημιουργία ιστοσελίδας κ.λπ.). </a:t>
            </a:r>
          </a:p>
          <a:p>
            <a:pPr algn="just"/>
            <a:endParaRPr lang="el-GR" sz="1400" b="0" cap="none" dirty="0" smtClean="0">
              <a:latin typeface="+mn-lt"/>
              <a:cs typeface="Tahoma" charset="0"/>
            </a:endParaRPr>
          </a:p>
          <a:p>
            <a:pPr algn="just"/>
            <a:r>
              <a:rPr lang="el-GR" sz="1400" b="0" cap="none" dirty="0" smtClean="0">
                <a:latin typeface="+mn-lt"/>
                <a:cs typeface="Tahoma" charset="0"/>
              </a:rPr>
              <a:t>Επί </a:t>
            </a:r>
            <a:r>
              <a:rPr lang="el-GR" sz="1400" b="0" cap="none" dirty="0">
                <a:latin typeface="+mn-lt"/>
                <a:cs typeface="Tahoma" charset="0"/>
              </a:rPr>
              <a:t>πλέον, οι δαπάνες μίσθωσης, εγκατάστασης και διαχείρισης περιπτέρου για τη συμμετοχή σε εκθέσεις που έχουν συνάφεια με το έργο του </a:t>
            </a:r>
            <a:r>
              <a:rPr lang="el-GR" sz="1400" b="0" cap="none" dirty="0" smtClean="0">
                <a:latin typeface="+mn-lt"/>
                <a:cs typeface="Tahoma" charset="0"/>
              </a:rPr>
              <a:t>ΣΣΚ.</a:t>
            </a:r>
            <a:endParaRPr lang="el-GR" sz="1400" b="0" cap="none" dirty="0">
              <a:latin typeface="+mn-lt"/>
              <a:cs typeface="Tahoma" charset="0"/>
            </a:endParaRPr>
          </a:p>
          <a:p>
            <a:pPr algn="just"/>
            <a:endParaRPr lang="el-GR" sz="1400" b="0" cap="none" dirty="0">
              <a:latin typeface="+mn-lt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348" y="5373216"/>
            <a:ext cx="8136904" cy="12315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52390369"/>
      </p:ext>
    </p:extLst>
  </p:cSld>
  <p:clrMapOvr>
    <a:masterClrMapping/>
  </p:clrMapOvr>
  <p:transition xmlns:p14="http://schemas.microsoft.com/office/powerpoint/2010/main" spd="slow">
    <p:cover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Slide Number Placeholder 4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 sz="2700"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 eaLnBrk="0" hangingPunct="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  <a:defRPr sz="2300"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 eaLnBrk="0" hangingPunct="0">
              <a:spcBef>
                <a:spcPts val="350"/>
              </a:spcBef>
              <a:buClr>
                <a:schemeClr val="accent2"/>
              </a:buClr>
              <a:buSzPct val="100000"/>
              <a:buFont typeface="Wingdings 2" pitchFamily="18" charset="2"/>
              <a:buChar char=""/>
              <a:defRPr sz="2100"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 eaLnBrk="0" hangingPunct="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1900"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 eaLnBrk="0" hangingPunct="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fld id="{6713F8E4-6918-4077-B428-655A537359C7}" type="slidenum">
              <a:rPr lang="el-GR" altLang="el-GR" sz="1000" smtClean="0">
                <a:solidFill>
                  <a:schemeClr val="tx2">
                    <a:lumMod val="75000"/>
                  </a:schemeClr>
                </a:solidFill>
                <a:latin typeface="Arial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  <a:defRPr/>
              </a:pPr>
              <a:t>16</a:t>
            </a:fld>
            <a:endParaRPr lang="el-GR" altLang="el-GR" sz="1000" dirty="0" smtClean="0">
              <a:solidFill>
                <a:schemeClr val="tx2">
                  <a:lumMod val="75000"/>
                </a:schemeClr>
              </a:solidFill>
              <a:latin typeface="Arial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323528" y="4725144"/>
            <a:ext cx="8676456" cy="1656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 b="1" kern="1200" cap="all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en-US" sz="3200" b="0" dirty="0"/>
          </a:p>
        </p:txBody>
      </p:sp>
      <p:sp>
        <p:nvSpPr>
          <p:cNvPr id="3" name="TextBox 2"/>
          <p:cNvSpPr txBox="1"/>
          <p:nvPr/>
        </p:nvSpPr>
        <p:spPr>
          <a:xfrm>
            <a:off x="1259632" y="260648"/>
            <a:ext cx="77768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latin typeface="+mn-lt"/>
              </a:rPr>
              <a:t>    </a:t>
            </a:r>
            <a:r>
              <a:rPr lang="el-GR" b="1" dirty="0" smtClean="0">
                <a:latin typeface="+mn-lt"/>
              </a:rPr>
              <a:t> </a:t>
            </a:r>
            <a:endParaRPr lang="el-GR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526890" y="619582"/>
            <a:ext cx="8149566" cy="88024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itchFamily="34" charset="0"/>
              <a:buChar char="•"/>
            </a:pPr>
            <a:endParaRPr lang="el-GR" b="1" cap="all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 algn="just">
              <a:buFont typeface="Arial" pitchFamily="34" charset="0"/>
              <a:buChar char="•"/>
            </a:pPr>
            <a:endParaRPr lang="el-GR" b="1" cap="all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 algn="just">
              <a:buFont typeface="Arial" pitchFamily="34" charset="0"/>
              <a:buChar char="•"/>
            </a:pPr>
            <a:r>
              <a:rPr lang="el-GR" b="1" cap="all" dirty="0" smtClean="0">
                <a:solidFill>
                  <a:srgbClr val="17375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ΔΑΠΑΝΕΣ ΓΙΑ ΕΠΑΓΓΕΛΜΑΤΙΚΗ ΚΑΤΑΡΤΗΣΗ</a:t>
            </a:r>
            <a:endParaRPr lang="el-GR" b="1" cap="all" dirty="0">
              <a:solidFill>
                <a:srgbClr val="17375E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el-GR" sz="1400" dirty="0">
                <a:latin typeface="Calibri" panose="020F0502020204030204" pitchFamily="34" charset="0"/>
                <a:cs typeface="Calibri" panose="020F0502020204030204" pitchFamily="34" charset="0"/>
              </a:rPr>
              <a:t>Δαπάνες που αφορούν αποκλειστικά σε συμβουλευτικές υπηρεσίες και ενοικίαση χώρων και εξοπλισμού για την κατάρτιση των μελών του ΣΣΚ </a:t>
            </a:r>
            <a:r>
              <a:rPr lang="el-GR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algn="just"/>
            <a:endParaRPr lang="el-GR" sz="14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 algn="just">
              <a:buFont typeface="Arial" pitchFamily="34" charset="0"/>
              <a:buChar char="•"/>
            </a:pPr>
            <a:r>
              <a:rPr lang="el-GR" b="1" cap="all" dirty="0" smtClean="0">
                <a:solidFill>
                  <a:srgbClr val="17375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ΔΑΠΑΝΕΣ ΟΡΚΩΤΟΥ ΕΛΕΓΚΤΗ</a:t>
            </a:r>
          </a:p>
          <a:p>
            <a:pPr algn="just"/>
            <a:r>
              <a:rPr lang="el-GR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Δαπάνες </a:t>
            </a:r>
            <a:r>
              <a:rPr lang="el-GR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Ορκωτού </a:t>
            </a:r>
            <a:r>
              <a:rPr lang="el-GR" sz="1400" dirty="0">
                <a:latin typeface="Calibri" panose="020F0502020204030204" pitchFamily="34" charset="0"/>
                <a:cs typeface="Calibri" panose="020F0502020204030204" pitchFamily="34" charset="0"/>
              </a:rPr>
              <a:t>Ελεγκτή/Λογιστή, </a:t>
            </a:r>
            <a:r>
              <a:rPr lang="el-GR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για </a:t>
            </a:r>
            <a:r>
              <a:rPr lang="el-GR" sz="1400" dirty="0">
                <a:latin typeface="Calibri" panose="020F0502020204030204" pitchFamily="34" charset="0"/>
                <a:cs typeface="Calibri" panose="020F0502020204030204" pitchFamily="34" charset="0"/>
              </a:rPr>
              <a:t>την πιστοποίηση του οικονομικού αντικειμένου (δαπανών) του έργου (μέγιστο επιλέξιμο ποσό έως 3.000 € ανά πιστοποίηση</a:t>
            </a:r>
            <a:r>
              <a:rPr lang="el-GR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).</a:t>
            </a:r>
          </a:p>
          <a:p>
            <a:pPr algn="just"/>
            <a:endParaRPr lang="el-GR" sz="1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lvl="0" indent="-285750">
              <a:buFont typeface="Arial" pitchFamily="34" charset="0"/>
              <a:buChar char="•"/>
            </a:pPr>
            <a:r>
              <a:rPr lang="el-GR" b="1" cap="all" dirty="0" smtClean="0">
                <a:solidFill>
                  <a:srgbClr val="17375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ΛΟΙΠΕΣ ΔΑΠΑΝΕΣ ΛΕΙΤΟΥΡΓΙΑΣ </a:t>
            </a:r>
          </a:p>
          <a:p>
            <a:pPr lvl="0"/>
            <a:r>
              <a:rPr lang="el-GR" sz="1400" dirty="0" smtClean="0">
                <a:solidFill>
                  <a:prstClr val="black"/>
                </a:solidFill>
                <a:latin typeface="+mn-lt"/>
                <a:cs typeface="Calibri" panose="020F0502020204030204" pitchFamily="34" charset="0"/>
              </a:rPr>
              <a:t>Δαπάνες </a:t>
            </a:r>
            <a:r>
              <a:rPr lang="el-GR" sz="1400" dirty="0">
                <a:solidFill>
                  <a:prstClr val="black"/>
                </a:solidFill>
                <a:latin typeface="+mn-lt"/>
                <a:cs typeface="Calibri" panose="020F0502020204030204" pitchFamily="34" charset="0"/>
              </a:rPr>
              <a:t>οργανισμών κοινής ωφελείας, σταθερής και κινητής τηλεφωνίας και ενοικίων. </a:t>
            </a:r>
            <a:r>
              <a:rPr lang="el-GR" sz="1400" dirty="0" smtClean="0">
                <a:solidFill>
                  <a:prstClr val="black"/>
                </a:solidFill>
                <a:latin typeface="+mn-lt"/>
                <a:cs typeface="Calibri" panose="020F0502020204030204" pitchFamily="34" charset="0"/>
              </a:rPr>
              <a:t>Μισθωτήριο </a:t>
            </a:r>
            <a:r>
              <a:rPr lang="el-GR" sz="1400" dirty="0">
                <a:solidFill>
                  <a:prstClr val="black"/>
                </a:solidFill>
                <a:latin typeface="+mn-lt"/>
                <a:cs typeface="Calibri" panose="020F0502020204030204" pitchFamily="34" charset="0"/>
              </a:rPr>
              <a:t>συμβόλαιο ή </a:t>
            </a:r>
            <a:r>
              <a:rPr lang="el-GR" sz="1400" dirty="0" smtClean="0">
                <a:solidFill>
                  <a:prstClr val="black"/>
                </a:solidFill>
                <a:latin typeface="+mn-lt"/>
                <a:cs typeface="Calibri" panose="020F0502020204030204" pitchFamily="34" charset="0"/>
              </a:rPr>
              <a:t> </a:t>
            </a:r>
            <a:r>
              <a:rPr lang="el-GR" sz="1400" dirty="0">
                <a:solidFill>
                  <a:prstClr val="black"/>
                </a:solidFill>
                <a:latin typeface="+mn-lt"/>
                <a:cs typeface="Calibri" panose="020F0502020204030204" pitchFamily="34" charset="0"/>
              </a:rPr>
              <a:t>παραχώρηση χρήσης </a:t>
            </a:r>
            <a:r>
              <a:rPr lang="el-GR" sz="1400" dirty="0" smtClean="0">
                <a:solidFill>
                  <a:prstClr val="black"/>
                </a:solidFill>
                <a:latin typeface="+mn-lt"/>
                <a:cs typeface="Calibri" panose="020F0502020204030204" pitchFamily="34" charset="0"/>
              </a:rPr>
              <a:t>διάρκειας </a:t>
            </a:r>
            <a:r>
              <a:rPr lang="el-GR" sz="1400" dirty="0">
                <a:solidFill>
                  <a:prstClr val="black"/>
                </a:solidFill>
                <a:latin typeface="+mn-lt"/>
                <a:cs typeface="Calibri" panose="020F0502020204030204" pitchFamily="34" charset="0"/>
              </a:rPr>
              <a:t>για τουλάχιστον πέντε έτη από την ημέρα ολοκλήρωσης της πράξης για μεγάλες επιχειρήσεις ή τρία έτη στην περίπτωση των ΜΜΕ. </a:t>
            </a:r>
          </a:p>
          <a:p>
            <a:pPr lvl="0"/>
            <a:endParaRPr lang="en-US" sz="1400" dirty="0">
              <a:solidFill>
                <a:prstClr val="black"/>
              </a:solidFill>
              <a:latin typeface="+mn-lt"/>
              <a:cs typeface="Calibri" panose="020F0502020204030204" pitchFamily="34" charset="0"/>
            </a:endParaRPr>
          </a:p>
          <a:p>
            <a:pPr lvl="0"/>
            <a:r>
              <a:rPr lang="el-GR" sz="1400" dirty="0" smtClean="0">
                <a:solidFill>
                  <a:prstClr val="black"/>
                </a:solidFill>
                <a:latin typeface="+mn-lt"/>
                <a:cs typeface="Calibri" panose="020F0502020204030204" pitchFamily="34" charset="0"/>
              </a:rPr>
              <a:t>Σε περίπτωση χρήσης του Κανονισμού </a:t>
            </a:r>
            <a:r>
              <a:rPr lang="el-GR" sz="1400" dirty="0">
                <a:solidFill>
                  <a:prstClr val="black"/>
                </a:solidFill>
                <a:latin typeface="+mn-lt"/>
                <a:cs typeface="Calibri" panose="020F0502020204030204" pitchFamily="34" charset="0"/>
              </a:rPr>
              <a:t>(ΕΕ) 651/2014</a:t>
            </a:r>
            <a:r>
              <a:rPr lang="el-GR" sz="1400" dirty="0" smtClean="0">
                <a:solidFill>
                  <a:prstClr val="black"/>
                </a:solidFill>
                <a:latin typeface="+mn-lt"/>
                <a:cs typeface="Calibri" panose="020F0502020204030204" pitchFamily="34" charset="0"/>
              </a:rPr>
              <a:t>, άρθρο 27, </a:t>
            </a:r>
            <a:r>
              <a:rPr lang="el-GR" sz="1400" dirty="0">
                <a:solidFill>
                  <a:prstClr val="black"/>
                </a:solidFill>
                <a:latin typeface="+mn-lt"/>
                <a:cs typeface="Calibri" panose="020F0502020204030204" pitchFamily="34" charset="0"/>
              </a:rPr>
              <a:t>οι δαπάνες </a:t>
            </a:r>
            <a:r>
              <a:rPr lang="el-GR" sz="1400" dirty="0" smtClean="0">
                <a:solidFill>
                  <a:prstClr val="black"/>
                </a:solidFill>
                <a:latin typeface="+mn-lt"/>
                <a:cs typeface="Calibri" panose="020F0502020204030204" pitchFamily="34" charset="0"/>
              </a:rPr>
              <a:t>λειτουργίας καλύπτονται </a:t>
            </a:r>
            <a:r>
              <a:rPr lang="el-GR" sz="1400" dirty="0">
                <a:solidFill>
                  <a:prstClr val="black"/>
                </a:solidFill>
                <a:latin typeface="+mn-lt"/>
                <a:cs typeface="Calibri" panose="020F0502020204030204" pitchFamily="34" charset="0"/>
              </a:rPr>
              <a:t>με απλοποιημένο κόστος, χωρίς προσκόμιση των αντίστοιχων παραστατικών, σε σταθερό ποσοστό 15% επί των επιλέξιμων άμεσων δαπανών προσωπικού του Φορέα Αρωγού </a:t>
            </a:r>
            <a:r>
              <a:rPr lang="el-GR" sz="1400" dirty="0" smtClean="0">
                <a:solidFill>
                  <a:prstClr val="black"/>
                </a:solidFill>
                <a:latin typeface="+mn-lt"/>
                <a:cs typeface="Calibri" panose="020F0502020204030204" pitchFamily="34" charset="0"/>
              </a:rPr>
              <a:t>(</a:t>
            </a:r>
            <a:r>
              <a:rPr lang="el-GR" sz="1400" dirty="0">
                <a:solidFill>
                  <a:prstClr val="black"/>
                </a:solidFill>
                <a:latin typeface="+mn-lt"/>
                <a:cs typeface="Calibri" panose="020F0502020204030204" pitchFamily="34" charset="0"/>
              </a:rPr>
              <a:t>Καν.1303/2013, άρθρο 68, παρ. 1, περίπτωση β, ΥΑΕΚΕΔ άρθρο 23 και 25.Α.1.α). </a:t>
            </a:r>
            <a:endParaRPr lang="en-US" sz="1400" dirty="0">
              <a:solidFill>
                <a:prstClr val="black"/>
              </a:solidFill>
              <a:latin typeface="+mn-lt"/>
              <a:cs typeface="Calibri" panose="020F0502020204030204" pitchFamily="34" charset="0"/>
            </a:endParaRPr>
          </a:p>
          <a:p>
            <a:pPr algn="just"/>
            <a:endParaRPr lang="el-GR" sz="1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endParaRPr lang="el-GR" sz="1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endParaRPr lang="el-GR" sz="1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endParaRPr lang="el-GR" sz="1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endParaRPr lang="el-GR" sz="1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endParaRPr lang="el-GR" sz="1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endParaRPr lang="el-GR" sz="1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endParaRPr lang="el-GR" sz="1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endParaRPr lang="el-GR" sz="1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endParaRPr lang="el-GR" sz="1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endParaRPr lang="el-GR" sz="1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endParaRPr lang="el-GR" sz="1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endParaRPr lang="el-GR" sz="1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endParaRPr lang="el-GR" sz="1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endParaRPr lang="el-GR" sz="1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endParaRPr lang="el-GR" sz="1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endParaRPr lang="el-GR" sz="1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endParaRPr lang="el-GR" sz="1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endParaRPr lang="el-GR" sz="1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endParaRPr lang="el-GR" sz="1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286000" y="-1049149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US" dirty="0"/>
          </a:p>
          <a:p>
            <a:r>
              <a:rPr lang="el-GR" dirty="0"/>
              <a:t> </a:t>
            </a:r>
            <a:endParaRPr lang="en-US" sz="1400" dirty="0">
              <a:latin typeface="+mn-lt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348" y="5373216"/>
            <a:ext cx="8136904" cy="12315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5795638"/>
      </p:ext>
    </p:extLst>
  </p:cSld>
  <p:clrMapOvr>
    <a:masterClrMapping/>
  </p:clrMapOvr>
  <p:transition xmlns:p14="http://schemas.microsoft.com/office/powerpoint/2010/main" spd="slow">
    <p:cover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Slide Number Placeholder 4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 sz="2700"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 eaLnBrk="0" hangingPunct="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  <a:defRPr sz="2300"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 eaLnBrk="0" hangingPunct="0">
              <a:spcBef>
                <a:spcPts val="350"/>
              </a:spcBef>
              <a:buClr>
                <a:schemeClr val="accent2"/>
              </a:buClr>
              <a:buSzPct val="100000"/>
              <a:buFont typeface="Wingdings 2" pitchFamily="18" charset="2"/>
              <a:buChar char=""/>
              <a:defRPr sz="2100"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 eaLnBrk="0" hangingPunct="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1900"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 eaLnBrk="0" hangingPunct="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fld id="{6713F8E4-6918-4077-B428-655A537359C7}" type="slidenum">
              <a:rPr lang="el-GR" altLang="el-GR" sz="1000" smtClean="0">
                <a:solidFill>
                  <a:schemeClr val="tx2">
                    <a:lumMod val="75000"/>
                  </a:schemeClr>
                </a:solidFill>
                <a:latin typeface="Arial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  <a:defRPr/>
              </a:pPr>
              <a:t>17</a:t>
            </a:fld>
            <a:endParaRPr lang="el-GR" altLang="el-GR" sz="1000" dirty="0" smtClean="0">
              <a:solidFill>
                <a:schemeClr val="tx2">
                  <a:lumMod val="75000"/>
                </a:schemeClr>
              </a:solidFill>
              <a:latin typeface="Arial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377788" y="451050"/>
            <a:ext cx="8496944" cy="56166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 b="1" kern="1200" cap="all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endParaRPr lang="el-GR" sz="1800" dirty="0" smtClean="0">
              <a:latin typeface="+mn-lt"/>
              <a:cs typeface="Tahoma" charset="0"/>
            </a:endParaRPr>
          </a:p>
          <a:p>
            <a:pPr algn="ctr"/>
            <a:endParaRPr lang="el-GR" sz="1800" dirty="0" smtClean="0">
              <a:latin typeface="+mn-lt"/>
              <a:cs typeface="Tahoma" charset="0"/>
            </a:endParaRPr>
          </a:p>
          <a:p>
            <a:pPr algn="ctr"/>
            <a:r>
              <a:rPr lang="el-GR" sz="1800" dirty="0" smtClean="0">
                <a:solidFill>
                  <a:srgbClr val="17375E"/>
                </a:solidFill>
                <a:latin typeface="+mn-lt"/>
                <a:cs typeface="Tahoma" charset="0"/>
              </a:rPr>
              <a:t>ΜΗ ΕΠΙΛΕΞΙΜΕΣ ΔΑΠΑΝΕΣ :</a:t>
            </a:r>
            <a:endParaRPr lang="el-GR" sz="1800" dirty="0" smtClean="0">
              <a:solidFill>
                <a:srgbClr val="17375E"/>
              </a:solidFill>
              <a:latin typeface="+mn-lt"/>
              <a:cs typeface="Tahoma" charset="0"/>
            </a:endParaRPr>
          </a:p>
          <a:p>
            <a:pPr algn="ctr"/>
            <a:endParaRPr lang="el-GR" sz="1800" dirty="0" smtClean="0">
              <a:latin typeface="+mn-lt"/>
              <a:cs typeface="Tahoma" charset="0"/>
            </a:endParaRPr>
          </a:p>
          <a:p>
            <a:pPr marL="285750" indent="-285750" algn="just">
              <a:buFont typeface="Wingdings" pitchFamily="2" charset="2"/>
              <a:buChar char="Ø"/>
            </a:pPr>
            <a:r>
              <a:rPr lang="el-GR" sz="1400" b="0" cap="none" dirty="0" smtClean="0">
                <a:latin typeface="+mn-lt"/>
              </a:rPr>
              <a:t>Οι </a:t>
            </a:r>
            <a:r>
              <a:rPr lang="el-GR" sz="1400" b="0" cap="none" dirty="0">
                <a:latin typeface="+mn-lt"/>
              </a:rPr>
              <a:t>χρεωστικοί τόκοι</a:t>
            </a:r>
            <a:r>
              <a:rPr lang="en-US" sz="1400" b="0" cap="none" dirty="0">
                <a:latin typeface="+mn-lt"/>
              </a:rPr>
              <a:t> </a:t>
            </a:r>
            <a:r>
              <a:rPr lang="el-GR" sz="1400" b="0" cap="none" dirty="0">
                <a:latin typeface="+mn-lt"/>
              </a:rPr>
              <a:t>και οι χρεωστικές συναλλαγματικές διαφορές καθώς και τα λοιπά καθαρά χρηματοοικονομικά έξοδα του δικαιούχου, </a:t>
            </a:r>
            <a:endParaRPr lang="el-GR" sz="1400" b="0" cap="none" dirty="0" smtClean="0">
              <a:latin typeface="+mn-lt"/>
            </a:endParaRPr>
          </a:p>
          <a:p>
            <a:pPr algn="just"/>
            <a:endParaRPr lang="el-GR" sz="1600" b="0" cap="none" dirty="0">
              <a:latin typeface="+mn-lt"/>
            </a:endParaRPr>
          </a:p>
          <a:p>
            <a:pPr marL="285750" indent="-285750" algn="just">
              <a:buFont typeface="Wingdings" pitchFamily="2" charset="2"/>
              <a:buChar char="Ø"/>
            </a:pPr>
            <a:r>
              <a:rPr lang="el-GR" sz="1400" b="0" cap="none" dirty="0" smtClean="0">
                <a:latin typeface="+mn-lt"/>
              </a:rPr>
              <a:t>Η </a:t>
            </a:r>
            <a:r>
              <a:rPr lang="el-GR" sz="1400" b="0" cap="none" dirty="0">
                <a:latin typeface="+mn-lt"/>
              </a:rPr>
              <a:t>αγορά οικοδομημένης και μη οικοδομημένης γης, </a:t>
            </a:r>
            <a:endParaRPr lang="el-GR" sz="1400" b="0" cap="none" dirty="0" smtClean="0">
              <a:latin typeface="+mn-lt"/>
            </a:endParaRPr>
          </a:p>
          <a:p>
            <a:pPr algn="just"/>
            <a:endParaRPr lang="en-US" sz="1400" b="0" cap="none" dirty="0">
              <a:latin typeface="+mn-lt"/>
            </a:endParaRPr>
          </a:p>
          <a:p>
            <a:pPr marL="285750" indent="-285750" algn="just">
              <a:buFont typeface="Wingdings" pitchFamily="2" charset="2"/>
              <a:buChar char="Ø"/>
            </a:pPr>
            <a:r>
              <a:rPr lang="el-GR" sz="1400" b="0" cap="none" dirty="0" smtClean="0">
                <a:latin typeface="+mn-lt"/>
              </a:rPr>
              <a:t>Ο </a:t>
            </a:r>
            <a:r>
              <a:rPr lang="el-GR" sz="1400" b="0" cap="none" dirty="0">
                <a:latin typeface="+mn-lt"/>
              </a:rPr>
              <a:t>Φόρος Προστιθέμενης Αξίας /ΦΠΑ, εκτός της περίπτωσης που δεν είναι ανακτήσιμος δυνάμει της εθνικής νομοθεσίας για το ΦΠΑ. Ο ΦΠΑ είναι επιλέξιμη δαπάνη, </a:t>
            </a:r>
            <a:r>
              <a:rPr lang="el-GR" sz="1400" b="0" cap="none" dirty="0" err="1">
                <a:latin typeface="+mn-lt"/>
              </a:rPr>
              <a:t>εφ</a:t>
            </a:r>
            <a:r>
              <a:rPr lang="ja-JP" altLang="el-GR" sz="1400" b="0" cap="none" dirty="0">
                <a:latin typeface="+mn-lt"/>
              </a:rPr>
              <a:t>’</a:t>
            </a:r>
            <a:r>
              <a:rPr lang="el-GR" sz="1400" b="0" cap="none" dirty="0">
                <a:latin typeface="+mn-lt"/>
              </a:rPr>
              <a:t> όσον ο δικαιούχος δεν έχει δικαίωμα έκπτωσής του σύμφωνα με τις διατάξεις του εκάστοτε ισχύοντος κώδικα </a:t>
            </a:r>
            <a:r>
              <a:rPr lang="el-GR" sz="1400" b="0" cap="none" dirty="0" smtClean="0">
                <a:latin typeface="+mn-lt"/>
              </a:rPr>
              <a:t>ΦΠΑ</a:t>
            </a:r>
          </a:p>
          <a:p>
            <a:pPr algn="just"/>
            <a:endParaRPr lang="en-US" sz="1400" b="0" cap="none" dirty="0">
              <a:solidFill>
                <a:srgbClr val="000000"/>
              </a:solidFill>
              <a:latin typeface="+mn-lt"/>
            </a:endParaRPr>
          </a:p>
          <a:p>
            <a:pPr marL="285750" indent="-285750" algn="just">
              <a:buFont typeface="Wingdings" pitchFamily="2" charset="2"/>
              <a:buChar char="Ø"/>
            </a:pPr>
            <a:r>
              <a:rPr lang="el-GR" sz="1400" b="0" cap="none" dirty="0" smtClean="0">
                <a:solidFill>
                  <a:srgbClr val="000000"/>
                </a:solidFill>
                <a:latin typeface="+mn-lt"/>
              </a:rPr>
              <a:t>Οι </a:t>
            </a:r>
            <a:r>
              <a:rPr lang="el-GR" sz="1400" b="0" cap="none" dirty="0">
                <a:solidFill>
                  <a:srgbClr val="000000"/>
                </a:solidFill>
                <a:latin typeface="+mn-lt"/>
              </a:rPr>
              <a:t>δαπάνες που δεν έχουν εξοφληθεί μέχρι την ημερομηνία πιστοποίησής τους από το αρμόδιο όργανο, </a:t>
            </a:r>
            <a:endParaRPr lang="el-GR" sz="1400" b="0" cap="none" dirty="0" smtClean="0">
              <a:solidFill>
                <a:srgbClr val="000000"/>
              </a:solidFill>
              <a:latin typeface="+mn-lt"/>
            </a:endParaRPr>
          </a:p>
          <a:p>
            <a:pPr algn="just"/>
            <a:endParaRPr lang="en-US" sz="1400" b="0" cap="none" dirty="0">
              <a:solidFill>
                <a:srgbClr val="000000"/>
              </a:solidFill>
              <a:latin typeface="+mn-lt"/>
            </a:endParaRPr>
          </a:p>
          <a:p>
            <a:pPr marL="285750" indent="-285750" algn="just">
              <a:buFont typeface="Wingdings" pitchFamily="2" charset="2"/>
              <a:buChar char="Ø"/>
            </a:pPr>
            <a:r>
              <a:rPr lang="el-GR" sz="1400" b="0" cap="none" dirty="0" smtClean="0">
                <a:solidFill>
                  <a:srgbClr val="000000"/>
                </a:solidFill>
                <a:latin typeface="+mn-lt"/>
              </a:rPr>
              <a:t>Οι </a:t>
            </a:r>
            <a:r>
              <a:rPr lang="el-GR" sz="1400" b="0" cap="none" dirty="0">
                <a:solidFill>
                  <a:srgbClr val="000000"/>
                </a:solidFill>
                <a:latin typeface="+mn-lt"/>
              </a:rPr>
              <a:t>δαπάνες για πρόστιμα, χρηματικές ποινές και έξοδα για την επίλυση διαφορών, </a:t>
            </a:r>
            <a:endParaRPr lang="el-GR" sz="1400" b="0" cap="none" dirty="0" smtClean="0">
              <a:solidFill>
                <a:srgbClr val="000000"/>
              </a:solidFill>
              <a:latin typeface="+mn-lt"/>
            </a:endParaRPr>
          </a:p>
          <a:p>
            <a:pPr algn="just"/>
            <a:endParaRPr lang="en-US" sz="1400" b="0" cap="none" dirty="0">
              <a:solidFill>
                <a:srgbClr val="000000"/>
              </a:solidFill>
              <a:latin typeface="+mn-lt"/>
            </a:endParaRPr>
          </a:p>
          <a:p>
            <a:pPr marL="285750" indent="-285750" algn="just">
              <a:buFont typeface="Wingdings" pitchFamily="2" charset="2"/>
              <a:buChar char="Ø"/>
            </a:pPr>
            <a:r>
              <a:rPr lang="el-GR" sz="1400" b="0" cap="none" dirty="0" smtClean="0">
                <a:solidFill>
                  <a:srgbClr val="000000"/>
                </a:solidFill>
                <a:latin typeface="+mn-lt"/>
              </a:rPr>
              <a:t>Οι </a:t>
            </a:r>
            <a:r>
              <a:rPr lang="el-GR" sz="1400" b="0" cap="none" dirty="0">
                <a:solidFill>
                  <a:srgbClr val="000000"/>
                </a:solidFill>
                <a:latin typeface="+mn-lt"/>
              </a:rPr>
              <a:t>δαπάνες αγοράς μεταχειρισμένου εξοπλισμού</a:t>
            </a:r>
            <a:r>
              <a:rPr lang="el-GR" sz="1400" b="0" cap="none" dirty="0" smtClean="0">
                <a:solidFill>
                  <a:srgbClr val="000000"/>
                </a:solidFill>
                <a:latin typeface="+mn-lt"/>
              </a:rPr>
              <a:t>,</a:t>
            </a:r>
          </a:p>
          <a:p>
            <a:pPr algn="just"/>
            <a:endParaRPr lang="el-GR" sz="1400" b="0" cap="none" dirty="0" smtClean="0">
              <a:solidFill>
                <a:srgbClr val="000000"/>
              </a:solidFill>
              <a:latin typeface="+mn-lt"/>
            </a:endParaRPr>
          </a:p>
          <a:p>
            <a:pPr marL="285750" indent="-285750" algn="just">
              <a:buFont typeface="Wingdings" pitchFamily="2" charset="2"/>
              <a:buChar char="Ø"/>
            </a:pPr>
            <a:r>
              <a:rPr lang="el-GR" sz="1400" b="0" cap="none" dirty="0" smtClean="0">
                <a:solidFill>
                  <a:srgbClr val="000000"/>
                </a:solidFill>
                <a:latin typeface="+mn-lt"/>
              </a:rPr>
              <a:t> Οι </a:t>
            </a:r>
            <a:r>
              <a:rPr lang="el-GR" sz="1400" b="0" cap="none" dirty="0">
                <a:solidFill>
                  <a:srgbClr val="000000"/>
                </a:solidFill>
                <a:latin typeface="+mn-lt"/>
              </a:rPr>
              <a:t>δαπάνες για μεταφορά με ταξί, οι δαπάνες ενοικίασης αυτοκινήτων και οι δαπάνες στάθμευσής τους (παρκινγκ), εφ</a:t>
            </a:r>
            <a:r>
              <a:rPr lang="ja-JP" altLang="el-GR" sz="1400" b="0" cap="none" dirty="0">
                <a:solidFill>
                  <a:srgbClr val="000000"/>
                </a:solidFill>
                <a:latin typeface="+mn-lt"/>
              </a:rPr>
              <a:t>’</a:t>
            </a:r>
            <a:r>
              <a:rPr lang="el-GR" sz="1400" b="0" cap="none" dirty="0">
                <a:solidFill>
                  <a:srgbClr val="000000"/>
                </a:solidFill>
                <a:latin typeface="+mn-lt"/>
              </a:rPr>
              <a:t> όσον υπάρχει δημόσιο μέσο μεταφοράς που καλύπτει την εν λόγω διαδρομή.</a:t>
            </a:r>
          </a:p>
          <a:p>
            <a:pPr marL="285750" indent="-285750" algn="just">
              <a:buFont typeface="Wingdings" pitchFamily="2" charset="2"/>
              <a:buChar char="Ø"/>
            </a:pPr>
            <a:endParaRPr lang="el-GR" sz="1400" b="0" cap="none" dirty="0" smtClean="0">
              <a:latin typeface="+mn-lt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323528" y="4725144"/>
            <a:ext cx="8676456" cy="576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 b="1" kern="1200" cap="all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en-US" sz="3200" b="0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348" y="5373216"/>
            <a:ext cx="8136904" cy="12315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90671082"/>
      </p:ext>
    </p:extLst>
  </p:cSld>
  <p:clrMapOvr>
    <a:masterClrMapping/>
  </p:clrMapOvr>
  <p:transition xmlns:p14="http://schemas.microsoft.com/office/powerpoint/2010/main" spd="slow">
    <p:cover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Slide Number Placeholder 4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 sz="2700"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 eaLnBrk="0" hangingPunct="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  <a:defRPr sz="2300"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 eaLnBrk="0" hangingPunct="0">
              <a:spcBef>
                <a:spcPts val="350"/>
              </a:spcBef>
              <a:buClr>
                <a:schemeClr val="accent2"/>
              </a:buClr>
              <a:buSzPct val="100000"/>
              <a:buFont typeface="Wingdings 2" pitchFamily="18" charset="2"/>
              <a:buChar char=""/>
              <a:defRPr sz="2100"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 eaLnBrk="0" hangingPunct="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1900"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 eaLnBrk="0" hangingPunct="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fld id="{6713F8E4-6918-4077-B428-655A537359C7}" type="slidenum">
              <a:rPr lang="el-GR" altLang="el-GR" sz="1000" smtClean="0">
                <a:solidFill>
                  <a:schemeClr val="tx2">
                    <a:lumMod val="75000"/>
                  </a:schemeClr>
                </a:solidFill>
                <a:latin typeface="Arial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  <a:defRPr/>
              </a:pPr>
              <a:t>18</a:t>
            </a:fld>
            <a:endParaRPr lang="el-GR" altLang="el-GR" sz="1000" dirty="0" smtClean="0">
              <a:solidFill>
                <a:schemeClr val="tx2">
                  <a:lumMod val="75000"/>
                </a:schemeClr>
              </a:solidFill>
              <a:latin typeface="Arial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377788" y="5419022"/>
            <a:ext cx="8676456" cy="648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 b="1" kern="1200" cap="all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en-US" sz="3200" b="0" dirty="0"/>
          </a:p>
          <a:p>
            <a:endParaRPr lang="en-US" sz="3200" b="0" dirty="0"/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557300" y="421481"/>
            <a:ext cx="8496944" cy="56166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 b="1" kern="1200" cap="all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/>
            <a:endParaRPr lang="el-GR" sz="1300" b="0" cap="none" dirty="0" smtClean="0"/>
          </a:p>
          <a:p>
            <a:pPr algn="just"/>
            <a:endParaRPr lang="el-GR" sz="1300" b="0" cap="none" dirty="0"/>
          </a:p>
          <a:p>
            <a:pPr algn="just"/>
            <a:endParaRPr lang="el-GR" sz="1300" b="0" cap="none" dirty="0" smtClean="0"/>
          </a:p>
          <a:p>
            <a:pPr algn="just"/>
            <a:endParaRPr lang="el-GR" sz="1300" b="0" cap="none" dirty="0" smtClean="0"/>
          </a:p>
          <a:p>
            <a:pPr algn="just"/>
            <a:endParaRPr lang="el-GR" sz="1300" b="0" cap="none" dirty="0"/>
          </a:p>
          <a:p>
            <a:pPr algn="just"/>
            <a:endParaRPr lang="el-GR" sz="1300" b="0" cap="none" dirty="0"/>
          </a:p>
          <a:p>
            <a:pPr algn="just"/>
            <a:endParaRPr lang="el-GR" sz="1300" b="0" cap="none" dirty="0" smtClean="0"/>
          </a:p>
          <a:p>
            <a:pPr algn="just"/>
            <a:endParaRPr lang="el-GR" sz="1300" b="0" cap="none" dirty="0"/>
          </a:p>
          <a:p>
            <a:pPr algn="just"/>
            <a:endParaRPr lang="el-GR" sz="1300" b="0" cap="none" dirty="0" smtClean="0"/>
          </a:p>
          <a:p>
            <a:pPr algn="just"/>
            <a:endParaRPr lang="el-GR" sz="1300" b="0" cap="none" dirty="0"/>
          </a:p>
          <a:p>
            <a:pPr algn="just"/>
            <a:endParaRPr lang="el-GR" sz="1300" b="0" cap="none" dirty="0" smtClean="0"/>
          </a:p>
          <a:p>
            <a:pPr algn="just"/>
            <a:endParaRPr lang="el-GR" sz="1300" b="0" cap="none" dirty="0"/>
          </a:p>
          <a:p>
            <a:pPr algn="just"/>
            <a:endParaRPr lang="el-GR" sz="1300" b="0" cap="none" dirty="0" smtClean="0"/>
          </a:p>
          <a:p>
            <a:pPr algn="just"/>
            <a:endParaRPr lang="el-GR" sz="1300" b="0" cap="none" dirty="0"/>
          </a:p>
          <a:p>
            <a:pPr algn="just"/>
            <a:endParaRPr lang="el-GR" sz="1300" b="0" cap="none" dirty="0" smtClean="0"/>
          </a:p>
          <a:p>
            <a:pPr algn="just"/>
            <a:endParaRPr lang="el-GR" sz="1300" b="0" cap="none" dirty="0" smtClean="0"/>
          </a:p>
          <a:p>
            <a:pPr algn="just"/>
            <a:endParaRPr lang="en-US" sz="1300" b="0" cap="none" dirty="0"/>
          </a:p>
        </p:txBody>
      </p:sp>
      <p:pic>
        <p:nvPicPr>
          <p:cNvPr id="7" name="Picture 2" descr="Σχετική εικόνα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1628800"/>
            <a:ext cx="2664296" cy="1600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348" y="5373216"/>
            <a:ext cx="8136904" cy="12315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1084" y="260648"/>
            <a:ext cx="2195736" cy="936104"/>
          </a:xfrm>
          <a:prstGeom prst="rect">
            <a:avLst/>
          </a:prstGeom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3284984"/>
            <a:ext cx="7286625" cy="185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1143318"/>
      </p:ext>
    </p:extLst>
  </p:cSld>
  <p:clrMapOvr>
    <a:masterClrMapping/>
  </p:clrMapOvr>
  <p:transition xmlns:p14="http://schemas.microsoft.com/office/powerpoint/2010/main" spd="slow">
    <p:cover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Slide Number Placeholder 4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 sz="2700"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 eaLnBrk="0" hangingPunct="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  <a:defRPr sz="2300"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 eaLnBrk="0" hangingPunct="0">
              <a:spcBef>
                <a:spcPts val="350"/>
              </a:spcBef>
              <a:buClr>
                <a:schemeClr val="accent2"/>
              </a:buClr>
              <a:buSzPct val="100000"/>
              <a:buFont typeface="Wingdings 2" pitchFamily="18" charset="2"/>
              <a:buChar char=""/>
              <a:defRPr sz="2100"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 eaLnBrk="0" hangingPunct="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1900"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 eaLnBrk="0" hangingPunct="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fld id="{6713F8E4-6918-4077-B428-655A537359C7}" type="slidenum">
              <a:rPr lang="el-GR" altLang="el-GR" sz="1000" smtClean="0">
                <a:solidFill>
                  <a:schemeClr val="tx2">
                    <a:lumMod val="75000"/>
                  </a:schemeClr>
                </a:solidFill>
                <a:latin typeface="Arial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  <a:defRPr/>
              </a:pPr>
              <a:t>2</a:t>
            </a:fld>
            <a:endParaRPr lang="el-GR" altLang="el-GR" sz="1000" dirty="0" smtClean="0">
              <a:solidFill>
                <a:schemeClr val="tx2">
                  <a:lumMod val="75000"/>
                </a:schemeClr>
              </a:solidFill>
              <a:latin typeface="Arial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827584" y="1412776"/>
            <a:ext cx="7488832" cy="48245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 b="1" kern="1200" cap="all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/>
            <a:r>
              <a:rPr lang="el-GR" sz="1400" b="0" cap="none" dirty="0">
                <a:solidFill>
                  <a:srgbClr val="000000"/>
                </a:solidFill>
                <a:latin typeface="Calibri" charset="0"/>
                <a:cs typeface="Calibri" charset="0"/>
              </a:rPr>
              <a:t>Υποβάλλεται από το Φορέα Αρωγό επιχειρηματικό σχέδιο στο οποίο θα παρουσιάζεται </a:t>
            </a:r>
            <a:r>
              <a:rPr lang="el-GR" sz="1400" b="0" cap="none" dirty="0" smtClean="0">
                <a:solidFill>
                  <a:srgbClr val="000000"/>
                </a:solidFill>
                <a:latin typeface="Calibri" charset="0"/>
                <a:cs typeface="Calibri" charset="0"/>
              </a:rPr>
              <a:t>:</a:t>
            </a:r>
          </a:p>
          <a:p>
            <a:pPr algn="just"/>
            <a:endParaRPr lang="el-GR" sz="1400" b="0" cap="none" dirty="0" smtClean="0">
              <a:solidFill>
                <a:srgbClr val="000000"/>
              </a:solidFill>
              <a:latin typeface="Calibri" charset="0"/>
              <a:cs typeface="Calibri" charset="0"/>
            </a:endParaRPr>
          </a:p>
          <a:p>
            <a:pPr marL="285750" indent="-285750" algn="just">
              <a:buFont typeface="Arial" pitchFamily="34" charset="0"/>
              <a:buChar char="•"/>
            </a:pPr>
            <a:r>
              <a:rPr lang="el-GR" sz="1400" b="0" cap="none" dirty="0" smtClean="0">
                <a:solidFill>
                  <a:srgbClr val="000000"/>
                </a:solidFill>
                <a:latin typeface="Calibri" charset="0"/>
                <a:cs typeface="Calibri" charset="0"/>
              </a:rPr>
              <a:t>ο </a:t>
            </a:r>
            <a:r>
              <a:rPr lang="el-GR" sz="1400" b="0" cap="none" dirty="0">
                <a:solidFill>
                  <a:srgbClr val="000000"/>
                </a:solidFill>
                <a:latin typeface="Calibri" charset="0"/>
                <a:cs typeface="Calibri" charset="0"/>
              </a:rPr>
              <a:t>κλάδος/τομέας στον οποίο θα δραστηριοποιηθεί ο ΣΣΚ, </a:t>
            </a:r>
            <a:endParaRPr lang="el-GR" sz="1400" b="0" cap="none" dirty="0" smtClean="0">
              <a:solidFill>
                <a:srgbClr val="000000"/>
              </a:solidFill>
              <a:latin typeface="Calibri" charset="0"/>
              <a:cs typeface="Calibri" charset="0"/>
            </a:endParaRPr>
          </a:p>
          <a:p>
            <a:pPr marL="285750" indent="-285750" algn="just">
              <a:buFont typeface="Arial" pitchFamily="34" charset="0"/>
              <a:buChar char="•"/>
            </a:pPr>
            <a:r>
              <a:rPr lang="el-GR" sz="1400" b="0" cap="none" dirty="0" smtClean="0">
                <a:solidFill>
                  <a:srgbClr val="000000"/>
                </a:solidFill>
                <a:latin typeface="Calibri" charset="0"/>
                <a:cs typeface="Calibri" charset="0"/>
              </a:rPr>
              <a:t>η </a:t>
            </a:r>
            <a:r>
              <a:rPr lang="el-GR" sz="1400" b="0" cap="none" dirty="0">
                <a:solidFill>
                  <a:srgbClr val="000000"/>
                </a:solidFill>
                <a:latin typeface="Calibri" charset="0"/>
                <a:cs typeface="Calibri" charset="0"/>
              </a:rPr>
              <a:t>δυναμική του κλάδου, </a:t>
            </a:r>
            <a:endParaRPr lang="el-GR" sz="1400" b="0" cap="none" dirty="0" smtClean="0">
              <a:solidFill>
                <a:srgbClr val="000000"/>
              </a:solidFill>
              <a:latin typeface="Calibri" charset="0"/>
              <a:cs typeface="Calibri" charset="0"/>
            </a:endParaRPr>
          </a:p>
          <a:p>
            <a:pPr marL="285750" indent="-285750" algn="just">
              <a:buFont typeface="Arial" pitchFamily="34" charset="0"/>
              <a:buChar char="•"/>
            </a:pPr>
            <a:r>
              <a:rPr lang="el-GR" sz="1400" b="0" cap="none" dirty="0" smtClean="0">
                <a:solidFill>
                  <a:srgbClr val="000000"/>
                </a:solidFill>
                <a:latin typeface="Calibri" charset="0"/>
                <a:cs typeface="Calibri" charset="0"/>
              </a:rPr>
              <a:t>το </a:t>
            </a:r>
            <a:r>
              <a:rPr lang="el-GR" sz="1400" b="0" cap="none" dirty="0">
                <a:solidFill>
                  <a:srgbClr val="000000"/>
                </a:solidFill>
                <a:latin typeface="Calibri" charset="0"/>
                <a:cs typeface="Calibri" charset="0"/>
              </a:rPr>
              <a:t>καινοτομικό περιεχόμενο του προϊόντος/υπηρεσίας του ΣΣΚ ή της καινοτόμου διαδικασίας </a:t>
            </a:r>
            <a:endParaRPr lang="el-GR" sz="1400" b="0" cap="none" dirty="0" smtClean="0">
              <a:solidFill>
                <a:srgbClr val="000000"/>
              </a:solidFill>
              <a:latin typeface="Calibri" charset="0"/>
              <a:cs typeface="Calibri" charset="0"/>
            </a:endParaRPr>
          </a:p>
          <a:p>
            <a:pPr marL="285750" indent="-285750" algn="just">
              <a:buFont typeface="Arial" pitchFamily="34" charset="0"/>
              <a:buChar char="•"/>
            </a:pPr>
            <a:r>
              <a:rPr lang="el-GR" sz="1400" b="0" cap="none" dirty="0" smtClean="0">
                <a:solidFill>
                  <a:srgbClr val="000000"/>
                </a:solidFill>
                <a:latin typeface="Calibri" charset="0"/>
                <a:cs typeface="Calibri" charset="0"/>
              </a:rPr>
              <a:t>και </a:t>
            </a:r>
            <a:r>
              <a:rPr lang="el-GR" sz="1400" b="0" cap="none" dirty="0">
                <a:solidFill>
                  <a:srgbClr val="000000"/>
                </a:solidFill>
                <a:latin typeface="Calibri" charset="0"/>
                <a:cs typeface="Calibri" charset="0"/>
              </a:rPr>
              <a:t>οι αναπτυξιακοί στόχοι του. </a:t>
            </a:r>
            <a:endParaRPr lang="en-US" sz="1400" b="0" cap="none" dirty="0">
              <a:solidFill>
                <a:srgbClr val="000000"/>
              </a:solidFill>
              <a:latin typeface="Calibri" charset="0"/>
              <a:cs typeface="Calibri" charset="0"/>
            </a:endParaRPr>
          </a:p>
          <a:p>
            <a:pPr algn="just"/>
            <a:endParaRPr lang="el-GR" sz="1400" u="sng" cap="none" dirty="0" smtClean="0">
              <a:solidFill>
                <a:srgbClr val="000000"/>
              </a:solidFill>
              <a:latin typeface="Calibri" charset="0"/>
              <a:cs typeface="Calibri" charset="0"/>
            </a:endParaRPr>
          </a:p>
          <a:p>
            <a:pPr algn="just"/>
            <a:r>
              <a:rPr lang="el-GR" sz="1400" b="0" u="sng" cap="none" dirty="0" smtClean="0">
                <a:solidFill>
                  <a:srgbClr val="000000"/>
                </a:solidFill>
                <a:latin typeface="Calibri" charset="0"/>
                <a:cs typeface="Calibri" charset="0"/>
              </a:rPr>
              <a:t>Δικαιούχοι </a:t>
            </a:r>
            <a:r>
              <a:rPr lang="el-GR" sz="1400" b="0" u="sng" cap="none" dirty="0">
                <a:solidFill>
                  <a:srgbClr val="000000"/>
                </a:solidFill>
                <a:latin typeface="Calibri" charset="0"/>
                <a:cs typeface="Calibri" charset="0"/>
              </a:rPr>
              <a:t>της Δράσης</a:t>
            </a:r>
            <a:endParaRPr lang="el-GR" sz="1400" b="0" cap="none" dirty="0">
              <a:solidFill>
                <a:srgbClr val="000000"/>
              </a:solidFill>
              <a:latin typeface="Calibri" charset="0"/>
              <a:cs typeface="Calibri" charset="0"/>
            </a:endParaRPr>
          </a:p>
          <a:p>
            <a:pPr algn="just"/>
            <a:r>
              <a:rPr lang="el-GR" sz="1400" b="0" cap="none" dirty="0">
                <a:solidFill>
                  <a:srgbClr val="000000"/>
                </a:solidFill>
                <a:latin typeface="Calibri" charset="0"/>
                <a:cs typeface="Calibri" charset="0"/>
              </a:rPr>
              <a:t>Ως «Δικαιούχος Φορέας» χαρακτηρίζεται η νομική οντότητα (ΦΑ) που θα διαχειριστεί </a:t>
            </a:r>
            <a:r>
              <a:rPr lang="el-GR" sz="1400" b="0" cap="none" dirty="0" smtClean="0">
                <a:solidFill>
                  <a:srgbClr val="000000"/>
                </a:solidFill>
                <a:latin typeface="Calibri" charset="0"/>
                <a:cs typeface="Calibri" charset="0"/>
              </a:rPr>
              <a:t>το </a:t>
            </a:r>
            <a:r>
              <a:rPr lang="el-GR" sz="1400" b="0" cap="none" dirty="0">
                <a:solidFill>
                  <a:srgbClr val="000000"/>
                </a:solidFill>
                <a:latin typeface="Calibri" charset="0"/>
                <a:cs typeface="Calibri" charset="0"/>
              </a:rPr>
              <a:t>ΣΣΚ, εκπληρώνοντας τον ορισμό και τις προϋποθέσεις του ΣΣΚ.</a:t>
            </a:r>
          </a:p>
          <a:p>
            <a:pPr algn="just"/>
            <a:r>
              <a:rPr lang="el-GR" sz="1400" b="0" cap="none" dirty="0">
                <a:solidFill>
                  <a:srgbClr val="000000"/>
                </a:solidFill>
                <a:latin typeface="Calibri" charset="0"/>
                <a:cs typeface="Calibri" charset="0"/>
              </a:rPr>
              <a:t/>
            </a:r>
            <a:br>
              <a:rPr lang="el-GR" sz="1400" b="0" cap="none" dirty="0">
                <a:solidFill>
                  <a:srgbClr val="000000"/>
                </a:solidFill>
                <a:latin typeface="Calibri" charset="0"/>
                <a:cs typeface="Calibri" charset="0"/>
              </a:rPr>
            </a:br>
            <a:r>
              <a:rPr lang="el-GR" sz="1400" b="0" cap="none" dirty="0">
                <a:solidFill>
                  <a:srgbClr val="000000"/>
                </a:solidFill>
                <a:latin typeface="Calibri" charset="0"/>
                <a:cs typeface="Calibri" charset="0"/>
              </a:rPr>
              <a:t>Ο Φορέας Αρωγός δύναται να είναι δημόσιος ερευνητικός/τεχνολογικός φορέας, επιχείρηση, νομικό πρόσωπο ή νομική οντότητα του ιδιωτικού ή δημόσιου τομέα. </a:t>
            </a:r>
          </a:p>
          <a:p>
            <a:pPr algn="just"/>
            <a:endParaRPr lang="el-GR" sz="1400" b="0" cap="none" dirty="0">
              <a:solidFill>
                <a:srgbClr val="000000"/>
              </a:solidFill>
              <a:latin typeface="Calibri" charset="0"/>
              <a:cs typeface="Calibri" charset="0"/>
            </a:endParaRPr>
          </a:p>
          <a:p>
            <a:pPr algn="just"/>
            <a:r>
              <a:rPr lang="el-GR" sz="1400" b="0" cap="none" dirty="0" smtClean="0">
                <a:solidFill>
                  <a:srgbClr val="000000"/>
                </a:solidFill>
                <a:latin typeface="Calibri" charset="0"/>
                <a:cs typeface="Calibri" charset="0"/>
              </a:rPr>
              <a:t>Τα νομικά πρόσωπά </a:t>
            </a:r>
            <a:r>
              <a:rPr lang="el-GR" sz="1400" b="0" cap="none" dirty="0">
                <a:solidFill>
                  <a:srgbClr val="000000"/>
                </a:solidFill>
                <a:latin typeface="Calibri" charset="0"/>
                <a:cs typeface="Calibri" charset="0"/>
              </a:rPr>
              <a:t>ή </a:t>
            </a:r>
            <a:r>
              <a:rPr lang="el-GR" sz="1400" b="0" cap="none" dirty="0" smtClean="0">
                <a:solidFill>
                  <a:srgbClr val="000000"/>
                </a:solidFill>
                <a:latin typeface="Calibri" charset="0"/>
                <a:cs typeface="Calibri" charset="0"/>
              </a:rPr>
              <a:t>νομικές οντότητες </a:t>
            </a:r>
            <a:r>
              <a:rPr lang="el-GR" sz="1400" b="0" cap="none" dirty="0">
                <a:solidFill>
                  <a:srgbClr val="000000"/>
                </a:solidFill>
                <a:latin typeface="Calibri" charset="0"/>
                <a:cs typeface="Calibri" charset="0"/>
              </a:rPr>
              <a:t>του ιδιωτικού ή δημόσιου </a:t>
            </a:r>
            <a:r>
              <a:rPr lang="el-GR" sz="1400" b="0" cap="none" dirty="0" smtClean="0">
                <a:solidFill>
                  <a:srgbClr val="000000"/>
                </a:solidFill>
                <a:latin typeface="Calibri" charset="0"/>
                <a:cs typeface="Calibri" charset="0"/>
              </a:rPr>
              <a:t>τομέα θα πρέπει :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el-GR" sz="1400" b="0" cap="none" dirty="0" smtClean="0">
                <a:solidFill>
                  <a:srgbClr val="000000"/>
                </a:solidFill>
                <a:latin typeface="Calibri" charset="0"/>
                <a:cs typeface="Calibri" charset="0"/>
              </a:rPr>
              <a:t>να ασκούν </a:t>
            </a:r>
            <a:r>
              <a:rPr lang="el-GR" sz="1400" b="0" cap="none" dirty="0">
                <a:solidFill>
                  <a:srgbClr val="000000"/>
                </a:solidFill>
                <a:latin typeface="Calibri" charset="0"/>
                <a:cs typeface="Calibri" charset="0"/>
              </a:rPr>
              <a:t>οικονομική δραστηριότητα, </a:t>
            </a:r>
            <a:endParaRPr lang="el-GR" sz="1400" b="0" cap="none" dirty="0" smtClean="0">
              <a:solidFill>
                <a:srgbClr val="000000"/>
              </a:solidFill>
              <a:latin typeface="Calibri" charset="0"/>
              <a:cs typeface="Calibri" charset="0"/>
            </a:endParaRPr>
          </a:p>
          <a:p>
            <a:pPr marL="285750" indent="-285750" algn="just">
              <a:buFont typeface="Arial" pitchFamily="34" charset="0"/>
              <a:buChar char="•"/>
            </a:pPr>
            <a:r>
              <a:rPr lang="el-GR" sz="1400" b="0" cap="none" dirty="0" smtClean="0">
                <a:solidFill>
                  <a:srgbClr val="000000"/>
                </a:solidFill>
                <a:latin typeface="Calibri" charset="0"/>
                <a:cs typeface="Calibri" charset="0"/>
              </a:rPr>
              <a:t>να προσφέρουν </a:t>
            </a:r>
            <a:r>
              <a:rPr lang="el-GR" sz="1400" b="0" cap="none" dirty="0">
                <a:solidFill>
                  <a:srgbClr val="000000"/>
                </a:solidFill>
                <a:latin typeface="Calibri" charset="0"/>
                <a:cs typeface="Calibri" charset="0"/>
              </a:rPr>
              <a:t>προϊόντα και υπηρεσίες σε δεδομένη αγορά, </a:t>
            </a:r>
            <a:endParaRPr lang="el-GR" sz="1400" b="0" cap="none" dirty="0" smtClean="0">
              <a:solidFill>
                <a:srgbClr val="000000"/>
              </a:solidFill>
              <a:latin typeface="Calibri" charset="0"/>
              <a:cs typeface="Calibri" charset="0"/>
            </a:endParaRPr>
          </a:p>
          <a:p>
            <a:pPr marL="285750" indent="-285750" algn="just">
              <a:buFont typeface="Arial" pitchFamily="34" charset="0"/>
              <a:buChar char="•"/>
            </a:pPr>
            <a:r>
              <a:rPr lang="el-GR" sz="1400" b="0" cap="none" dirty="0">
                <a:solidFill>
                  <a:srgbClr val="000000"/>
                </a:solidFill>
                <a:latin typeface="Calibri" charset="0"/>
                <a:cs typeface="Calibri" charset="0"/>
              </a:rPr>
              <a:t>ν</a:t>
            </a:r>
            <a:r>
              <a:rPr lang="el-GR" sz="1400" b="0" cap="none" dirty="0" smtClean="0">
                <a:solidFill>
                  <a:srgbClr val="000000"/>
                </a:solidFill>
                <a:latin typeface="Calibri" charset="0"/>
                <a:cs typeface="Calibri" charset="0"/>
              </a:rPr>
              <a:t>α έχουν </a:t>
            </a:r>
            <a:r>
              <a:rPr lang="el-GR" sz="1400" b="0" cap="none" dirty="0">
                <a:solidFill>
                  <a:srgbClr val="000000"/>
                </a:solidFill>
                <a:latin typeface="Calibri" charset="0"/>
                <a:cs typeface="Calibri" charset="0"/>
              </a:rPr>
              <a:t>συσταθεί νομίμως και τηρούν βιβλία σύμφωνα με το Ν. 4308/2014.</a:t>
            </a:r>
          </a:p>
        </p:txBody>
      </p:sp>
      <p:sp>
        <p:nvSpPr>
          <p:cNvPr id="4" name="Rectangle 3"/>
          <p:cNvSpPr/>
          <p:nvPr/>
        </p:nvSpPr>
        <p:spPr>
          <a:xfrm>
            <a:off x="1907704" y="764704"/>
            <a:ext cx="41764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Wingdings" charset="0"/>
              <a:buNone/>
            </a:pPr>
            <a:r>
              <a:rPr lang="el-GR" b="1" cap="all" dirty="0" smtClean="0">
                <a:ln w="10160">
                  <a:solidFill>
                    <a:schemeClr val="accent1"/>
                  </a:solidFill>
                  <a:prstDash val="solid"/>
                </a:ln>
                <a:latin typeface="Calibri" charset="0"/>
                <a:cs typeface="Calibri" charset="0"/>
              </a:rPr>
              <a:t>       1η </a:t>
            </a:r>
            <a:r>
              <a:rPr lang="el-GR" b="1" cap="all" dirty="0" err="1" smtClean="0">
                <a:ln w="10160">
                  <a:solidFill>
                    <a:schemeClr val="accent1"/>
                  </a:solidFill>
                  <a:prstDash val="solid"/>
                </a:ln>
                <a:latin typeface="Calibri" charset="0"/>
                <a:cs typeface="Calibri" charset="0"/>
              </a:rPr>
              <a:t>πΡΟΣΚΛΗΣΗ</a:t>
            </a:r>
            <a:r>
              <a:rPr lang="el-GR" b="1" cap="all" dirty="0" smtClean="0">
                <a:ln w="10160">
                  <a:solidFill>
                    <a:schemeClr val="accent1"/>
                  </a:solidFill>
                  <a:prstDash val="solid"/>
                </a:ln>
                <a:latin typeface="Calibri" charset="0"/>
                <a:cs typeface="Calibri" charset="0"/>
              </a:rPr>
              <a:t>  </a:t>
            </a:r>
            <a:r>
              <a:rPr lang="el-GR" b="1" cap="all" dirty="0" smtClean="0">
                <a:ln w="10160">
                  <a:solidFill>
                    <a:schemeClr val="accent1"/>
                  </a:solidFill>
                  <a:prstDash val="solid"/>
                </a:ln>
                <a:latin typeface="Calibri" charset="0"/>
                <a:cs typeface="Calibri" charset="0"/>
              </a:rPr>
              <a:t>«</a:t>
            </a:r>
            <a:r>
              <a:rPr lang="el-GR" b="1" cap="all" dirty="0" err="1" smtClean="0">
                <a:ln w="10160">
                  <a:solidFill>
                    <a:schemeClr val="accent1"/>
                  </a:solidFill>
                  <a:prstDash val="solid"/>
                </a:ln>
                <a:latin typeface="Calibri" charset="0"/>
                <a:cs typeface="Calibri" charset="0"/>
              </a:rPr>
              <a:t>φΟΡΕΑΣ</a:t>
            </a:r>
            <a:r>
              <a:rPr lang="el-GR" b="1" cap="all" dirty="0" smtClean="0">
                <a:ln w="10160">
                  <a:solidFill>
                    <a:schemeClr val="accent1"/>
                  </a:solidFill>
                  <a:prstDash val="solid"/>
                </a:ln>
                <a:latin typeface="Calibri" charset="0"/>
                <a:cs typeface="Calibri" charset="0"/>
              </a:rPr>
              <a:t> ΑΡΩΓΟΣ»</a:t>
            </a:r>
            <a:endParaRPr lang="el-GR" b="1" cap="all" dirty="0">
              <a:ln w="10160">
                <a:solidFill>
                  <a:schemeClr val="accent1"/>
                </a:solidFill>
                <a:prstDash val="solid"/>
              </a:ln>
              <a:latin typeface="Calibri" charset="0"/>
              <a:cs typeface="Calibri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564" y="5373216"/>
            <a:ext cx="7848872" cy="13110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 spd="slow">
    <p:cover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Slide Number Placeholder 4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 sz="2700"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 eaLnBrk="0" hangingPunct="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  <a:defRPr sz="2300"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 eaLnBrk="0" hangingPunct="0">
              <a:spcBef>
                <a:spcPts val="350"/>
              </a:spcBef>
              <a:buClr>
                <a:schemeClr val="accent2"/>
              </a:buClr>
              <a:buSzPct val="100000"/>
              <a:buFont typeface="Wingdings 2" pitchFamily="18" charset="2"/>
              <a:buChar char=""/>
              <a:defRPr sz="2100"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 eaLnBrk="0" hangingPunct="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1900"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 eaLnBrk="0" hangingPunct="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fld id="{6713F8E4-6918-4077-B428-655A537359C7}" type="slidenum">
              <a:rPr lang="el-GR" altLang="el-GR" sz="1000" smtClean="0">
                <a:solidFill>
                  <a:schemeClr val="tx2">
                    <a:lumMod val="75000"/>
                  </a:schemeClr>
                </a:solidFill>
                <a:latin typeface="Arial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  <a:defRPr/>
              </a:pPr>
              <a:t>3</a:t>
            </a:fld>
            <a:endParaRPr lang="el-GR" altLang="el-GR" sz="1000" dirty="0" smtClean="0">
              <a:solidFill>
                <a:schemeClr val="tx2">
                  <a:lumMod val="75000"/>
                </a:schemeClr>
              </a:solidFill>
              <a:latin typeface="Arial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899592" y="1052736"/>
            <a:ext cx="7920880" cy="38050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 b="1" kern="1200" cap="all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/>
            <a:endParaRPr lang="el-GR" sz="1400" u="sng" dirty="0">
              <a:solidFill>
                <a:srgbClr val="000000"/>
              </a:solidFill>
              <a:latin typeface="Calibri" charset="0"/>
              <a:cs typeface="Calibri" charset="0"/>
            </a:endParaRPr>
          </a:p>
          <a:p>
            <a:pPr algn="just"/>
            <a:r>
              <a:rPr lang="el-GR" sz="1400" b="0" u="sng" cap="none" dirty="0">
                <a:solidFill>
                  <a:srgbClr val="000000"/>
                </a:solidFill>
                <a:latin typeface="Calibri" charset="0"/>
                <a:cs typeface="Calibri" charset="0"/>
              </a:rPr>
              <a:t>Επιλέξιμοι</a:t>
            </a:r>
            <a:r>
              <a:rPr lang="el-GR" sz="1400" b="0" cap="none" dirty="0">
                <a:solidFill>
                  <a:srgbClr val="000000"/>
                </a:solidFill>
                <a:latin typeface="Calibri" charset="0"/>
                <a:cs typeface="Calibri" charset="0"/>
              </a:rPr>
              <a:t> </a:t>
            </a:r>
            <a:r>
              <a:rPr lang="el-GR" sz="1400" b="0" u="sng" cap="none" dirty="0">
                <a:solidFill>
                  <a:srgbClr val="000000"/>
                </a:solidFill>
                <a:latin typeface="Calibri" charset="0"/>
                <a:cs typeface="Calibri" charset="0"/>
              </a:rPr>
              <a:t>Θεματικοί Τομείς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el-GR" sz="1400" b="0" u="sng" cap="none" dirty="0" err="1">
                <a:solidFill>
                  <a:srgbClr val="000000"/>
                </a:solidFill>
                <a:latin typeface="Calibri" charset="0"/>
                <a:cs typeface="Calibri" charset="0"/>
              </a:rPr>
              <a:t>Αγροδιατροφή</a:t>
            </a:r>
            <a:endParaRPr lang="el-GR" sz="1400" b="0" u="sng" cap="none" dirty="0">
              <a:solidFill>
                <a:srgbClr val="000000"/>
              </a:solidFill>
              <a:latin typeface="Calibri" charset="0"/>
              <a:cs typeface="Calibri" charset="0"/>
            </a:endParaRPr>
          </a:p>
          <a:p>
            <a:pPr marL="285750" indent="-285750" algn="just">
              <a:buFont typeface="Wingdings" pitchFamily="2" charset="2"/>
              <a:buChar char="Ø"/>
            </a:pPr>
            <a:r>
              <a:rPr lang="el-GR" sz="1400" b="0" cap="none" dirty="0" err="1">
                <a:solidFill>
                  <a:srgbClr val="000000"/>
                </a:solidFill>
                <a:latin typeface="Calibri" charset="0"/>
                <a:cs typeface="Calibri" charset="0"/>
              </a:rPr>
              <a:t>Βιοεπιστήμες</a:t>
            </a:r>
            <a:r>
              <a:rPr lang="el-GR" sz="1400" b="0" cap="none" dirty="0">
                <a:solidFill>
                  <a:srgbClr val="000000"/>
                </a:solidFill>
                <a:latin typeface="Calibri" charset="0"/>
                <a:cs typeface="Calibri" charset="0"/>
              </a:rPr>
              <a:t> &amp; Υγεία/Φάρμακα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el-GR" sz="1400" b="0" cap="none" dirty="0">
                <a:solidFill>
                  <a:srgbClr val="000000"/>
                </a:solidFill>
                <a:latin typeface="Calibri" charset="0"/>
                <a:cs typeface="Calibri" charset="0"/>
              </a:rPr>
              <a:t>Ενέργεια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el-GR" sz="1400" b="0" cap="none" dirty="0">
                <a:solidFill>
                  <a:srgbClr val="000000"/>
                </a:solidFill>
                <a:latin typeface="Calibri" charset="0"/>
                <a:cs typeface="Calibri" charset="0"/>
              </a:rPr>
              <a:t>Περιβάλλον &amp; Βιώσιμη Ανάπτυξη - Κλιματική Αλλαγή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el-GR" sz="1400" b="0" cap="none" dirty="0">
                <a:solidFill>
                  <a:srgbClr val="000000"/>
                </a:solidFill>
                <a:latin typeface="Calibri" charset="0"/>
                <a:cs typeface="Calibri" charset="0"/>
              </a:rPr>
              <a:t>Τεχνολογίες Πληροφορικής &amp; Επικοινωνιών (ΤΠΕ)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el-GR" sz="1400" b="0" cap="none" dirty="0">
                <a:solidFill>
                  <a:srgbClr val="000000"/>
                </a:solidFill>
                <a:latin typeface="Calibri" charset="0"/>
                <a:cs typeface="Calibri" charset="0"/>
              </a:rPr>
              <a:t>Μεταφορές &amp; Εφοδιαστική Αλυσίδα (</a:t>
            </a:r>
            <a:r>
              <a:rPr lang="el-GR" sz="1400" b="0" cap="none" dirty="0" err="1">
                <a:solidFill>
                  <a:srgbClr val="000000"/>
                </a:solidFill>
                <a:latin typeface="Calibri" charset="0"/>
                <a:cs typeface="Calibri" charset="0"/>
              </a:rPr>
              <a:t>Logistics</a:t>
            </a:r>
            <a:r>
              <a:rPr lang="el-GR" sz="1400" b="0" cap="none" dirty="0">
                <a:solidFill>
                  <a:srgbClr val="000000"/>
                </a:solidFill>
                <a:latin typeface="Calibri" charset="0"/>
                <a:cs typeface="Calibri" charset="0"/>
              </a:rPr>
              <a:t>)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el-GR" sz="1400" b="0" cap="none" dirty="0">
                <a:solidFill>
                  <a:srgbClr val="000000"/>
                </a:solidFill>
                <a:latin typeface="Calibri" charset="0"/>
                <a:cs typeface="Calibri" charset="0"/>
              </a:rPr>
              <a:t>Υλικά–Κατασκευές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el-GR" sz="1400" b="0" cap="none" dirty="0">
                <a:solidFill>
                  <a:srgbClr val="000000"/>
                </a:solidFill>
                <a:latin typeface="Calibri" charset="0"/>
                <a:cs typeface="Calibri" charset="0"/>
              </a:rPr>
              <a:t>Πολιτισμός – Τουρισμός – Πολιτιστικές &amp; Δημιουργικές Βιομηχανίες</a:t>
            </a:r>
            <a:endParaRPr lang="el-GR" sz="1400" b="0" u="sng" cap="none" dirty="0">
              <a:solidFill>
                <a:srgbClr val="000000"/>
              </a:solidFill>
              <a:latin typeface="Calibri" charset="0"/>
              <a:cs typeface="Calibri" charset="0"/>
            </a:endParaRPr>
          </a:p>
          <a:p>
            <a:pPr algn="just"/>
            <a:endParaRPr lang="el-GR" sz="1400" b="0" cap="none" dirty="0" smtClean="0">
              <a:solidFill>
                <a:srgbClr val="000000"/>
              </a:solidFill>
              <a:latin typeface="Calibri" charset="0"/>
              <a:cs typeface="Calibri" charset="0"/>
            </a:endParaRPr>
          </a:p>
          <a:p>
            <a:pPr algn="just"/>
            <a:r>
              <a:rPr lang="el-GR" sz="1400" b="0" u="sng" cap="none" dirty="0" smtClean="0">
                <a:solidFill>
                  <a:srgbClr val="000000"/>
                </a:solidFill>
                <a:latin typeface="Calibri" charset="0"/>
                <a:cs typeface="Calibri" charset="0"/>
              </a:rPr>
              <a:t>Προϋπολογισμός </a:t>
            </a:r>
            <a:r>
              <a:rPr lang="el-GR" sz="1400" b="0" u="sng" cap="none" dirty="0">
                <a:solidFill>
                  <a:srgbClr val="000000"/>
                </a:solidFill>
                <a:latin typeface="Calibri" charset="0"/>
                <a:cs typeface="Calibri" charset="0"/>
              </a:rPr>
              <a:t>της Δράσης</a:t>
            </a:r>
            <a:endParaRPr lang="el-GR" sz="1400" b="0" cap="none" dirty="0">
              <a:solidFill>
                <a:srgbClr val="000000"/>
              </a:solidFill>
              <a:latin typeface="Calibri" charset="0"/>
              <a:cs typeface="Calibri" charset="0"/>
            </a:endParaRPr>
          </a:p>
          <a:p>
            <a:pPr algn="just"/>
            <a:r>
              <a:rPr lang="el-GR" sz="1400" b="0" cap="none" dirty="0">
                <a:solidFill>
                  <a:srgbClr val="000000"/>
                </a:solidFill>
                <a:latin typeface="Calibri" charset="0"/>
                <a:cs typeface="Calibri" charset="0"/>
              </a:rPr>
              <a:t>Η μέγιστη Δημόσια Δαπάνη της παρούσας  1ης Πρόσκλησης : «Φορέας Αρωγός»  </a:t>
            </a:r>
            <a:r>
              <a:rPr lang="el-GR" sz="1400" b="0" cap="none" dirty="0" smtClean="0">
                <a:solidFill>
                  <a:srgbClr val="000000"/>
                </a:solidFill>
                <a:latin typeface="Calibri" charset="0"/>
                <a:cs typeface="Calibri" charset="0"/>
              </a:rPr>
              <a:t>ανέρχεται </a:t>
            </a:r>
            <a:r>
              <a:rPr lang="el-GR" sz="1400" b="0" cap="none" dirty="0">
                <a:solidFill>
                  <a:srgbClr val="000000"/>
                </a:solidFill>
                <a:latin typeface="Calibri" charset="0"/>
                <a:cs typeface="Calibri" charset="0"/>
              </a:rPr>
              <a:t>συνολικά σε 5,3 εκατ. ευρώ και </a:t>
            </a:r>
            <a:r>
              <a:rPr lang="en-US" sz="1400" b="0" cap="none" dirty="0" smtClean="0">
                <a:solidFill>
                  <a:srgbClr val="000000"/>
                </a:solidFill>
                <a:latin typeface="Calibri" charset="0"/>
                <a:cs typeface="Calibri" charset="0"/>
              </a:rPr>
              <a:t> </a:t>
            </a:r>
            <a:r>
              <a:rPr lang="el-GR" sz="1400" b="0" cap="none" dirty="0" smtClean="0">
                <a:solidFill>
                  <a:srgbClr val="000000"/>
                </a:solidFill>
                <a:latin typeface="Calibri" charset="0"/>
                <a:cs typeface="Calibri" charset="0"/>
              </a:rPr>
              <a:t>κατανέμεται </a:t>
            </a:r>
            <a:endParaRPr lang="en-US" sz="1400" b="0" cap="none" dirty="0" smtClean="0">
              <a:solidFill>
                <a:srgbClr val="000000"/>
              </a:solidFill>
              <a:latin typeface="Calibri" charset="0"/>
              <a:cs typeface="Calibri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en-US" sz="1400" b="0" cap="none" dirty="0" smtClean="0">
                <a:solidFill>
                  <a:srgbClr val="000000"/>
                </a:solidFill>
                <a:latin typeface="Calibri" charset="0"/>
                <a:cs typeface="Calibri" charset="0"/>
              </a:rPr>
              <a:t>    </a:t>
            </a:r>
            <a:r>
              <a:rPr lang="el-GR" sz="1400" b="0" cap="none" dirty="0" smtClean="0">
                <a:solidFill>
                  <a:srgbClr val="000000"/>
                </a:solidFill>
                <a:latin typeface="Calibri" charset="0"/>
                <a:cs typeface="Calibri" charset="0"/>
              </a:rPr>
              <a:t>στους </a:t>
            </a:r>
            <a:r>
              <a:rPr lang="el-GR" sz="1400" b="0" cap="none" dirty="0">
                <a:solidFill>
                  <a:srgbClr val="000000"/>
                </a:solidFill>
                <a:latin typeface="Calibri" charset="0"/>
                <a:cs typeface="Calibri" charset="0"/>
              </a:rPr>
              <a:t>Θεματικούς Τομείς ΕΤΑΚ της εθνικής RIS3 </a:t>
            </a:r>
            <a:r>
              <a:rPr lang="en-US" sz="1400" b="0" cap="none" dirty="0">
                <a:solidFill>
                  <a:srgbClr val="000000"/>
                </a:solidFill>
                <a:latin typeface="Calibri" charset="0"/>
                <a:cs typeface="Calibri" charset="0"/>
              </a:rPr>
              <a:t> </a:t>
            </a:r>
            <a:r>
              <a:rPr lang="el-GR" sz="1400" b="0" cap="none" dirty="0" smtClean="0">
                <a:solidFill>
                  <a:srgbClr val="000000"/>
                </a:solidFill>
                <a:latin typeface="Calibri" charset="0"/>
                <a:cs typeface="Calibri" charset="0"/>
              </a:rPr>
              <a:t>(</a:t>
            </a:r>
            <a:r>
              <a:rPr lang="el-GR" sz="1400" b="0" cap="none" dirty="0">
                <a:solidFill>
                  <a:srgbClr val="000000"/>
                </a:solidFill>
                <a:latin typeface="Calibri" charset="0"/>
                <a:cs typeface="Calibri" charset="0"/>
              </a:rPr>
              <a:t>1,6 εκατ. ευρώ τομέας της </a:t>
            </a:r>
            <a:r>
              <a:rPr lang="el-GR" sz="1400" b="0" cap="none" dirty="0" err="1">
                <a:solidFill>
                  <a:srgbClr val="000000"/>
                </a:solidFill>
                <a:latin typeface="Calibri" charset="0"/>
                <a:cs typeface="Calibri" charset="0"/>
              </a:rPr>
              <a:t>Αγροδιατροφής</a:t>
            </a:r>
            <a:r>
              <a:rPr lang="el-GR" sz="1400" b="0" cap="none" dirty="0">
                <a:solidFill>
                  <a:srgbClr val="000000"/>
                </a:solidFill>
                <a:latin typeface="Calibri" charset="0"/>
                <a:cs typeface="Calibri" charset="0"/>
              </a:rPr>
              <a:t> και 3,7 εκατ. ευρώ για τους υπόλοιπους θεματικούς τομείς) </a:t>
            </a:r>
            <a:endParaRPr lang="el-GR" sz="1400" b="0" cap="none" dirty="0" smtClean="0">
              <a:solidFill>
                <a:srgbClr val="000000"/>
              </a:solidFill>
              <a:latin typeface="Calibri" charset="0"/>
              <a:cs typeface="Calibri" charset="0"/>
            </a:endParaRPr>
          </a:p>
          <a:p>
            <a:pPr marL="285750" indent="-285750" algn="just">
              <a:buFont typeface="Wingdings" pitchFamily="2" charset="2"/>
              <a:buChar char="Ø"/>
            </a:pPr>
            <a:r>
              <a:rPr lang="el-GR" sz="1400" b="0" cap="none" dirty="0" smtClean="0">
                <a:solidFill>
                  <a:srgbClr val="000000"/>
                </a:solidFill>
                <a:latin typeface="Calibri" charset="0"/>
                <a:cs typeface="Calibri" charset="0"/>
              </a:rPr>
              <a:t>και </a:t>
            </a:r>
            <a:r>
              <a:rPr lang="el-GR" sz="1400" b="0" cap="none" dirty="0">
                <a:solidFill>
                  <a:srgbClr val="000000"/>
                </a:solidFill>
                <a:latin typeface="Calibri" charset="0"/>
                <a:cs typeface="Calibri" charset="0"/>
              </a:rPr>
              <a:t>στις Κατηγορίες </a:t>
            </a:r>
            <a:r>
              <a:rPr lang="el-GR" sz="1400" b="0" cap="none" dirty="0" smtClean="0">
                <a:solidFill>
                  <a:srgbClr val="000000"/>
                </a:solidFill>
                <a:latin typeface="Calibri" charset="0"/>
                <a:cs typeface="Calibri" charset="0"/>
              </a:rPr>
              <a:t>Περιφέρειας </a:t>
            </a:r>
            <a:r>
              <a:rPr lang="el-GR" sz="1400" b="0" cap="none" dirty="0">
                <a:solidFill>
                  <a:srgbClr val="000000"/>
                </a:solidFill>
                <a:latin typeface="Calibri" charset="0"/>
                <a:cs typeface="Calibri" charset="0"/>
              </a:rPr>
              <a:t>της χώρας </a:t>
            </a:r>
            <a:r>
              <a:rPr lang="el-GR" sz="1400" b="0" cap="none" dirty="0" smtClean="0">
                <a:solidFill>
                  <a:srgbClr val="000000"/>
                </a:solidFill>
                <a:latin typeface="Calibri" charset="0"/>
                <a:cs typeface="Calibri" charset="0"/>
              </a:rPr>
              <a:t>.</a:t>
            </a:r>
            <a:endParaRPr lang="en-US" sz="1400" b="0" cap="none" dirty="0" smtClean="0">
              <a:solidFill>
                <a:srgbClr val="000000"/>
              </a:solidFill>
              <a:latin typeface="Calibri" charset="0"/>
              <a:cs typeface="Calibri" charset="0"/>
            </a:endParaRPr>
          </a:p>
          <a:p>
            <a:pPr marL="285750" indent="-285750" algn="just"/>
            <a:endParaRPr lang="en-US" sz="1400" b="0" cap="none" dirty="0" smtClean="0">
              <a:latin typeface="Calibri" pitchFamily="34" charset="0"/>
            </a:endParaRPr>
          </a:p>
          <a:p>
            <a:pPr marL="285750" indent="-285750" algn="just"/>
            <a:r>
              <a:rPr lang="el-GR" sz="1400" b="0" cap="none" dirty="0" smtClean="0">
                <a:latin typeface="Calibri" pitchFamily="34" charset="0"/>
              </a:rPr>
              <a:t>Ο συνολικός προϋπολογισμός (Δημόσια Δαπάνη και Ιδιωτική Συμμετοχή) επιχορηγουμένων ενεργειών </a:t>
            </a:r>
            <a:endParaRPr lang="en-US" sz="1400" b="0" cap="none" dirty="0" smtClean="0">
              <a:latin typeface="Calibri" pitchFamily="34" charset="0"/>
            </a:endParaRPr>
          </a:p>
          <a:p>
            <a:pPr marL="285750" indent="-285750" algn="just"/>
            <a:r>
              <a:rPr lang="el-GR" sz="1400" b="0" cap="none" dirty="0" smtClean="0">
                <a:latin typeface="Calibri" pitchFamily="34" charset="0"/>
              </a:rPr>
              <a:t>του</a:t>
            </a:r>
            <a:r>
              <a:rPr lang="en-US" sz="1400" b="0" cap="none" dirty="0" smtClean="0">
                <a:latin typeface="Calibri" pitchFamily="34" charset="0"/>
              </a:rPr>
              <a:t>  </a:t>
            </a:r>
            <a:r>
              <a:rPr lang="el-GR" sz="1400" b="0" cap="none" dirty="0" smtClean="0">
                <a:latin typeface="Calibri" pitchFamily="34" charset="0"/>
              </a:rPr>
              <a:t>Φορέα Αρωγού στο θεματικό τομέα της </a:t>
            </a:r>
            <a:r>
              <a:rPr lang="el-GR" sz="1400" b="0" cap="none" dirty="0" err="1" smtClean="0">
                <a:latin typeface="Calibri" pitchFamily="34" charset="0"/>
              </a:rPr>
              <a:t>Αγροδιατροφής</a:t>
            </a:r>
            <a:r>
              <a:rPr lang="el-GR" sz="1400" b="0" cap="none" dirty="0" smtClean="0">
                <a:latin typeface="Calibri" pitchFamily="34" charset="0"/>
              </a:rPr>
              <a:t> δεν μπορεί να υπερβαίνει τις 200.000,00 €, ενώ, για τους υπόλοιπους θεματικούς τομείς της RIS 3, δεν μπορεί να υπερβαίνει τις 600.000,00 €. </a:t>
            </a:r>
          </a:p>
          <a:p>
            <a:pPr marL="285750" indent="-285750" algn="just">
              <a:buFont typeface="Wingdings" pitchFamily="2" charset="2"/>
              <a:buChar char="Ø"/>
            </a:pPr>
            <a:endParaRPr lang="el-GR" sz="1400" b="0" cap="none" dirty="0">
              <a:solidFill>
                <a:srgbClr val="000000"/>
              </a:solidFill>
              <a:latin typeface="Calibri" charset="0"/>
              <a:cs typeface="Calibri" charset="0"/>
            </a:endParaRPr>
          </a:p>
          <a:p>
            <a:pPr marL="285750" indent="-285750">
              <a:buFont typeface="Arial" pitchFamily="34" charset="0"/>
              <a:buChar char="•"/>
            </a:pPr>
            <a:endParaRPr lang="en-US" sz="3200" b="0" cap="none" dirty="0"/>
          </a:p>
        </p:txBody>
      </p:sp>
      <p:sp>
        <p:nvSpPr>
          <p:cNvPr id="4" name="Rectangle 3"/>
          <p:cNvSpPr/>
          <p:nvPr/>
        </p:nvSpPr>
        <p:spPr>
          <a:xfrm>
            <a:off x="1331640" y="297522"/>
            <a:ext cx="7632848" cy="7017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b="1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000000"/>
                </a:solidFill>
                <a:latin typeface="+mn-lt"/>
              </a:rPr>
              <a:t>«ΣΥΝΕΡΓΑΤΙΚΟΙ ΣΧΗΜΑΤΙΣΜΟΙ ΚΑΙΝΟΤΟΜΙΑΣ / ΣΣΚ»</a:t>
            </a:r>
            <a:endParaRPr lang="en-US" b="1" dirty="0">
              <a:ln w="10160">
                <a:solidFill>
                  <a:schemeClr val="accent1"/>
                </a:solidFill>
                <a:prstDash val="solid"/>
              </a:ln>
              <a:solidFill>
                <a:srgbClr val="000000"/>
              </a:solidFill>
              <a:latin typeface="+mn-lt"/>
            </a:endParaRPr>
          </a:p>
          <a:p>
            <a:pPr algn="ctr">
              <a:spcBef>
                <a:spcPct val="20000"/>
              </a:spcBef>
              <a:buClr>
                <a:schemeClr val="bg2"/>
              </a:buClr>
              <a:buSzPct val="75000"/>
              <a:buFont typeface="Wingdings" charset="0"/>
              <a:buNone/>
            </a:pPr>
            <a:r>
              <a:rPr lang="el-GR" b="1" cap="all" dirty="0">
                <a:ln w="10160">
                  <a:solidFill>
                    <a:schemeClr val="accent1"/>
                  </a:solidFill>
                  <a:prstDash val="solid"/>
                </a:ln>
                <a:latin typeface="Calibri" charset="0"/>
                <a:cs typeface="Calibri" charset="0"/>
              </a:rPr>
              <a:t>1η </a:t>
            </a:r>
            <a:r>
              <a:rPr lang="el-GR" b="1" cap="all" dirty="0" err="1">
                <a:ln w="10160">
                  <a:solidFill>
                    <a:schemeClr val="accent1"/>
                  </a:solidFill>
                  <a:prstDash val="solid"/>
                </a:ln>
                <a:latin typeface="Calibri" charset="0"/>
                <a:cs typeface="Calibri" charset="0"/>
              </a:rPr>
              <a:t>πΡΟΣΚΛΗΣΗ</a:t>
            </a:r>
            <a:r>
              <a:rPr lang="el-GR" b="1" cap="all" dirty="0">
                <a:ln w="10160">
                  <a:solidFill>
                    <a:schemeClr val="accent1"/>
                  </a:solidFill>
                  <a:prstDash val="solid"/>
                </a:ln>
                <a:latin typeface="Calibri" charset="0"/>
                <a:cs typeface="Calibri" charset="0"/>
              </a:rPr>
              <a:t>  «</a:t>
            </a:r>
            <a:r>
              <a:rPr lang="el-GR" b="1" cap="all" dirty="0" err="1">
                <a:ln w="10160">
                  <a:solidFill>
                    <a:schemeClr val="accent1"/>
                  </a:solidFill>
                  <a:prstDash val="solid"/>
                </a:ln>
                <a:latin typeface="Calibri" charset="0"/>
                <a:cs typeface="Calibri" charset="0"/>
              </a:rPr>
              <a:t>φΟΡΕΑΣ</a:t>
            </a:r>
            <a:r>
              <a:rPr lang="el-GR" b="1" cap="all" dirty="0">
                <a:ln w="10160">
                  <a:solidFill>
                    <a:schemeClr val="accent1"/>
                  </a:solidFill>
                  <a:prstDash val="solid"/>
                </a:ln>
                <a:latin typeface="Calibri" charset="0"/>
                <a:cs typeface="Calibri" charset="0"/>
              </a:rPr>
              <a:t> ΑΡΩΓΟΣ»</a:t>
            </a:r>
            <a:endParaRPr lang="el-GR" b="1" cap="all" dirty="0">
              <a:ln w="10160">
                <a:solidFill>
                  <a:schemeClr val="accent1"/>
                </a:solidFill>
                <a:prstDash val="solid"/>
              </a:ln>
              <a:latin typeface="Calibri" charset="0"/>
              <a:cs typeface="Calibri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564" y="5805264"/>
            <a:ext cx="7848872" cy="878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32720687"/>
      </p:ext>
    </p:extLst>
  </p:cSld>
  <p:clrMapOvr>
    <a:masterClrMapping/>
  </p:clrMapOvr>
  <p:transition xmlns:p14="http://schemas.microsoft.com/office/powerpoint/2010/main" spd="slow">
    <p:cover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Slide Number Placeholder 4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 sz="2700"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 eaLnBrk="0" hangingPunct="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  <a:defRPr sz="2300"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 eaLnBrk="0" hangingPunct="0">
              <a:spcBef>
                <a:spcPts val="350"/>
              </a:spcBef>
              <a:buClr>
                <a:schemeClr val="accent2"/>
              </a:buClr>
              <a:buSzPct val="100000"/>
              <a:buFont typeface="Wingdings 2" pitchFamily="18" charset="2"/>
              <a:buChar char=""/>
              <a:defRPr sz="2100"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 eaLnBrk="0" hangingPunct="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1900"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 eaLnBrk="0" hangingPunct="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fld id="{6713F8E4-6918-4077-B428-655A537359C7}" type="slidenum">
              <a:rPr lang="el-GR" altLang="el-GR" sz="1000" smtClean="0">
                <a:solidFill>
                  <a:schemeClr val="tx2">
                    <a:lumMod val="75000"/>
                  </a:schemeClr>
                </a:solidFill>
                <a:latin typeface="Arial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  <a:defRPr/>
              </a:pPr>
              <a:t>4</a:t>
            </a:fld>
            <a:endParaRPr lang="el-GR" altLang="el-GR" sz="1000" dirty="0" smtClean="0">
              <a:solidFill>
                <a:schemeClr val="tx2">
                  <a:lumMod val="75000"/>
                </a:schemeClr>
              </a:solidFill>
              <a:latin typeface="Arial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827584" y="683865"/>
            <a:ext cx="8118120" cy="47976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 b="1" kern="1200" cap="all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el-GR" sz="1400" b="0" cap="none" dirty="0">
              <a:latin typeface="+mn-lt"/>
            </a:endParaRPr>
          </a:p>
          <a:p>
            <a:endParaRPr lang="el-GR" sz="1400" b="0" cap="none" dirty="0" smtClean="0">
              <a:latin typeface="+mn-lt"/>
            </a:endParaRPr>
          </a:p>
          <a:p>
            <a:endParaRPr lang="el-GR" sz="1400" b="0" cap="none" dirty="0">
              <a:latin typeface="+mn-lt"/>
            </a:endParaRPr>
          </a:p>
          <a:p>
            <a:endParaRPr lang="el-GR" sz="1400" b="0" cap="none" dirty="0" smtClean="0">
              <a:latin typeface="+mn-lt"/>
            </a:endParaRPr>
          </a:p>
          <a:p>
            <a:endParaRPr lang="el-GR" sz="1400" b="0" cap="none" dirty="0" smtClean="0">
              <a:latin typeface="+mn-lt"/>
            </a:endParaRPr>
          </a:p>
          <a:p>
            <a:endParaRPr lang="el-GR" sz="1400" b="0" cap="none" dirty="0">
              <a:latin typeface="+mn-lt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el-GR" sz="1600" b="0" cap="none" dirty="0" smtClean="0">
                <a:latin typeface="+mn-lt"/>
              </a:rPr>
              <a:t>Ως </a:t>
            </a:r>
            <a:r>
              <a:rPr lang="el-GR" sz="1600" b="0" cap="none" dirty="0">
                <a:latin typeface="+mn-lt"/>
              </a:rPr>
              <a:t>νομοθετικό πλαίσιο για τη χρηματοδότηση των Φορέων Αρωγών των ΣΣΚ, εφαρμόζεται το </a:t>
            </a:r>
            <a:r>
              <a:rPr lang="el-GR" sz="1600" cap="none" dirty="0">
                <a:latin typeface="+mn-lt"/>
              </a:rPr>
              <a:t>άρθρο 27</a:t>
            </a:r>
            <a:r>
              <a:rPr lang="el-GR" sz="1600" b="0" cap="none" dirty="0">
                <a:latin typeface="+mn-lt"/>
              </a:rPr>
              <a:t> «Ενισχύσεις για Συνεργατικούς Σχηματισμούς Καινοτομίας» του Κανονισμού (ΕΕ) 651/2014 (Γενικός Απαλλακτικός Κανονισμός) με τις εντάσεις ενίσχυσης που ορίζονται σε αυτό</a:t>
            </a:r>
            <a:r>
              <a:rPr lang="en-US" sz="1600" b="0" cap="none" dirty="0" smtClean="0">
                <a:latin typeface="+mn-lt"/>
              </a:rPr>
              <a:t>.</a:t>
            </a:r>
            <a:endParaRPr lang="el-GR" sz="1600" b="0" cap="none" dirty="0" smtClean="0">
              <a:latin typeface="+mn-lt"/>
            </a:endParaRPr>
          </a:p>
          <a:p>
            <a:pPr marL="285750" indent="-285750">
              <a:buFont typeface="Wingdings" pitchFamily="2" charset="2"/>
              <a:buChar char="Ø"/>
            </a:pPr>
            <a:endParaRPr lang="el-GR" sz="1600" b="0" cap="none" dirty="0">
              <a:latin typeface="+mn-lt"/>
            </a:endParaRPr>
          </a:p>
          <a:p>
            <a:endParaRPr lang="el-GR" sz="1600" b="0" cap="none" dirty="0" smtClean="0">
              <a:latin typeface="+mn-lt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el-GR" sz="1600" b="0" cap="none" dirty="0" smtClean="0">
                <a:latin typeface="+mn-lt"/>
              </a:rPr>
              <a:t>Εναλλακτικά, η ένταση ενίσχυσης προς το Φορέα Αρωγό του ΣΣΚ, δύναται να ανέλθει στο 100% με τη</a:t>
            </a:r>
            <a:r>
              <a:rPr lang="en-US" sz="1600" b="0" cap="none" dirty="0" smtClean="0">
                <a:latin typeface="+mn-lt"/>
              </a:rPr>
              <a:t> </a:t>
            </a:r>
            <a:r>
              <a:rPr lang="el-GR" sz="1600" b="0" cap="none" dirty="0" smtClean="0">
                <a:latin typeface="+mn-lt"/>
              </a:rPr>
              <a:t>χρήση του Κανονισμού (ΕΕ) αριθ. 1407/2013 </a:t>
            </a:r>
            <a:r>
              <a:rPr lang="el-GR" sz="1600" u="sng" cap="none" dirty="0" err="1" smtClean="0">
                <a:latin typeface="+mn-lt"/>
              </a:rPr>
              <a:t>De</a:t>
            </a:r>
            <a:r>
              <a:rPr lang="el-GR" sz="1600" u="sng" cap="none" dirty="0" smtClean="0">
                <a:latin typeface="+mn-lt"/>
              </a:rPr>
              <a:t> </a:t>
            </a:r>
            <a:r>
              <a:rPr lang="el-GR" sz="1600" u="sng" cap="none" dirty="0" err="1" smtClean="0">
                <a:latin typeface="+mn-lt"/>
              </a:rPr>
              <a:t>minimis</a:t>
            </a:r>
            <a:r>
              <a:rPr lang="el-GR" sz="1600" cap="none" dirty="0" smtClean="0">
                <a:latin typeface="+mn-lt"/>
              </a:rPr>
              <a:t> </a:t>
            </a:r>
            <a:r>
              <a:rPr lang="el-GR" sz="1600" b="0" cap="none" dirty="0" smtClean="0">
                <a:latin typeface="+mn-lt"/>
              </a:rPr>
              <a:t>και μέχρι του ύψους των 200.000€, με τους περιορισμούς σώρευσης ενισχύσεων</a:t>
            </a:r>
            <a:r>
              <a:rPr lang="en-US" sz="1600" b="0" cap="none" dirty="0" smtClean="0">
                <a:latin typeface="+mn-lt"/>
              </a:rPr>
              <a:t> </a:t>
            </a:r>
            <a:r>
              <a:rPr lang="el-GR" sz="1600" b="0" cap="none" dirty="0" smtClean="0">
                <a:latin typeface="+mn-lt"/>
              </a:rPr>
              <a:t>ήσσονος σημασίας (</a:t>
            </a:r>
            <a:r>
              <a:rPr lang="en-US" sz="1600" b="0" cap="none" dirty="0" smtClean="0">
                <a:latin typeface="+mn-lt"/>
              </a:rPr>
              <a:t>De</a:t>
            </a:r>
            <a:r>
              <a:rPr lang="el-GR" sz="1600" b="0" cap="none" dirty="0" smtClean="0">
                <a:latin typeface="+mn-lt"/>
              </a:rPr>
              <a:t> </a:t>
            </a:r>
            <a:r>
              <a:rPr lang="en-US" sz="1600" b="0" cap="none" dirty="0" err="1" smtClean="0">
                <a:latin typeface="+mn-lt"/>
              </a:rPr>
              <a:t>minimis</a:t>
            </a:r>
            <a:r>
              <a:rPr lang="el-GR" sz="1600" b="0" cap="none" dirty="0" smtClean="0">
                <a:latin typeface="+mn-lt"/>
              </a:rPr>
              <a:t>).</a:t>
            </a:r>
            <a:br>
              <a:rPr lang="el-GR" sz="1600" b="0" cap="none" dirty="0" smtClean="0">
                <a:latin typeface="+mn-lt"/>
              </a:rPr>
            </a:br>
            <a:r>
              <a:rPr lang="el-GR" sz="1600" cap="none" dirty="0" smtClean="0">
                <a:latin typeface="+mn-lt"/>
              </a:rPr>
              <a:t/>
            </a:r>
            <a:br>
              <a:rPr lang="el-GR" sz="1600" cap="none" dirty="0" smtClean="0">
                <a:latin typeface="+mn-lt"/>
              </a:rPr>
            </a:br>
            <a:endParaRPr lang="en-US" sz="1600" b="0" dirty="0">
              <a:latin typeface="+mn-lt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467544" y="5157192"/>
            <a:ext cx="8676456" cy="648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 b="1" kern="1200" cap="all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en-US" sz="3200" b="0" dirty="0"/>
          </a:p>
        </p:txBody>
      </p:sp>
      <p:sp>
        <p:nvSpPr>
          <p:cNvPr id="4" name="Rectangle 3"/>
          <p:cNvSpPr/>
          <p:nvPr/>
        </p:nvSpPr>
        <p:spPr>
          <a:xfrm>
            <a:off x="1258543" y="908720"/>
            <a:ext cx="65527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l-GR" b="1" cap="all" dirty="0">
              <a:ln w="10160">
                <a:solidFill>
                  <a:schemeClr val="accent1"/>
                </a:solidFill>
                <a:prstDash val="solid"/>
              </a:ln>
              <a:solidFill>
                <a:srgbClr val="000000"/>
              </a:solidFill>
              <a:latin typeface="+mn-lt"/>
              <a:cs typeface="Tahoma" charset="0"/>
            </a:endParaRPr>
          </a:p>
          <a:p>
            <a:pPr algn="ctr"/>
            <a:r>
              <a:rPr lang="el-GR" b="1" cap="all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000000"/>
                </a:solidFill>
                <a:latin typeface="+mn-lt"/>
                <a:cs typeface="Tahoma" charset="0"/>
              </a:rPr>
              <a:t>ΘΕΣΜΙΚΟ κ ΚΑΝΟΝΙΣΤΙΚΟ ΠΛΑΙΣΙΟ ΕΠΙΛΕΞΙΜΟΤΙΤΑΣ ΔΑΠΑΝΩΝ</a:t>
            </a:r>
            <a:endParaRPr lang="en-US" b="1" cap="all" dirty="0">
              <a:ln w="10160">
                <a:solidFill>
                  <a:schemeClr val="accent1"/>
                </a:solidFill>
                <a:prstDash val="solid"/>
              </a:ln>
              <a:solidFill>
                <a:srgbClr val="000000"/>
              </a:solidFill>
              <a:latin typeface="+mn-lt"/>
              <a:cs typeface="Tahoma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348" y="5373216"/>
            <a:ext cx="8136904" cy="12315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94692273"/>
      </p:ext>
    </p:extLst>
  </p:cSld>
  <p:clrMapOvr>
    <a:masterClrMapping/>
  </p:clrMapOvr>
  <p:transition xmlns:p14="http://schemas.microsoft.com/office/powerpoint/2010/main" spd="slow">
    <p:cover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Slide Number Placeholder 4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 sz="2700"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 eaLnBrk="0" hangingPunct="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  <a:defRPr sz="2300"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 eaLnBrk="0" hangingPunct="0">
              <a:spcBef>
                <a:spcPts val="350"/>
              </a:spcBef>
              <a:buClr>
                <a:schemeClr val="accent2"/>
              </a:buClr>
              <a:buSzPct val="100000"/>
              <a:buFont typeface="Wingdings 2" pitchFamily="18" charset="2"/>
              <a:buChar char=""/>
              <a:defRPr sz="2100"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 eaLnBrk="0" hangingPunct="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1900"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 eaLnBrk="0" hangingPunct="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fld id="{6713F8E4-6918-4077-B428-655A537359C7}" type="slidenum">
              <a:rPr lang="el-GR" altLang="el-GR" sz="1000" smtClean="0">
                <a:solidFill>
                  <a:schemeClr val="tx2">
                    <a:lumMod val="75000"/>
                  </a:schemeClr>
                </a:solidFill>
                <a:latin typeface="Arial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  <a:defRPr/>
              </a:pPr>
              <a:t>5</a:t>
            </a:fld>
            <a:endParaRPr lang="el-GR" altLang="el-GR" sz="1000" dirty="0" smtClean="0">
              <a:solidFill>
                <a:schemeClr val="tx2">
                  <a:lumMod val="75000"/>
                </a:schemeClr>
              </a:solidFill>
              <a:latin typeface="Arial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827584" y="683865"/>
            <a:ext cx="8118120" cy="47976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 b="1" kern="1200" cap="all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el-GR" sz="1400" b="0" cap="none" dirty="0">
              <a:latin typeface="+mn-lt"/>
            </a:endParaRPr>
          </a:p>
          <a:p>
            <a:endParaRPr lang="el-GR" sz="1400" b="0" cap="none" dirty="0">
              <a:latin typeface="+mn-lt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467544" y="5157192"/>
            <a:ext cx="8676456" cy="648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 b="1" kern="1200" cap="all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en-US" sz="3200" b="0" dirty="0"/>
          </a:p>
        </p:txBody>
      </p:sp>
      <p:sp>
        <p:nvSpPr>
          <p:cNvPr id="4" name="Rectangle 3"/>
          <p:cNvSpPr/>
          <p:nvPr/>
        </p:nvSpPr>
        <p:spPr>
          <a:xfrm>
            <a:off x="1258543" y="908720"/>
            <a:ext cx="65527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b="1" cap="all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000000"/>
                </a:solidFill>
                <a:latin typeface="+mn-lt"/>
                <a:cs typeface="Tahoma" charset="0"/>
              </a:rPr>
              <a:t>ΕΝΤΑΣΗ ΤΗΣ ΕΝΙΣΧΥΣΗ</a:t>
            </a:r>
            <a:r>
              <a:rPr lang="el-GR" b="1" cap="all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000000"/>
                </a:solidFill>
                <a:latin typeface="+mn-lt"/>
                <a:cs typeface="Tahoma" charset="0"/>
              </a:rPr>
              <a:t>Σ</a:t>
            </a:r>
            <a:endParaRPr lang="en-US" b="1" cap="all" dirty="0">
              <a:ln w="10160">
                <a:solidFill>
                  <a:schemeClr val="accent1"/>
                </a:solidFill>
                <a:prstDash val="solid"/>
              </a:ln>
              <a:solidFill>
                <a:srgbClr val="000000"/>
              </a:solidFill>
              <a:latin typeface="+mn-lt"/>
              <a:cs typeface="Tahoma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5589240"/>
            <a:ext cx="8136904" cy="10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71600" y="1412776"/>
            <a:ext cx="7805262" cy="4176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8564696"/>
      </p:ext>
    </p:extLst>
  </p:cSld>
  <p:clrMapOvr>
    <a:masterClrMapping/>
  </p:clrMapOvr>
  <p:transition xmlns:p14="http://schemas.microsoft.com/office/powerpoint/2010/main" spd="slow">
    <p:cover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Slide Number Placeholder 4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 sz="2700"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 eaLnBrk="0" hangingPunct="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  <a:defRPr sz="2300"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 eaLnBrk="0" hangingPunct="0">
              <a:spcBef>
                <a:spcPts val="350"/>
              </a:spcBef>
              <a:buClr>
                <a:schemeClr val="accent2"/>
              </a:buClr>
              <a:buSzPct val="100000"/>
              <a:buFont typeface="Wingdings 2" pitchFamily="18" charset="2"/>
              <a:buChar char=""/>
              <a:defRPr sz="2100"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 eaLnBrk="0" hangingPunct="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1900"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 eaLnBrk="0" hangingPunct="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fld id="{6713F8E4-6918-4077-B428-655A537359C7}" type="slidenum">
              <a:rPr lang="el-GR" altLang="el-GR" sz="1000" smtClean="0">
                <a:solidFill>
                  <a:schemeClr val="tx2">
                    <a:lumMod val="75000"/>
                  </a:schemeClr>
                </a:solidFill>
                <a:latin typeface="Arial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  <a:defRPr/>
              </a:pPr>
              <a:t>6</a:t>
            </a:fld>
            <a:endParaRPr lang="el-GR" altLang="el-GR" sz="1000" dirty="0" smtClean="0">
              <a:solidFill>
                <a:schemeClr val="tx2">
                  <a:lumMod val="75000"/>
                </a:schemeClr>
              </a:solidFill>
              <a:latin typeface="Arial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971601" y="1306115"/>
            <a:ext cx="7776864" cy="3897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 b="1" kern="1200" cap="all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indent="0" algn="just">
              <a:spcBef>
                <a:spcPct val="40000"/>
              </a:spcBef>
              <a:buFont typeface="Wingdings" charset="0"/>
              <a:buNone/>
            </a:pPr>
            <a:endParaRPr lang="el-GR" sz="1400" dirty="0" smtClean="0">
              <a:latin typeface="Calibri" charset="0"/>
              <a:cs typeface="Calibri" charset="0"/>
            </a:endParaRPr>
          </a:p>
          <a:p>
            <a:pPr marL="0" indent="0" algn="just">
              <a:spcBef>
                <a:spcPct val="40000"/>
              </a:spcBef>
              <a:buFont typeface="Wingdings" charset="0"/>
              <a:buNone/>
            </a:pPr>
            <a:endParaRPr lang="el-GR" sz="1400" b="0" cap="none" dirty="0" smtClean="0">
              <a:latin typeface="+mn-lt"/>
              <a:cs typeface="Calibri" charset="0"/>
            </a:endParaRPr>
          </a:p>
          <a:p>
            <a:pPr marL="0" indent="0" algn="just">
              <a:spcBef>
                <a:spcPct val="40000"/>
              </a:spcBef>
              <a:buFont typeface="Wingdings" charset="0"/>
              <a:buNone/>
            </a:pPr>
            <a:r>
              <a:rPr lang="el-GR" sz="1600" b="0" cap="none" dirty="0" smtClean="0">
                <a:cs typeface="Calibri" charset="0"/>
              </a:rPr>
              <a:t>Οι </a:t>
            </a:r>
            <a:r>
              <a:rPr lang="el-GR" sz="1600" b="0" cap="none" dirty="0">
                <a:cs typeface="Calibri" charset="0"/>
              </a:rPr>
              <a:t>όροι</a:t>
            </a:r>
            <a:r>
              <a:rPr lang="en-US" sz="1600" b="0" cap="none" dirty="0">
                <a:cs typeface="Calibri" charset="0"/>
              </a:rPr>
              <a:t> </a:t>
            </a:r>
            <a:r>
              <a:rPr lang="el-GR" sz="1600" b="0" cap="none" dirty="0" err="1">
                <a:cs typeface="Calibri" charset="0"/>
              </a:rPr>
              <a:t>επιλεξιμότητας</a:t>
            </a:r>
            <a:r>
              <a:rPr lang="el-GR" sz="1600" b="0" cap="none" dirty="0">
                <a:cs typeface="Calibri" charset="0"/>
              </a:rPr>
              <a:t> των δαπανών για τα Προγράμματα του ΕΣΠΑ 2014-2020 περιλαμβάνονται στην : </a:t>
            </a:r>
          </a:p>
          <a:p>
            <a:pPr marL="0" indent="0" algn="just">
              <a:spcBef>
                <a:spcPct val="40000"/>
              </a:spcBef>
            </a:pPr>
            <a:r>
              <a:rPr lang="el-GR" sz="1600" b="0" cap="none" dirty="0" smtClean="0">
                <a:cs typeface="Calibri" charset="0"/>
              </a:rPr>
              <a:t>- </a:t>
            </a:r>
            <a:r>
              <a:rPr lang="en-US" sz="1600" cap="none" dirty="0" smtClean="0">
                <a:cs typeface="Calibri" charset="0"/>
              </a:rPr>
              <a:t>YA </a:t>
            </a:r>
            <a:r>
              <a:rPr lang="el-GR" sz="1600" cap="none" dirty="0">
                <a:cs typeface="Calibri" charset="0"/>
              </a:rPr>
              <a:t>137675 /EΥΘΥ/1016/19.12.2018</a:t>
            </a:r>
            <a:r>
              <a:rPr lang="en-US" sz="1600" cap="none" dirty="0">
                <a:cs typeface="Calibri" charset="0"/>
              </a:rPr>
              <a:t> </a:t>
            </a:r>
            <a:r>
              <a:rPr lang="el-GR" sz="1600" cap="none" dirty="0">
                <a:cs typeface="Calibri" charset="0"/>
              </a:rPr>
              <a:t>(Β΄5968) (ΥΑΕΚΕΔ).</a:t>
            </a:r>
          </a:p>
          <a:p>
            <a:pPr marL="0" indent="0" algn="just">
              <a:spcBef>
                <a:spcPct val="40000"/>
              </a:spcBef>
              <a:buFont typeface="Wingdings" charset="0"/>
              <a:buNone/>
            </a:pPr>
            <a:endParaRPr lang="el-GR" sz="1600" b="0" cap="none" dirty="0">
              <a:cs typeface="Calibri" charset="0"/>
            </a:endParaRPr>
          </a:p>
          <a:p>
            <a:pPr marL="0" indent="0" algn="just">
              <a:spcBef>
                <a:spcPct val="40000"/>
              </a:spcBef>
              <a:buFont typeface="Wingdings" charset="0"/>
              <a:buNone/>
            </a:pPr>
            <a:r>
              <a:rPr lang="el-GR" sz="1600" b="0" cap="none" dirty="0">
                <a:cs typeface="Calibri" charset="0"/>
              </a:rPr>
              <a:t>Οι άμεσες δαπάνες για τους ΦΑ στο πλαίσιο της Δράσης, υπολογίζονται </a:t>
            </a:r>
            <a:r>
              <a:rPr lang="el-GR" sz="1600" b="0" cap="none" dirty="0" smtClean="0">
                <a:cs typeface="Calibri" charset="0"/>
              </a:rPr>
              <a:t>:</a:t>
            </a:r>
          </a:p>
          <a:p>
            <a:pPr marL="0" indent="0" algn="just">
              <a:spcBef>
                <a:spcPct val="40000"/>
              </a:spcBef>
              <a:buFont typeface="Wingdings" charset="0"/>
              <a:buNone/>
            </a:pPr>
            <a:endParaRPr lang="el-GR" sz="1600" b="0" cap="none" dirty="0" smtClean="0">
              <a:cs typeface="Calibri" charset="0"/>
            </a:endParaRPr>
          </a:p>
          <a:p>
            <a:pPr marL="285750" indent="-285750" algn="just">
              <a:spcBef>
                <a:spcPct val="40000"/>
              </a:spcBef>
              <a:buFont typeface="Wingdings" pitchFamily="2" charset="2"/>
              <a:buChar char="Ø"/>
            </a:pPr>
            <a:r>
              <a:rPr lang="el-GR" sz="1600" b="0" cap="none" dirty="0" smtClean="0">
                <a:cs typeface="Calibri" charset="0"/>
              </a:rPr>
              <a:t>αφ</a:t>
            </a:r>
            <a:r>
              <a:rPr lang="ja-JP" altLang="el-GR" sz="1600" b="0" cap="none" dirty="0">
                <a:cs typeface="Calibri" charset="0"/>
              </a:rPr>
              <a:t>’</a:t>
            </a:r>
            <a:r>
              <a:rPr lang="el-GR" sz="1600" b="0" cap="none" dirty="0">
                <a:cs typeface="Calibri" charset="0"/>
              </a:rPr>
              <a:t> ενός στη βάση του πραγματικού κόστους, </a:t>
            </a:r>
            <a:endParaRPr lang="el-GR" sz="1600" b="0" cap="none" dirty="0" smtClean="0">
              <a:cs typeface="Calibri" charset="0"/>
            </a:endParaRPr>
          </a:p>
          <a:p>
            <a:pPr marL="285750" indent="-285750" algn="just">
              <a:spcBef>
                <a:spcPct val="40000"/>
              </a:spcBef>
              <a:buFont typeface="Wingdings" pitchFamily="2" charset="2"/>
              <a:buChar char="Ø"/>
            </a:pPr>
            <a:r>
              <a:rPr lang="el-GR" sz="1600" b="0" cap="none" dirty="0" smtClean="0">
                <a:cs typeface="Calibri" charset="0"/>
              </a:rPr>
              <a:t>και </a:t>
            </a:r>
            <a:r>
              <a:rPr lang="el-GR" sz="1600" b="0" cap="none" dirty="0">
                <a:cs typeface="Calibri" charset="0"/>
              </a:rPr>
              <a:t>αφ</a:t>
            </a:r>
            <a:r>
              <a:rPr lang="ja-JP" altLang="el-GR" sz="1600" b="0" cap="none" dirty="0">
                <a:cs typeface="Calibri" charset="0"/>
              </a:rPr>
              <a:t>’</a:t>
            </a:r>
            <a:r>
              <a:rPr lang="el-GR" sz="1600" b="0" cap="none" dirty="0">
                <a:cs typeface="Calibri" charset="0"/>
              </a:rPr>
              <a:t> ετέρου στη βάση απλοποιημένου κόστους (άρθρο 12, παρ. 8 έως 12 της ΥΑΕΚΕΔ) για τις δαπάνες προσωπικού (μισθοδοσία με βάση σύμβαση εξαρτημένης σχέσης εργασίας) και τις έμμεσες δαπάνες. </a:t>
            </a:r>
            <a:endParaRPr lang="en-US" sz="1600" b="0" cap="none" dirty="0">
              <a:cs typeface="Calibri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467544" y="5157192"/>
            <a:ext cx="8676456" cy="648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 b="1" kern="1200" cap="all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en-US" sz="3200" b="0" dirty="0"/>
          </a:p>
        </p:txBody>
      </p:sp>
      <p:sp>
        <p:nvSpPr>
          <p:cNvPr id="4" name="Rectangle 3"/>
          <p:cNvSpPr/>
          <p:nvPr/>
        </p:nvSpPr>
        <p:spPr>
          <a:xfrm>
            <a:off x="1331640" y="297522"/>
            <a:ext cx="76328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l-GR" b="1" dirty="0">
              <a:latin typeface="+mn-lt"/>
            </a:endParaRPr>
          </a:p>
        </p:txBody>
      </p:sp>
      <p:sp>
        <p:nvSpPr>
          <p:cNvPr id="7" name="Rectangle 6"/>
          <p:cNvSpPr/>
          <p:nvPr/>
        </p:nvSpPr>
        <p:spPr>
          <a:xfrm rot="10800000" flipV="1">
            <a:off x="1187623" y="1300591"/>
            <a:ext cx="76328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b="1" cap="all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000000"/>
                </a:solidFill>
                <a:latin typeface="+mn-lt"/>
                <a:cs typeface="Tahoma" charset="0"/>
              </a:rPr>
              <a:t>ΘΕΣΜΙΚΟ κ ΚΑΝΟΝΙΣΤΙΚΟ ΠΛΑΙΣΙΟ </a:t>
            </a:r>
            <a:r>
              <a:rPr lang="el-GR" b="1" cap="all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000000"/>
                </a:solidFill>
                <a:latin typeface="+mn-lt"/>
                <a:cs typeface="Tahoma" charset="0"/>
              </a:rPr>
              <a:t>ΕΠΙΛΕΞΙΜΟΤΗΤΑΣ </a:t>
            </a:r>
            <a:r>
              <a:rPr lang="el-GR" b="1" cap="all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000000"/>
                </a:solidFill>
                <a:latin typeface="+mn-lt"/>
                <a:cs typeface="Tahoma" charset="0"/>
              </a:rPr>
              <a:t>ΔΑΠΑΝΩΝ</a:t>
            </a:r>
            <a:endParaRPr lang="en-US" b="1" cap="all" dirty="0">
              <a:ln w="10160">
                <a:solidFill>
                  <a:schemeClr val="accent1"/>
                </a:solidFill>
                <a:prstDash val="solid"/>
              </a:ln>
              <a:solidFill>
                <a:srgbClr val="000000"/>
              </a:solidFill>
              <a:latin typeface="+mn-lt"/>
              <a:cs typeface="Tahoma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348" y="5373216"/>
            <a:ext cx="8136904" cy="12315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52552785"/>
      </p:ext>
    </p:extLst>
  </p:cSld>
  <p:clrMapOvr>
    <a:masterClrMapping/>
  </p:clrMapOvr>
  <p:transition xmlns:p14="http://schemas.microsoft.com/office/powerpoint/2010/main" spd="slow">
    <p:cover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Slide Number Placeholder 4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 sz="2700"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 eaLnBrk="0" hangingPunct="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  <a:defRPr sz="2300"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 eaLnBrk="0" hangingPunct="0">
              <a:spcBef>
                <a:spcPts val="350"/>
              </a:spcBef>
              <a:buClr>
                <a:schemeClr val="accent2"/>
              </a:buClr>
              <a:buSzPct val="100000"/>
              <a:buFont typeface="Wingdings 2" pitchFamily="18" charset="2"/>
              <a:buChar char=""/>
              <a:defRPr sz="2100"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 eaLnBrk="0" hangingPunct="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1900"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 eaLnBrk="0" hangingPunct="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fld id="{6713F8E4-6918-4077-B428-655A537359C7}" type="slidenum">
              <a:rPr lang="el-GR" altLang="el-GR" sz="1000" smtClean="0">
                <a:solidFill>
                  <a:schemeClr val="tx2">
                    <a:lumMod val="75000"/>
                  </a:schemeClr>
                </a:solidFill>
                <a:latin typeface="Arial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  <a:defRPr/>
              </a:pPr>
              <a:t>7</a:t>
            </a:fld>
            <a:endParaRPr lang="el-GR" altLang="el-GR" sz="1000" dirty="0" smtClean="0">
              <a:solidFill>
                <a:schemeClr val="tx2">
                  <a:lumMod val="75000"/>
                </a:schemeClr>
              </a:solidFill>
              <a:latin typeface="Arial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755576" y="579053"/>
            <a:ext cx="8155969" cy="56166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 b="1" kern="1200" cap="all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endParaRPr lang="el-GR" sz="2000" cap="none" dirty="0" smtClean="0">
              <a:ln w="10160">
                <a:solidFill>
                  <a:schemeClr val="accent1"/>
                </a:solidFill>
                <a:prstDash val="solid"/>
              </a:ln>
              <a:latin typeface="+mn-lt"/>
              <a:cs typeface="Tahoma" charset="0"/>
            </a:endParaRPr>
          </a:p>
          <a:p>
            <a:pPr algn="ctr"/>
            <a:endParaRPr lang="el-GR" sz="1800" dirty="0" smtClean="0">
              <a:ln w="10160">
                <a:solidFill>
                  <a:schemeClr val="accent1"/>
                </a:solidFill>
                <a:prstDash val="solid"/>
              </a:ln>
              <a:latin typeface="Calibri" pitchFamily="34" charset="0"/>
              <a:cs typeface="Tahoma" charset="0"/>
            </a:endParaRPr>
          </a:p>
          <a:p>
            <a:pPr algn="ctr">
              <a:spcBef>
                <a:spcPct val="20000"/>
              </a:spcBef>
              <a:buClr>
                <a:schemeClr val="bg2"/>
              </a:buClr>
              <a:buSzPct val="75000"/>
            </a:pPr>
            <a:r>
              <a:rPr lang="el-GR" sz="1800" cap="none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+mn-lt"/>
                <a:cs typeface="Calibri" charset="0"/>
              </a:rPr>
              <a:t>ΓΕΝΙΚΟΙ ΚΑΝΟΝΕΣ ΕΠΙΛΕΞΙΜΟΤΗΤΑΣ </a:t>
            </a:r>
            <a:endParaRPr lang="el-GR" sz="1800" cap="none" dirty="0" smtClean="0">
              <a:ln w="10160">
                <a:solidFill>
                  <a:schemeClr val="accent1"/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+mn-lt"/>
              <a:cs typeface="Calibri" charset="0"/>
            </a:endParaRPr>
          </a:p>
          <a:p>
            <a:pPr>
              <a:spcBef>
                <a:spcPct val="20000"/>
              </a:spcBef>
              <a:buClr>
                <a:schemeClr val="bg2"/>
              </a:buClr>
              <a:buSzPct val="75000"/>
            </a:pPr>
            <a:r>
              <a:rPr lang="el-GR" sz="1400" b="0" cap="none" dirty="0" smtClean="0">
                <a:latin typeface="+mn-lt"/>
                <a:cs typeface="Calibri" charset="0"/>
              </a:rPr>
              <a:t>Επιλέξιμες </a:t>
            </a:r>
            <a:r>
              <a:rPr lang="el-GR" sz="1400" b="0" cap="none" dirty="0">
                <a:latin typeface="+mn-lt"/>
                <a:cs typeface="Calibri" charset="0"/>
              </a:rPr>
              <a:t>θεωρούνται οι δαπάνες όταν</a:t>
            </a:r>
            <a:r>
              <a:rPr lang="el-GR" sz="1400" b="0" cap="none" dirty="0" smtClean="0">
                <a:latin typeface="+mn-lt"/>
                <a:cs typeface="Calibri" charset="0"/>
              </a:rPr>
              <a:t>:</a:t>
            </a:r>
          </a:p>
          <a:p>
            <a:pPr>
              <a:spcBef>
                <a:spcPct val="20000"/>
              </a:spcBef>
              <a:buClr>
                <a:schemeClr val="bg2"/>
              </a:buClr>
              <a:buSzPct val="75000"/>
            </a:pPr>
            <a:endParaRPr lang="el-GR" sz="1400" b="0" cap="none" dirty="0">
              <a:latin typeface="+mn-lt"/>
              <a:cs typeface="Calibri" charset="0"/>
            </a:endParaRPr>
          </a:p>
          <a:p>
            <a:pPr marL="285750" indent="-285750" algn="just">
              <a:lnSpc>
                <a:spcPct val="150000"/>
              </a:lnSpc>
              <a:buClr>
                <a:schemeClr val="tx1"/>
              </a:buClr>
              <a:buSzPct val="75000"/>
              <a:buFont typeface="Wingdings" pitchFamily="2" charset="2"/>
              <a:buChar char="Ø"/>
            </a:pPr>
            <a:r>
              <a:rPr lang="el-GR" sz="1400" b="0" cap="none" dirty="0">
                <a:latin typeface="+mn-lt"/>
              </a:rPr>
              <a:t>έχουν πραγματοποιηθεί από τους δικαιούχους,</a:t>
            </a:r>
          </a:p>
          <a:p>
            <a:pPr marL="285750" indent="-285750" algn="just">
              <a:lnSpc>
                <a:spcPct val="150000"/>
              </a:lnSpc>
              <a:buClr>
                <a:schemeClr val="tx1"/>
              </a:buClr>
              <a:buSzPct val="75000"/>
              <a:buFont typeface="Wingdings" pitchFamily="2" charset="2"/>
              <a:buChar char="Ø"/>
            </a:pPr>
            <a:r>
              <a:rPr lang="el-GR" sz="1400" b="0" cap="none" dirty="0">
                <a:latin typeface="+mn-lt"/>
              </a:rPr>
              <a:t>δικαιολογούνται από τους όρους και τους στόχους των πράξεων,</a:t>
            </a:r>
          </a:p>
          <a:p>
            <a:pPr marL="285750" indent="-285750" algn="just">
              <a:lnSpc>
                <a:spcPct val="150000"/>
              </a:lnSpc>
              <a:buClr>
                <a:schemeClr val="tx1"/>
              </a:buClr>
              <a:buSzPct val="75000"/>
              <a:buFont typeface="Wingdings" pitchFamily="2" charset="2"/>
              <a:buChar char="Ø"/>
            </a:pPr>
            <a:r>
              <a:rPr lang="el-GR" sz="1400" b="0" cap="none" dirty="0">
                <a:latin typeface="+mn-lt"/>
              </a:rPr>
              <a:t>προβλέπονται στην απόφαση χρηματοδότησης </a:t>
            </a:r>
            <a:r>
              <a:rPr lang="el-GR" sz="1400" b="0" cap="none" dirty="0">
                <a:latin typeface="+mn-lt"/>
                <a:cs typeface="Calibri" charset="0"/>
              </a:rPr>
              <a:t>&amp; το </a:t>
            </a:r>
            <a:r>
              <a:rPr lang="el-GR" sz="1400" b="0" cap="none" dirty="0" smtClean="0">
                <a:latin typeface="+mn-lt"/>
                <a:cs typeface="Calibri" charset="0"/>
              </a:rPr>
              <a:t>ΤΠΕ,</a:t>
            </a:r>
            <a:endParaRPr lang="el-GR" sz="1400" b="0" cap="none" dirty="0">
              <a:latin typeface="+mn-lt"/>
              <a:cs typeface="Calibri" charset="0"/>
            </a:endParaRPr>
          </a:p>
          <a:p>
            <a:pPr marL="285750" indent="-285750" algn="just">
              <a:lnSpc>
                <a:spcPct val="150000"/>
              </a:lnSpc>
              <a:buClr>
                <a:schemeClr val="tx1"/>
              </a:buClr>
              <a:buSzPct val="75000"/>
              <a:buFont typeface="Wingdings" pitchFamily="2" charset="2"/>
              <a:buChar char="Ø"/>
            </a:pPr>
            <a:r>
              <a:rPr lang="el-GR" sz="1400" b="0" cap="none" dirty="0">
                <a:latin typeface="+mn-lt"/>
              </a:rPr>
              <a:t>τεκμηριώνονται από εξοφλημένα τιμολόγια ή λογιστικά στοιχεία ισοδύναμης αποδεικτικής αξίας ,</a:t>
            </a:r>
          </a:p>
          <a:p>
            <a:pPr marL="285750" indent="-285750" algn="just">
              <a:lnSpc>
                <a:spcPct val="150000"/>
              </a:lnSpc>
              <a:buClr>
                <a:schemeClr val="tx1"/>
              </a:buClr>
              <a:buSzPct val="75000"/>
              <a:buFont typeface="Wingdings" pitchFamily="2" charset="2"/>
              <a:buChar char="Ø"/>
            </a:pPr>
            <a:r>
              <a:rPr lang="el-GR" sz="1400" b="0" cap="none" dirty="0">
                <a:latin typeface="+mn-lt"/>
                <a:cs typeface="Calibri" charset="0"/>
              </a:rPr>
              <a:t>αντιστοιχούν στο φυσικό αντικείμενο του ΣΣΚ </a:t>
            </a:r>
            <a:r>
              <a:rPr lang="el-GR" sz="1400" b="0" cap="none" dirty="0" smtClean="0">
                <a:latin typeface="+mn-lt"/>
                <a:cs typeface="Calibri" charset="0"/>
              </a:rPr>
              <a:t>,</a:t>
            </a:r>
            <a:endParaRPr lang="el-GR" sz="1400" b="0" cap="none" dirty="0">
              <a:latin typeface="+mn-lt"/>
              <a:cs typeface="Calibri" charset="0"/>
            </a:endParaRPr>
          </a:p>
          <a:p>
            <a:pPr marL="285750" indent="-285750" algn="just">
              <a:lnSpc>
                <a:spcPct val="150000"/>
              </a:lnSpc>
              <a:buClr>
                <a:schemeClr val="tx1"/>
              </a:buClr>
              <a:buSzPct val="75000"/>
              <a:buFont typeface="Wingdings" pitchFamily="2" charset="2"/>
              <a:buChar char="Ø"/>
            </a:pPr>
            <a:r>
              <a:rPr lang="el-GR" sz="1400" b="0" cap="none" dirty="0">
                <a:latin typeface="+mn-lt"/>
                <a:cs typeface="Calibri" charset="0"/>
              </a:rPr>
              <a:t>συμφωνούν με το θεσμικό πλαίσιο του </a:t>
            </a:r>
            <a:r>
              <a:rPr lang="el-GR" sz="1400" b="0" cap="none" dirty="0" smtClean="0">
                <a:latin typeface="+mn-lt"/>
                <a:cs typeface="Calibri" charset="0"/>
              </a:rPr>
              <a:t>Δικαιούχου,</a:t>
            </a:r>
            <a:endParaRPr lang="el-GR" sz="1400" b="0" cap="none" dirty="0">
              <a:latin typeface="+mn-lt"/>
              <a:cs typeface="Calibri" charset="0"/>
            </a:endParaRPr>
          </a:p>
          <a:p>
            <a:pPr marL="285750" indent="-285750" algn="just">
              <a:lnSpc>
                <a:spcPct val="150000"/>
              </a:lnSpc>
              <a:buClr>
                <a:schemeClr val="tx1"/>
              </a:buClr>
              <a:buSzPct val="75000"/>
              <a:buFont typeface="Wingdings" pitchFamily="2" charset="2"/>
              <a:buChar char="Ø"/>
            </a:pPr>
            <a:r>
              <a:rPr lang="el-GR" sz="1400" b="0" cap="none" dirty="0">
                <a:latin typeface="+mn-lt"/>
                <a:cs typeface="Calibri" charset="0"/>
              </a:rPr>
              <a:t>συμφωνούν με το ισχύον λογιστικό – φορολογικό </a:t>
            </a:r>
            <a:r>
              <a:rPr lang="el-GR" sz="1400" b="0" cap="none" dirty="0" smtClean="0">
                <a:latin typeface="+mn-lt"/>
                <a:cs typeface="Calibri" charset="0"/>
              </a:rPr>
              <a:t>σύστημα, </a:t>
            </a:r>
            <a:endParaRPr lang="el-GR" sz="1400" b="0" cap="none" dirty="0">
              <a:latin typeface="+mn-lt"/>
              <a:cs typeface="Calibri" charset="0"/>
            </a:endParaRPr>
          </a:p>
          <a:p>
            <a:pPr marL="285750" indent="-285750" algn="just">
              <a:lnSpc>
                <a:spcPct val="150000"/>
              </a:lnSpc>
              <a:buClr>
                <a:schemeClr val="tx1"/>
              </a:buClr>
              <a:buSzPct val="75000"/>
              <a:buFont typeface="Wingdings" pitchFamily="2" charset="2"/>
              <a:buChar char="Ø"/>
            </a:pPr>
            <a:r>
              <a:rPr lang="el-GR" sz="1400" b="0" cap="none" dirty="0">
                <a:latin typeface="+mn-lt"/>
                <a:cs typeface="Calibri" charset="0"/>
              </a:rPr>
              <a:t>δεν χρηματοδοτούνται στο πλαίσιο άλλου </a:t>
            </a:r>
            <a:r>
              <a:rPr lang="el-GR" sz="1400" b="0" cap="none" dirty="0" smtClean="0">
                <a:latin typeface="+mn-lt"/>
                <a:cs typeface="Calibri" charset="0"/>
              </a:rPr>
              <a:t>έργου. </a:t>
            </a:r>
            <a:endParaRPr lang="el-GR" sz="1400" b="0" cap="none" dirty="0">
              <a:latin typeface="+mn-lt"/>
              <a:cs typeface="Calibri" charset="0"/>
            </a:endParaRPr>
          </a:p>
          <a:p>
            <a:pPr marL="285750" indent="-285750" algn="just">
              <a:spcBef>
                <a:spcPct val="20000"/>
              </a:spcBef>
              <a:buClr>
                <a:schemeClr val="bg2"/>
              </a:buClr>
              <a:buSzPct val="75000"/>
              <a:buFont typeface="Arial"/>
              <a:buChar char="•"/>
            </a:pPr>
            <a:endParaRPr lang="el-GR" sz="1600" dirty="0">
              <a:latin typeface="+mn-lt"/>
              <a:cs typeface="Calibri" charset="0"/>
            </a:endParaRPr>
          </a:p>
          <a:p>
            <a:pPr marL="285750" indent="-285750" algn="just">
              <a:spcBef>
                <a:spcPct val="20000"/>
              </a:spcBef>
              <a:buClr>
                <a:schemeClr val="bg2"/>
              </a:buClr>
              <a:buSzPct val="75000"/>
              <a:buFont typeface="Arial"/>
              <a:buChar char="•"/>
            </a:pPr>
            <a:r>
              <a:rPr lang="el-GR" sz="1400" dirty="0">
                <a:latin typeface="+mn-lt"/>
              </a:rPr>
              <a:t>	</a:t>
            </a:r>
          </a:p>
          <a:p>
            <a:pPr marL="285750" indent="-285750">
              <a:buFont typeface="Arial"/>
              <a:buChar char="•"/>
            </a:pPr>
            <a:endParaRPr lang="en-US" sz="1400" b="0" cap="none" dirty="0">
              <a:latin typeface="+mn-lt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365414" y="5406091"/>
            <a:ext cx="8676456" cy="648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 b="1" kern="1200" cap="all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en-US" sz="3200" b="0" dirty="0"/>
          </a:p>
          <a:p>
            <a:endParaRPr lang="en-US" sz="3200" b="0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348" y="5373216"/>
            <a:ext cx="8136904" cy="12315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54799591"/>
      </p:ext>
    </p:extLst>
  </p:cSld>
  <p:clrMapOvr>
    <a:masterClrMapping/>
  </p:clrMapOvr>
  <p:transition xmlns:p14="http://schemas.microsoft.com/office/powerpoint/2010/main" spd="slow">
    <p:cover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Slide Number Placeholder 4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 sz="2700"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 eaLnBrk="0" hangingPunct="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  <a:defRPr sz="2300"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 eaLnBrk="0" hangingPunct="0">
              <a:spcBef>
                <a:spcPts val="350"/>
              </a:spcBef>
              <a:buClr>
                <a:schemeClr val="accent2"/>
              </a:buClr>
              <a:buSzPct val="100000"/>
              <a:buFont typeface="Wingdings 2" pitchFamily="18" charset="2"/>
              <a:buChar char=""/>
              <a:defRPr sz="2100"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 eaLnBrk="0" hangingPunct="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1900"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 eaLnBrk="0" hangingPunct="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fld id="{6713F8E4-6918-4077-B428-655A537359C7}" type="slidenum">
              <a:rPr lang="el-GR" altLang="el-GR" sz="1000" smtClean="0">
                <a:solidFill>
                  <a:schemeClr val="tx2">
                    <a:lumMod val="75000"/>
                  </a:schemeClr>
                </a:solidFill>
                <a:latin typeface="Arial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  <a:defRPr/>
              </a:pPr>
              <a:t>8</a:t>
            </a:fld>
            <a:endParaRPr lang="el-GR" altLang="el-GR" sz="1000" dirty="0" smtClean="0">
              <a:solidFill>
                <a:schemeClr val="tx2">
                  <a:lumMod val="75000"/>
                </a:schemeClr>
              </a:solidFill>
              <a:latin typeface="Arial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467544" y="692696"/>
            <a:ext cx="8424936" cy="43204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 b="1" kern="1200" cap="all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l-GR" sz="1800" dirty="0">
                <a:ln w="10160">
                  <a:solidFill>
                    <a:schemeClr val="accent1"/>
                  </a:solidFill>
                  <a:prstDash val="solid"/>
                </a:ln>
                <a:latin typeface="Calibri" pitchFamily="34" charset="0"/>
                <a:cs typeface="Tahoma" charset="0"/>
              </a:rPr>
              <a:t> </a:t>
            </a:r>
            <a:r>
              <a:rPr lang="el-GR" sz="1800" dirty="0" smtClean="0">
                <a:ln w="10160">
                  <a:solidFill>
                    <a:schemeClr val="accent1"/>
                  </a:solidFill>
                  <a:prstDash val="solid"/>
                </a:ln>
                <a:latin typeface="Calibri" pitchFamily="34" charset="0"/>
                <a:cs typeface="Tahoma" charset="0"/>
              </a:rPr>
              <a:t> </a:t>
            </a:r>
          </a:p>
          <a:p>
            <a:pPr algn="ctr"/>
            <a:endParaRPr lang="el-GR" sz="1800" dirty="0">
              <a:ln w="10160">
                <a:solidFill>
                  <a:schemeClr val="accent1"/>
                </a:solidFill>
                <a:prstDash val="solid"/>
              </a:ln>
              <a:latin typeface="Calibri" pitchFamily="34" charset="0"/>
              <a:cs typeface="Tahoma" charset="0"/>
            </a:endParaRPr>
          </a:p>
          <a:p>
            <a:pPr algn="ctr"/>
            <a:endParaRPr lang="el-GR" sz="1800" dirty="0" smtClean="0">
              <a:ln w="10160">
                <a:solidFill>
                  <a:schemeClr val="accent1"/>
                </a:solidFill>
                <a:prstDash val="solid"/>
              </a:ln>
              <a:latin typeface="Calibri" pitchFamily="34" charset="0"/>
              <a:cs typeface="Tahoma" charset="0"/>
            </a:endParaRPr>
          </a:p>
          <a:p>
            <a:pPr algn="ctr"/>
            <a:r>
              <a:rPr lang="el-GR" sz="1800" dirty="0" err="1" smtClean="0">
                <a:ln w="10160">
                  <a:solidFill>
                    <a:schemeClr val="accent1"/>
                  </a:solidFill>
                  <a:prstDash val="solid"/>
                </a:ln>
                <a:latin typeface="Calibri" pitchFamily="34" charset="0"/>
                <a:cs typeface="Tahoma" charset="0"/>
              </a:rPr>
              <a:t>εΠΙΛΕΞΙΜΕΣ</a:t>
            </a:r>
            <a:r>
              <a:rPr lang="el-GR" sz="1800" dirty="0" smtClean="0">
                <a:ln w="10160">
                  <a:solidFill>
                    <a:schemeClr val="accent1"/>
                  </a:solidFill>
                  <a:prstDash val="solid"/>
                </a:ln>
                <a:latin typeface="Calibri" pitchFamily="34" charset="0"/>
                <a:cs typeface="Tahoma" charset="0"/>
              </a:rPr>
              <a:t> ΛΕΙΤΟΥΡΓΙΚΕΣ </a:t>
            </a:r>
            <a:r>
              <a:rPr lang="el-GR" sz="1800" dirty="0" smtClean="0">
                <a:ln w="10160">
                  <a:solidFill>
                    <a:schemeClr val="accent1"/>
                  </a:solidFill>
                  <a:prstDash val="solid"/>
                </a:ln>
                <a:latin typeface="Calibri" pitchFamily="34" charset="0"/>
                <a:cs typeface="Tahoma" charset="0"/>
              </a:rPr>
              <a:t>ΔΑΠΑΝΕΣ</a:t>
            </a:r>
            <a:r>
              <a:rPr lang="el-GR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endParaRPr lang="el-GR" sz="1800" dirty="0">
              <a:ln w="10160">
                <a:solidFill>
                  <a:schemeClr val="accent1"/>
                </a:solidFill>
                <a:prstDash val="solid"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Tahoma" charset="0"/>
            </a:endParaRPr>
          </a:p>
          <a:p>
            <a:pPr algn="just"/>
            <a:r>
              <a:rPr lang="el-GR" sz="1600" dirty="0">
                <a:latin typeface="+mn-lt"/>
              </a:rPr>
              <a:t> </a:t>
            </a:r>
          </a:p>
          <a:p>
            <a:pPr algn="just"/>
            <a:r>
              <a:rPr lang="el-GR" sz="1400" cap="none" dirty="0">
                <a:latin typeface="+mn-lt"/>
              </a:rPr>
              <a:t>Λειτουργικές δαπάνες </a:t>
            </a:r>
            <a:r>
              <a:rPr lang="el-GR" sz="1400" b="0" cap="none" dirty="0" smtClean="0">
                <a:latin typeface="+mn-lt"/>
              </a:rPr>
              <a:t>:</a:t>
            </a:r>
            <a:endParaRPr lang="el-GR" sz="1400" b="0" cap="none" dirty="0">
              <a:latin typeface="+mn-lt"/>
            </a:endParaRPr>
          </a:p>
          <a:p>
            <a:pPr algn="just"/>
            <a:endParaRPr lang="en-US" sz="1400" b="0" cap="none" dirty="0">
              <a:latin typeface="+mn-lt"/>
            </a:endParaRPr>
          </a:p>
          <a:p>
            <a:pPr marL="285750" indent="-285750" algn="just">
              <a:buFont typeface="Wingdings" pitchFamily="2" charset="2"/>
              <a:buChar char="Ø"/>
            </a:pPr>
            <a:r>
              <a:rPr lang="el-GR" sz="1400" b="0" cap="none" dirty="0">
                <a:latin typeface="+mn-lt"/>
              </a:rPr>
              <a:t>Συντονισμό του </a:t>
            </a:r>
            <a:r>
              <a:rPr lang="el-GR" sz="1400" b="0" cap="none" dirty="0" smtClean="0">
                <a:latin typeface="+mn-lt"/>
              </a:rPr>
              <a:t>ΣΣΚ: διευκόλυνση </a:t>
            </a:r>
            <a:r>
              <a:rPr lang="el-GR" sz="1400" b="0" cap="none" dirty="0">
                <a:latin typeface="+mn-lt"/>
              </a:rPr>
              <a:t>της συνεργασίας, ανταλλαγή πληροφοριών και παροχή ή διάθεση των εξειδικευμένων και εξατομικευμένων υπηρεσιών υποστήριξης των επιχειρήσεων.</a:t>
            </a:r>
          </a:p>
          <a:p>
            <a:pPr marL="285750" indent="-285750" algn="just">
              <a:buFont typeface="Wingdings" pitchFamily="2" charset="2"/>
              <a:buChar char="Ø"/>
            </a:pPr>
            <a:endParaRPr lang="el-GR" sz="1400" b="0" cap="none" dirty="0" smtClean="0">
              <a:latin typeface="+mn-lt"/>
            </a:endParaRPr>
          </a:p>
          <a:p>
            <a:pPr algn="just"/>
            <a:endParaRPr lang="el-GR" sz="1400" b="0" cap="none" dirty="0">
              <a:latin typeface="+mn-lt"/>
            </a:endParaRPr>
          </a:p>
          <a:p>
            <a:pPr marL="285750" indent="-285750" algn="just">
              <a:buFont typeface="Wingdings" pitchFamily="2" charset="2"/>
              <a:buChar char="Ø"/>
            </a:pPr>
            <a:r>
              <a:rPr lang="el-GR" sz="1400" b="0" cap="none" dirty="0">
                <a:latin typeface="+mn-lt"/>
              </a:rPr>
              <a:t>Προβολή του </a:t>
            </a:r>
            <a:r>
              <a:rPr lang="el-GR" sz="1400" b="0" cap="none" dirty="0" smtClean="0">
                <a:latin typeface="+mn-lt"/>
              </a:rPr>
              <a:t>ΣΣΚ:  αύξηση </a:t>
            </a:r>
            <a:r>
              <a:rPr lang="el-GR" sz="1400" b="0" cap="none" dirty="0">
                <a:latin typeface="+mn-lt"/>
              </a:rPr>
              <a:t>της συμμετοχής νέων επιχειρήσεων/οργανισμών και ενίσχυση της προβολής του σχηματισμού.</a:t>
            </a:r>
          </a:p>
          <a:p>
            <a:pPr marL="285750" indent="-285750" algn="just">
              <a:buFont typeface="Wingdings" pitchFamily="2" charset="2"/>
              <a:buChar char="Ø"/>
            </a:pPr>
            <a:endParaRPr lang="el-GR" sz="1400" b="0" cap="none" dirty="0" smtClean="0">
              <a:latin typeface="+mn-lt"/>
            </a:endParaRPr>
          </a:p>
          <a:p>
            <a:pPr algn="just"/>
            <a:endParaRPr lang="el-GR" sz="1400" b="0" cap="none" dirty="0">
              <a:latin typeface="+mn-lt"/>
            </a:endParaRPr>
          </a:p>
          <a:p>
            <a:pPr marL="285750" indent="-285750" algn="just">
              <a:buFont typeface="Wingdings" pitchFamily="2" charset="2"/>
              <a:buChar char="Ø"/>
            </a:pPr>
            <a:r>
              <a:rPr lang="el-GR" sz="1400" b="0" cap="none" dirty="0">
                <a:latin typeface="+mn-lt"/>
              </a:rPr>
              <a:t>Διαχείριση των εγκαταστάσεων του </a:t>
            </a:r>
            <a:r>
              <a:rPr lang="el-GR" sz="1400" b="0" cap="none" dirty="0" smtClean="0">
                <a:latin typeface="+mn-lt"/>
              </a:rPr>
              <a:t>ΣΣΚ: οργάνωση </a:t>
            </a:r>
            <a:r>
              <a:rPr lang="el-GR" sz="1400" b="0" cap="none" dirty="0">
                <a:latin typeface="+mn-lt"/>
              </a:rPr>
              <a:t>προγραμμάτων επαγγελματικής κατάρτισης, εργαστηρίων και συνεδρίων για τη στήριξη της διάδοσης των γνώσεων, της δικτύωσης και της διεθνούς συνεργασίας.</a:t>
            </a:r>
          </a:p>
          <a:p>
            <a:pPr marL="285750" indent="-285750">
              <a:buFont typeface="Wingdings" pitchFamily="2" charset="2"/>
              <a:buChar char="Ø"/>
            </a:pPr>
            <a:endParaRPr lang="el-GR" sz="1400" b="0" cap="none" dirty="0">
              <a:latin typeface="+mn-lt"/>
            </a:endParaRPr>
          </a:p>
          <a:p>
            <a:endParaRPr lang="el-GR" sz="1400" b="0" cap="none" dirty="0">
              <a:latin typeface="+mn-lt"/>
            </a:endParaRPr>
          </a:p>
          <a:p>
            <a:endParaRPr lang="el-GR" sz="1400" b="0" cap="none" dirty="0" smtClean="0">
              <a:latin typeface="+mn-lt"/>
            </a:endParaRPr>
          </a:p>
          <a:p>
            <a:endParaRPr lang="el-GR" sz="2000" dirty="0"/>
          </a:p>
          <a:p>
            <a:endParaRPr lang="el-GR" sz="2000" dirty="0" smtClean="0"/>
          </a:p>
          <a:p>
            <a:endParaRPr lang="el-GR" sz="2000" dirty="0"/>
          </a:p>
          <a:p>
            <a:endParaRPr lang="el-GR" sz="2000" dirty="0" smtClean="0"/>
          </a:p>
          <a:p>
            <a:endParaRPr lang="el-GR" sz="2000" dirty="0"/>
          </a:p>
          <a:p>
            <a:endParaRPr lang="el-GR" sz="1800" b="0" cap="none" dirty="0" smtClean="0"/>
          </a:p>
          <a:p>
            <a:endParaRPr lang="el-GR" sz="1400" b="0" cap="none" dirty="0" smtClean="0"/>
          </a:p>
          <a:p>
            <a:endParaRPr lang="el-GR" sz="1400" b="0" cap="none" dirty="0" smtClean="0"/>
          </a:p>
          <a:p>
            <a:r>
              <a:rPr lang="en-US" sz="1400" dirty="0" smtClean="0"/>
              <a:t> </a:t>
            </a:r>
          </a:p>
          <a:p>
            <a:endParaRPr lang="el-GR" sz="1400" dirty="0" smtClean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348" y="5373216"/>
            <a:ext cx="8136904" cy="12315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29839495"/>
      </p:ext>
    </p:extLst>
  </p:cSld>
  <p:clrMapOvr>
    <a:masterClrMapping/>
  </p:clrMapOvr>
  <p:transition xmlns:p14="http://schemas.microsoft.com/office/powerpoint/2010/main" spd="slow">
    <p:cover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Slide Number Placeholder 4"/>
          <p:cNvSpPr>
            <a:spLocks noGrp="1"/>
          </p:cNvSpPr>
          <p:nvPr>
            <p:ph type="sldNum" sz="quarter" idx="12"/>
          </p:nvPr>
        </p:nvSpPr>
        <p:spPr bwMode="auto">
          <a:xfrm>
            <a:off x="6784007" y="6309320"/>
            <a:ext cx="2133600" cy="36512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 sz="2700"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 eaLnBrk="0" hangingPunct="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  <a:defRPr sz="2300"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 eaLnBrk="0" hangingPunct="0">
              <a:spcBef>
                <a:spcPts val="350"/>
              </a:spcBef>
              <a:buClr>
                <a:schemeClr val="accent2"/>
              </a:buClr>
              <a:buSzPct val="100000"/>
              <a:buFont typeface="Wingdings 2" pitchFamily="18" charset="2"/>
              <a:buChar char=""/>
              <a:defRPr sz="2100"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 eaLnBrk="0" hangingPunct="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1900"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 eaLnBrk="0" hangingPunct="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fld id="{6713F8E4-6918-4077-B428-655A537359C7}" type="slidenum">
              <a:rPr lang="el-GR" altLang="el-GR" sz="1000" smtClean="0">
                <a:solidFill>
                  <a:schemeClr val="tx2">
                    <a:lumMod val="75000"/>
                  </a:schemeClr>
                </a:solidFill>
                <a:latin typeface="Arial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  <a:defRPr/>
              </a:pPr>
              <a:t>9</a:t>
            </a:fld>
            <a:endParaRPr lang="el-GR" altLang="el-GR" sz="1000" dirty="0" smtClean="0">
              <a:solidFill>
                <a:schemeClr val="tx2">
                  <a:lumMod val="75000"/>
                </a:schemeClr>
              </a:solidFill>
              <a:latin typeface="Arial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683568" y="836712"/>
            <a:ext cx="7674734" cy="45365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 b="1" kern="1200" cap="all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lnSpc>
                <a:spcPct val="150000"/>
              </a:lnSpc>
              <a:tabLst>
                <a:tab pos="4397375" algn="l"/>
              </a:tabLst>
            </a:pPr>
            <a:endParaRPr lang="el-GR" sz="1800" dirty="0" smtClean="0">
              <a:ln w="10160">
                <a:solidFill>
                  <a:schemeClr val="accent1"/>
                </a:solidFill>
                <a:prstDash val="solid"/>
              </a:ln>
              <a:latin typeface="+mn-lt"/>
              <a:cs typeface="Tahoma" charset="0"/>
            </a:endParaRPr>
          </a:p>
          <a:p>
            <a:pPr algn="ctr">
              <a:lnSpc>
                <a:spcPct val="150000"/>
              </a:lnSpc>
              <a:tabLst>
                <a:tab pos="4397375" algn="l"/>
              </a:tabLst>
            </a:pPr>
            <a:endParaRPr lang="el-GR" sz="1800" dirty="0" smtClean="0">
              <a:ln w="10160">
                <a:solidFill>
                  <a:schemeClr val="accent1"/>
                </a:solidFill>
                <a:prstDash val="solid"/>
              </a:ln>
              <a:latin typeface="+mn-lt"/>
              <a:cs typeface="Tahoma" charset="0"/>
            </a:endParaRPr>
          </a:p>
          <a:p>
            <a:pPr algn="ctr">
              <a:lnSpc>
                <a:spcPct val="150000"/>
              </a:lnSpc>
              <a:tabLst>
                <a:tab pos="4397375" algn="l"/>
              </a:tabLst>
            </a:pPr>
            <a:r>
              <a:rPr lang="el-GR" sz="1800" dirty="0" smtClean="0">
                <a:ln w="10160">
                  <a:solidFill>
                    <a:schemeClr val="accent1"/>
                  </a:solidFill>
                  <a:prstDash val="solid"/>
                </a:ln>
                <a:latin typeface="+mn-lt"/>
                <a:cs typeface="Tahoma" charset="0"/>
              </a:rPr>
              <a:t>ΚΑΤΗΓΟΡΙΕΣ ΕΠΙΛΕΞΙΜΩΝ ΔΑΠΑΝΩΝ</a:t>
            </a:r>
            <a:endParaRPr lang="el-GR" sz="14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Black" charset="0"/>
              <a:cs typeface="Tahoma" charset="0"/>
            </a:endParaRPr>
          </a:p>
          <a:p>
            <a:pPr marL="457200" indent="-457200" algn="just">
              <a:lnSpc>
                <a:spcPct val="150000"/>
              </a:lnSpc>
              <a:buFont typeface="Wingdings" pitchFamily="2" charset="2"/>
              <a:buChar char="Ø"/>
              <a:tabLst>
                <a:tab pos="4397375" algn="l"/>
              </a:tabLst>
            </a:pPr>
            <a:r>
              <a:rPr lang="el-GR" sz="1400" b="0" cap="none" dirty="0" smtClean="0">
                <a:latin typeface="Calibri" charset="0"/>
                <a:cs typeface="Calibri" charset="0"/>
              </a:rPr>
              <a:t>Δαπάνες </a:t>
            </a:r>
            <a:r>
              <a:rPr lang="el-GR" sz="1400" b="0" cap="none" dirty="0">
                <a:latin typeface="Calibri" charset="0"/>
                <a:cs typeface="Calibri" charset="0"/>
              </a:rPr>
              <a:t>Κτιρίων/Εγκαταστάσεις Κτιρίων</a:t>
            </a:r>
          </a:p>
          <a:p>
            <a:pPr marL="457200" indent="-457200" algn="just">
              <a:lnSpc>
                <a:spcPct val="150000"/>
              </a:lnSpc>
              <a:buFont typeface="Wingdings" pitchFamily="2" charset="2"/>
              <a:buChar char="Ø"/>
              <a:tabLst>
                <a:tab pos="4397375" algn="l"/>
              </a:tabLst>
            </a:pPr>
            <a:r>
              <a:rPr lang="el-GR" sz="1400" b="0" cap="none" dirty="0">
                <a:latin typeface="Calibri" charset="0"/>
                <a:cs typeface="Calibri" charset="0"/>
              </a:rPr>
              <a:t>Δαπάνες Μηχανολογικού και Λοιπού Εξοπλισμού</a:t>
            </a:r>
          </a:p>
          <a:p>
            <a:pPr marL="457200" indent="-457200" algn="just">
              <a:lnSpc>
                <a:spcPct val="150000"/>
              </a:lnSpc>
              <a:buFont typeface="Wingdings" pitchFamily="2" charset="2"/>
              <a:buChar char="Ø"/>
              <a:tabLst>
                <a:tab pos="4397375" algn="l"/>
              </a:tabLst>
            </a:pPr>
            <a:r>
              <a:rPr lang="el-GR" sz="1400" b="0" cap="none" dirty="0">
                <a:latin typeface="Calibri" charset="0"/>
                <a:cs typeface="Calibri" charset="0"/>
              </a:rPr>
              <a:t>Δαπάνες για Άυλα Στοιχεία </a:t>
            </a:r>
            <a:r>
              <a:rPr lang="el-GR" sz="1400" b="0" cap="none" dirty="0" smtClean="0">
                <a:latin typeface="Calibri" charset="0"/>
                <a:cs typeface="Calibri" charset="0"/>
              </a:rPr>
              <a:t>Ενεργητικού</a:t>
            </a:r>
            <a:endParaRPr lang="en-US" sz="1400" b="0" cap="none" dirty="0" smtClean="0">
              <a:latin typeface="Calibri" charset="0"/>
              <a:cs typeface="Calibri" charset="0"/>
            </a:endParaRPr>
          </a:p>
          <a:p>
            <a:pPr marL="457200" indent="-457200" algn="just">
              <a:lnSpc>
                <a:spcPct val="150000"/>
              </a:lnSpc>
              <a:buFont typeface="Wingdings" pitchFamily="2" charset="2"/>
              <a:buChar char="Ø"/>
              <a:tabLst>
                <a:tab pos="4397375" algn="l"/>
              </a:tabLst>
            </a:pPr>
            <a:r>
              <a:rPr lang="el-GR" sz="1400" b="0" cap="none" dirty="0" smtClean="0">
                <a:latin typeface="Calibri" charset="0"/>
                <a:cs typeface="Calibri" charset="0"/>
              </a:rPr>
              <a:t>Δαπάνες </a:t>
            </a:r>
            <a:r>
              <a:rPr lang="el-GR" sz="1400" b="0" cap="none" dirty="0">
                <a:latin typeface="Calibri" charset="0"/>
                <a:cs typeface="Calibri" charset="0"/>
              </a:rPr>
              <a:t>Προσωπικού</a:t>
            </a:r>
          </a:p>
          <a:p>
            <a:pPr marL="457200" indent="-457200" algn="just">
              <a:lnSpc>
                <a:spcPct val="150000"/>
              </a:lnSpc>
              <a:buFont typeface="Wingdings" pitchFamily="2" charset="2"/>
              <a:buChar char="Ø"/>
              <a:tabLst>
                <a:tab pos="4397375" algn="l"/>
              </a:tabLst>
            </a:pPr>
            <a:r>
              <a:rPr lang="el-GR" sz="1400" b="0" cap="none" dirty="0">
                <a:latin typeface="Calibri" charset="0"/>
                <a:cs typeface="Calibri" charset="0"/>
              </a:rPr>
              <a:t>Δαπάνες ταξιδίων και μετακινήσεων</a:t>
            </a:r>
          </a:p>
          <a:p>
            <a:pPr marL="457200" indent="-457200" algn="just">
              <a:lnSpc>
                <a:spcPct val="150000"/>
              </a:lnSpc>
              <a:buFont typeface="Wingdings" pitchFamily="2" charset="2"/>
              <a:buChar char="Ø"/>
              <a:tabLst>
                <a:tab pos="4397375" algn="l"/>
              </a:tabLst>
            </a:pPr>
            <a:r>
              <a:rPr lang="el-GR" sz="1400" b="0" cap="none" dirty="0">
                <a:latin typeface="Calibri" charset="0"/>
                <a:cs typeface="Calibri" charset="0"/>
              </a:rPr>
              <a:t>Δαπάνες Αναλωσίμων</a:t>
            </a:r>
          </a:p>
          <a:p>
            <a:pPr marL="457200" indent="-457200" algn="just">
              <a:lnSpc>
                <a:spcPct val="150000"/>
              </a:lnSpc>
              <a:buFont typeface="Wingdings" pitchFamily="2" charset="2"/>
              <a:buChar char="Ø"/>
              <a:tabLst>
                <a:tab pos="4397375" algn="l"/>
              </a:tabLst>
            </a:pPr>
            <a:r>
              <a:rPr lang="el-GR" sz="1400" b="0" cap="none" dirty="0">
                <a:latin typeface="Calibri" charset="0"/>
                <a:cs typeface="Calibri" charset="0"/>
              </a:rPr>
              <a:t>Δαπάνες Δημοσιότητας</a:t>
            </a:r>
          </a:p>
          <a:p>
            <a:pPr marL="457200" indent="-457200" algn="just">
              <a:lnSpc>
                <a:spcPct val="150000"/>
              </a:lnSpc>
              <a:buFont typeface="Wingdings" pitchFamily="2" charset="2"/>
              <a:buChar char="Ø"/>
              <a:tabLst>
                <a:tab pos="4397375" algn="l"/>
              </a:tabLst>
            </a:pPr>
            <a:r>
              <a:rPr lang="el-GR" sz="1400" b="0" cap="none" dirty="0">
                <a:latin typeface="Calibri" charset="0"/>
                <a:cs typeface="Calibri" charset="0"/>
              </a:rPr>
              <a:t>Δαπάνες για Επαγγελματική Κατάρτιση</a:t>
            </a:r>
          </a:p>
          <a:p>
            <a:pPr marL="457200" indent="-457200" algn="just">
              <a:lnSpc>
                <a:spcPct val="150000"/>
              </a:lnSpc>
              <a:buFont typeface="Wingdings" pitchFamily="2" charset="2"/>
              <a:buChar char="Ø"/>
              <a:tabLst>
                <a:tab pos="4397375" algn="l"/>
              </a:tabLst>
            </a:pPr>
            <a:r>
              <a:rPr lang="el-GR" sz="1400" b="0" cap="none" dirty="0">
                <a:latin typeface="Calibri" charset="0"/>
                <a:cs typeface="Calibri" charset="0"/>
              </a:rPr>
              <a:t>Δαπάνες που αφορούν την αμοιβή του Ορκωτού Ελεγκτή/Λογιστή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365414" y="5406091"/>
            <a:ext cx="8676456" cy="648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 b="1" kern="1200" cap="all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en-US" sz="3200" b="0" dirty="0"/>
          </a:p>
          <a:p>
            <a:endParaRPr lang="en-US" sz="3200" b="0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348" y="5373216"/>
            <a:ext cx="8136904" cy="12315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26837869"/>
      </p:ext>
    </p:extLst>
  </p:cSld>
  <p:clrMapOvr>
    <a:masterClrMapping/>
  </p:clrMapOvr>
  <p:transition xmlns:p14="http://schemas.microsoft.com/office/powerpoint/2010/main" spd="slow">
    <p:cover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3028</TotalTime>
  <Words>1316</Words>
  <Application>Microsoft Macintosh PowerPoint</Application>
  <PresentationFormat>On-screen Show (4:3)</PresentationFormat>
  <Paragraphs>359</Paragraphs>
  <Slides>18</Slides>
  <Notes>17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Πιστοποίηση Δαπανών  Επιστημονικής &amp; Τεχνολογικής Έρευνας των Επιχειρήσεων</dc:title>
  <dc:creator>George Chloros</dc:creator>
  <cp:lastModifiedBy>dinos</cp:lastModifiedBy>
  <cp:revision>572</cp:revision>
  <cp:lastPrinted>2019-09-03T07:21:08Z</cp:lastPrinted>
  <dcterms:created xsi:type="dcterms:W3CDTF">2018-11-29T08:28:09Z</dcterms:created>
  <dcterms:modified xsi:type="dcterms:W3CDTF">2019-11-07T13:45:37Z</dcterms:modified>
</cp:coreProperties>
</file>